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4" r:id="rId3"/>
    <p:sldId id="295" r:id="rId4"/>
    <p:sldId id="275" r:id="rId5"/>
    <p:sldId id="291" r:id="rId6"/>
    <p:sldId id="293" r:id="rId7"/>
    <p:sldId id="294" r:id="rId8"/>
    <p:sldId id="297" r:id="rId9"/>
    <p:sldId id="296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u Varadharajan" initials="VV" lastIdx="0" clrIdx="0">
    <p:extLst>
      <p:ext uri="{19B8F6BF-5375-455C-9EA6-DF929625EA0E}">
        <p15:presenceInfo xmlns:p15="http://schemas.microsoft.com/office/powerpoint/2012/main" userId="790681957f47a7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CAA43A"/>
    <a:srgbClr val="888A76"/>
    <a:srgbClr val="FFCC99"/>
    <a:srgbClr val="CC0000"/>
    <a:srgbClr val="CDB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7994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8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001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3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6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2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7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A7D7-3D0F-41E3-B3F4-72CB34ADFC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23" y="0"/>
            <a:ext cx="355874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56" y="2022101"/>
            <a:ext cx="4262907" cy="87564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911379" y="3168203"/>
            <a:ext cx="6830331" cy="275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Calibri" panose="020F0502020204030204" pitchFamily="34" charset="0"/>
            </a:endParaRPr>
          </a:p>
          <a:p>
            <a:pPr algn="ctr"/>
            <a:r>
              <a:rPr lang="en-US" sz="3200" dirty="0" err="1">
                <a:latin typeface="Calibri" panose="020F0502020204030204" pitchFamily="34" charset="0"/>
              </a:rPr>
              <a:t>Bigdata</a:t>
            </a:r>
            <a:r>
              <a:rPr lang="en-US" sz="3200" dirty="0">
                <a:latin typeface="Calibri" panose="020F0502020204030204" pitchFamily="34" charset="0"/>
              </a:rPr>
              <a:t>   &amp; Hadoop</a:t>
            </a:r>
          </a:p>
          <a:p>
            <a:pPr algn="ctr"/>
            <a:endParaRPr lang="en-US" sz="3200" dirty="0">
              <a:latin typeface="Calibri" panose="020F0502020204030204" pitchFamily="34" charset="0"/>
            </a:endParaRP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by 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Vasu</a:t>
            </a:r>
          </a:p>
        </p:txBody>
      </p:sp>
    </p:spTree>
    <p:extLst>
      <p:ext uri="{BB962C8B-B14F-4D97-AF65-F5344CB8AC3E}">
        <p14:creationId xmlns:p14="http://schemas.microsoft.com/office/powerpoint/2010/main" val="32339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9" y="33130"/>
            <a:ext cx="3558745" cy="2743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852452" y="5883964"/>
            <a:ext cx="2385391" cy="97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Vasu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A96590C-EEDF-424C-BB1B-A67E39822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12" y="1903887"/>
            <a:ext cx="7178336" cy="39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0"/>
            <a:ext cx="11266073" cy="66501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Sqoop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026967" y="1179443"/>
            <a:ext cx="17529991" cy="768446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28" name="Picture 4" descr="Apache Sqoop Training | eduCBA">
            <a:extLst>
              <a:ext uri="{FF2B5EF4-FFF2-40B4-BE49-F238E27FC236}">
                <a16:creationId xmlns:a16="http://schemas.microsoft.com/office/drawing/2014/main" id="{4631631A-7123-4232-9FFA-2108518D5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28" y="1405719"/>
            <a:ext cx="9498842" cy="513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18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39" y="0"/>
            <a:ext cx="11266073" cy="66501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Sqoop 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58" y="1431235"/>
            <a:ext cx="10548866" cy="524786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Sqoop is an  Import &amp; Export Tool 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Sqoop is   an interface to transfer data - a command line interpreter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Sqoop Import or extracts RDBMS data to Hadoop HDFS, Hive and NoSQL DB (HBase)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tx1"/>
                </a:solidFill>
              </a:rPr>
              <a:t>Sqoop Export  data from HDFS, Hive and NoSQL  back to RDBMS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Sqoop  works like  ETL Tool  - Extraction &amp; Loading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Sqoop means “SQL-to-Hadoop”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Sqoop was initially  developed by Cloudera, then later on by Apache (2012)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9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43" y="1"/>
            <a:ext cx="11237981" cy="9276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Sqoop  Architecture</a:t>
            </a:r>
          </a:p>
        </p:txBody>
      </p:sp>
      <p:pic>
        <p:nvPicPr>
          <p:cNvPr id="1028" name="Picture 4" descr="Apache Sqoop Tutorial for Beginners | Sqoop Commands | Edureka">
            <a:extLst>
              <a:ext uri="{FF2B5EF4-FFF2-40B4-BE49-F238E27FC236}">
                <a16:creationId xmlns:a16="http://schemas.microsoft.com/office/drawing/2014/main" id="{2C2B2708-8656-4C75-93AC-26BB875B5D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7" y="927653"/>
            <a:ext cx="9554818" cy="571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27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43" y="1"/>
            <a:ext cx="11237981" cy="9276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Sqoop  Architecture</a:t>
            </a:r>
          </a:p>
        </p:txBody>
      </p:sp>
      <p:pic>
        <p:nvPicPr>
          <p:cNvPr id="1026" name="Picture 2" descr="Sqoop 2 architecture - Hadoop Essentials">
            <a:extLst>
              <a:ext uri="{FF2B5EF4-FFF2-40B4-BE49-F238E27FC236}">
                <a16:creationId xmlns:a16="http://schemas.microsoft.com/office/drawing/2014/main" id="{09C784D3-F8EE-4DFA-9839-EB10E4C59D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14" y="1166191"/>
            <a:ext cx="9793356" cy="559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8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91" y="0"/>
            <a:ext cx="11252821" cy="66501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Sqoop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78" y="1404730"/>
            <a:ext cx="10416345" cy="478825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Sqoop Driver   </a:t>
            </a:r>
          </a:p>
          <a:p>
            <a:r>
              <a:rPr lang="en-US" b="1" dirty="0">
                <a:solidFill>
                  <a:schemeClr val="tx1"/>
                </a:solidFill>
              </a:rPr>
              <a:t>JDBC Driver , a Java API, interacts with RDBMS to transfer metadata (schema) &amp; data 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Sqoop Connector</a:t>
            </a:r>
          </a:p>
          <a:p>
            <a:r>
              <a:rPr lang="en-US" b="1" dirty="0"/>
              <a:t>Specific SQL connectors to work with Oracle,DB2, Teradata, </a:t>
            </a:r>
            <a:r>
              <a:rPr lang="en-US" b="1" dirty="0" err="1"/>
              <a:t>PostgresSQL</a:t>
            </a:r>
            <a:r>
              <a:rPr lang="en-US" b="1" dirty="0"/>
              <a:t> &amp; MySQL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tx1"/>
                </a:solidFill>
              </a:rPr>
              <a:t>Sqoop has many built-in common connectors  and also compatible with many direct connectors to integrate with various RDBMS</a:t>
            </a:r>
            <a:endParaRPr lang="en-US" b="1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Work-Flow</a:t>
            </a:r>
          </a:p>
          <a:p>
            <a:r>
              <a:rPr lang="en-US" b="1" dirty="0">
                <a:solidFill>
                  <a:schemeClr val="tx1"/>
                </a:solidFill>
              </a:rPr>
              <a:t>Sqoop client , first contacts  JDBC driver which uses  appropriate Connector to retrieve the data from the relevant RDBMS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Sqoop uses Map  task ( no  reducer &amp; aggregation)  to store data in HDFS </a:t>
            </a:r>
            <a:r>
              <a:rPr lang="en-US" b="1" dirty="0" smtClean="0">
                <a:solidFill>
                  <a:schemeClr val="tx1"/>
                </a:solidFill>
              </a:rPr>
              <a:t>/Hive/</a:t>
            </a:r>
            <a:r>
              <a:rPr lang="en-US" b="1" smtClean="0">
                <a:solidFill>
                  <a:schemeClr val="tx1"/>
                </a:solidFill>
              </a:rPr>
              <a:t>HBase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91" y="0"/>
            <a:ext cx="11252821" cy="66501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Sqoop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78" y="1404730"/>
            <a:ext cx="10416345" cy="478825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Sqoop supports various file formats</a:t>
            </a:r>
          </a:p>
          <a:p>
            <a:r>
              <a:rPr lang="en-US" b="1" dirty="0">
                <a:solidFill>
                  <a:schemeClr val="tx1"/>
                </a:solidFill>
              </a:rPr>
              <a:t>Text,  Sequence (binary file format) ,Parquet, ORC, Avro </a:t>
            </a:r>
            <a:r>
              <a:rPr lang="en-US" b="1" dirty="0" err="1">
                <a:solidFill>
                  <a:schemeClr val="tx1"/>
                </a:solidFill>
              </a:rPr>
              <a:t>etc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Text file format is default format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Sqoop supports compression formats</a:t>
            </a:r>
          </a:p>
          <a:p>
            <a:r>
              <a:rPr lang="en-US" b="1" dirty="0">
                <a:solidFill>
                  <a:schemeClr val="tx1"/>
                </a:solidFill>
              </a:rPr>
              <a:t>Compression – Snappy, </a:t>
            </a:r>
            <a:r>
              <a:rPr lang="en-US" b="1" dirty="0" err="1">
                <a:solidFill>
                  <a:schemeClr val="tx1"/>
                </a:solidFill>
              </a:rPr>
              <a:t>Gzip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Lzo</a:t>
            </a:r>
            <a:r>
              <a:rPr lang="en-US" b="1" dirty="0">
                <a:solidFill>
                  <a:schemeClr val="tx1"/>
                </a:solidFill>
              </a:rPr>
              <a:t> (compression not default – to be enabled)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tx1"/>
                </a:solidFill>
              </a:rPr>
              <a:t>Sqoop supports Char type   line delimiters  and field  level delimiters</a:t>
            </a:r>
          </a:p>
          <a:p>
            <a:r>
              <a:rPr lang="en-US" b="1" dirty="0">
                <a:solidFill>
                  <a:srgbClr val="FF0000"/>
                </a:solidFill>
              </a:rPr>
              <a:t>For End-of-line ‘\n’ is the default delimiter, Comma  ‘,’ is default field delimiter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Supports -tables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Supports Partitioning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64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91" y="0"/>
            <a:ext cx="11252821" cy="66501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Sqoop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78" y="665018"/>
            <a:ext cx="10416345" cy="633212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Sqoop transfer of data from RDBMS like </a:t>
            </a:r>
            <a:r>
              <a:rPr lang="en-US" b="1" dirty="0" err="1">
                <a:solidFill>
                  <a:srgbClr val="FF0000"/>
                </a:solidFill>
              </a:rPr>
              <a:t>Mysql</a:t>
            </a:r>
            <a:r>
              <a:rPr lang="en-US" b="1" dirty="0">
                <a:solidFill>
                  <a:srgbClr val="FF0000"/>
                </a:solidFill>
              </a:rPr>
              <a:t>, Postgres, Oracle, Teradata, DB2  etc.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Sqoop uses low-cost, fast  data transfer to Hadoop like  ETL (Extract, Load) tool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Sqoop can execute the data transfer in parallel, so execution can be quick and more cost effective.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Sqoop can  integrate with sequential data available from  IBM Mainframe. 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Sqoop uses YARN feature for Fault-tolerance 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Sqoop supports Kerberos – Security authentication </a:t>
            </a: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Sqoop provides full-load and incremental-load </a:t>
            </a:r>
          </a:p>
          <a:p>
            <a:pPr fontAlgn="base"/>
            <a:endParaRPr lang="en-US" b="1" dirty="0">
              <a:solidFill>
                <a:srgbClr val="FF0000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Sqoop imports multiple tables from a database (all tables) at a time </a:t>
            </a:r>
          </a:p>
          <a:p>
            <a:pPr marL="0" indent="0" fontAlgn="base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fontAlgn="base"/>
            <a:endParaRPr lang="en-US" b="1" dirty="0">
              <a:solidFill>
                <a:srgbClr val="FF0000"/>
              </a:solidFill>
            </a:endParaRPr>
          </a:p>
          <a:p>
            <a:pPr fontAlgn="base"/>
            <a:endParaRPr lang="en-US" b="1" dirty="0">
              <a:solidFill>
                <a:srgbClr val="FF0000"/>
              </a:solidFill>
            </a:endParaRP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pPr fontAlgn="base"/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7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91" y="0"/>
            <a:ext cx="11252821" cy="66501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Performance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78" y="1086678"/>
            <a:ext cx="10416345" cy="5106303"/>
          </a:xfrm>
        </p:spPr>
        <p:txBody>
          <a:bodyPr>
            <a:normAutofit lnSpcReduction="10000"/>
          </a:bodyPr>
          <a:lstStyle/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-- direct    (</a:t>
            </a:r>
            <a:r>
              <a:rPr lang="en-US" b="1" dirty="0" err="1">
                <a:solidFill>
                  <a:srgbClr val="FF0000"/>
                </a:solidFill>
              </a:rPr>
              <a:t>Sqldump</a:t>
            </a:r>
            <a:r>
              <a:rPr lang="en-US" b="1" dirty="0">
                <a:solidFill>
                  <a:srgbClr val="FF0000"/>
                </a:solidFill>
              </a:rPr>
              <a:t> pushes the data  instead of  JDBC pulls the data)</a:t>
            </a:r>
          </a:p>
          <a:p>
            <a:r>
              <a:rPr lang="en-US" b="1" dirty="0">
                <a:solidFill>
                  <a:schemeClr val="tx1"/>
                </a:solidFill>
              </a:rPr>
              <a:t>-- split-by  (transfers data based on specific column)</a:t>
            </a:r>
          </a:p>
          <a:p>
            <a:r>
              <a:rPr lang="en-US" b="1" dirty="0">
                <a:solidFill>
                  <a:srgbClr val="FF0000"/>
                </a:solidFill>
              </a:rPr>
              <a:t>-- num-mapper  (used for concurrent task, default is 4)</a:t>
            </a:r>
          </a:p>
          <a:p>
            <a:r>
              <a:rPr lang="en-US" b="1" dirty="0">
                <a:solidFill>
                  <a:srgbClr val="FF0000"/>
                </a:solidFill>
              </a:rPr>
              <a:t>-- </a:t>
            </a:r>
            <a:r>
              <a:rPr lang="en-US" b="1" dirty="0" err="1">
                <a:solidFill>
                  <a:schemeClr val="tx1"/>
                </a:solidFill>
              </a:rPr>
              <a:t>boundry</a:t>
            </a:r>
            <a:r>
              <a:rPr lang="en-US" b="1" dirty="0">
                <a:solidFill>
                  <a:schemeClr val="tx1"/>
                </a:solidFill>
              </a:rPr>
              <a:t>-query  (used with range of value – Min &lt;value&gt;&amp; Max &lt;value&gt;)</a:t>
            </a:r>
          </a:p>
          <a:p>
            <a:r>
              <a:rPr lang="en-US" b="1" dirty="0">
                <a:solidFill>
                  <a:srgbClr val="FF0000"/>
                </a:solidFill>
              </a:rPr>
              <a:t>-- last-value (incremental append) </a:t>
            </a:r>
          </a:p>
          <a:p>
            <a:r>
              <a:rPr lang="en-US" b="1" dirty="0">
                <a:solidFill>
                  <a:srgbClr val="FF0000"/>
                </a:solidFill>
              </a:rPr>
              <a:t>-- </a:t>
            </a:r>
            <a:r>
              <a:rPr lang="en-US" b="1" dirty="0">
                <a:solidFill>
                  <a:schemeClr val="tx1"/>
                </a:solidFill>
              </a:rPr>
              <a:t>options-file   (Reusable arguments)</a:t>
            </a:r>
          </a:p>
          <a:p>
            <a:r>
              <a:rPr lang="en-US" b="1" dirty="0">
                <a:solidFill>
                  <a:schemeClr val="tx1"/>
                </a:solidFill>
              </a:rPr>
              <a:t>--</a:t>
            </a:r>
            <a:r>
              <a:rPr lang="en-US" b="1" dirty="0">
                <a:solidFill>
                  <a:srgbClr val="FF0000"/>
                </a:solidFill>
              </a:rPr>
              <a:t> fetch-size  (specify the num-of-records to retrieve each time – depending upon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network speed &amp; memory)</a:t>
            </a:r>
          </a:p>
          <a:p>
            <a:r>
              <a:rPr lang="en-US" b="1" dirty="0">
                <a:solidFill>
                  <a:schemeClr val="tx1"/>
                </a:solidFill>
              </a:rPr>
              <a:t>--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batch  (for exporting multiple files)</a:t>
            </a:r>
          </a:p>
          <a:p>
            <a:r>
              <a:rPr lang="en-US" b="1" dirty="0">
                <a:solidFill>
                  <a:srgbClr val="FF0000"/>
                </a:solidFill>
              </a:rPr>
              <a:t>-- job     (</a:t>
            </a:r>
            <a:r>
              <a:rPr lang="en-US" b="1" dirty="0">
                <a:solidFill>
                  <a:schemeClr val="tx1"/>
                </a:solidFill>
              </a:rPr>
              <a:t>recalls saved  import &amp; export commands &amp; parameters – used in incremental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        append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588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1813</TotalTime>
  <Words>475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PowerPoint Presentation</vt:lpstr>
      <vt:lpstr>Sqoop</vt:lpstr>
      <vt:lpstr>Sqoop  Architecture</vt:lpstr>
      <vt:lpstr>Sqoop  Architecture</vt:lpstr>
      <vt:lpstr>Sqoop  Architecture</vt:lpstr>
      <vt:lpstr>Sqoop Architecture</vt:lpstr>
      <vt:lpstr>Sqoop Architecture</vt:lpstr>
      <vt:lpstr>Sqoop features</vt:lpstr>
      <vt:lpstr>Performance tuning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&amp; Hadoop</dc:title>
  <dc:creator>Vasu Varadharajan</dc:creator>
  <cp:lastModifiedBy>Lenovo</cp:lastModifiedBy>
  <cp:revision>219</cp:revision>
  <dcterms:created xsi:type="dcterms:W3CDTF">2015-05-07T06:13:36Z</dcterms:created>
  <dcterms:modified xsi:type="dcterms:W3CDTF">2021-09-17T04:14:08Z</dcterms:modified>
</cp:coreProperties>
</file>