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73" r:id="rId5"/>
    <p:sldId id="274" r:id="rId6"/>
    <p:sldId id="258" r:id="rId7"/>
    <p:sldId id="259" r:id="rId8"/>
    <p:sldId id="263" r:id="rId9"/>
    <p:sldId id="264" r:id="rId10"/>
    <p:sldId id="265" r:id="rId11"/>
    <p:sldId id="277" r:id="rId12"/>
    <p:sldId id="261" r:id="rId13"/>
    <p:sldId id="278" r:id="rId14"/>
    <p:sldId id="27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298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05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729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620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785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03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07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10/7/2025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176722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958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10/7/2025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11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707" y="532249"/>
            <a:ext cx="7994337" cy="5573571"/>
          </a:xfrm>
        </p:spPr>
        <p:txBody>
          <a:bodyPr>
            <a:normAutofit/>
          </a:bodyPr>
          <a:lstStyle/>
          <a:p>
            <a:pPr>
              <a:lnSpc>
                <a:spcPct val="100000"/>
              </a:lnSpc>
            </a:pPr>
            <a:br>
              <a:rPr lang="en-IN" sz="5800" dirty="0">
                <a:latin typeface="Androgyne" panose="05080000000003050000" pitchFamily="82" charset="0"/>
              </a:rPr>
            </a:br>
            <a:r>
              <a:rPr lang="en-US" sz="5800" dirty="0">
                <a:latin typeface="Aharoni" panose="02010803020104030203" pitchFamily="2" charset="-79"/>
                <a:cs typeface="Aharoni" panose="02010803020104030203" pitchFamily="2" charset="-79"/>
              </a:rPr>
              <a:t>NFHS HEALTH DATA ANALYSIS PROJECT</a:t>
            </a:r>
            <a:br>
              <a:rPr lang="en-IN" dirty="0">
                <a:latin typeface="Androgyne" panose="05080000000003050000" pitchFamily="82" charset="0"/>
              </a:rPr>
            </a:br>
            <a:br>
              <a:rPr lang="en-IN" dirty="0">
                <a:latin typeface="Androgyne" panose="05080000000003050000" pitchFamily="82" charset="0"/>
              </a:rPr>
            </a:br>
            <a:r>
              <a:rPr lang="en-IN" sz="2000" b="1" dirty="0">
                <a:latin typeface="Androgyne" panose="05080000000003050000" pitchFamily="82" charset="0"/>
              </a:rPr>
              <a:t>Source: https://data.gov.in/ </a:t>
            </a:r>
            <a:br>
              <a:rPr lang="en-IN" sz="2000" b="1" dirty="0">
                <a:latin typeface="Androgyne" panose="05080000000003050000" pitchFamily="82" charset="0"/>
              </a:rPr>
            </a:br>
            <a:r>
              <a:rPr lang="en-IN" sz="2000" b="1" dirty="0">
                <a:latin typeface="Androgyne" panose="05080000000003050000" pitchFamily="82" charset="0"/>
              </a:rPr>
              <a:t>Dataset: National Family Health Survey</a:t>
            </a:r>
            <a:br>
              <a:rPr lang="en-US" sz="2000" b="1" i="0" dirty="0">
                <a:effectLst/>
                <a:latin typeface="Androgyne" panose="05080000000003050000" pitchFamily="82" charset="0"/>
              </a:rPr>
            </a:br>
            <a:endParaRPr sz="2000" b="1" dirty="0">
              <a:latin typeface="Androgyne" panose="05080000000003050000" pitchFamily="82" charset="0"/>
            </a:endParaRPr>
          </a:p>
        </p:txBody>
      </p:sp>
      <p:sp>
        <p:nvSpPr>
          <p:cNvPr id="6" name="TextBox 5">
            <a:extLst>
              <a:ext uri="{FF2B5EF4-FFF2-40B4-BE49-F238E27FC236}">
                <a16:creationId xmlns:a16="http://schemas.microsoft.com/office/drawing/2014/main" id="{FB237B6E-36DE-DF96-009A-F1CC4371326C}"/>
              </a:ext>
            </a:extLst>
          </p:cNvPr>
          <p:cNvSpPr txBox="1"/>
          <p:nvPr/>
        </p:nvSpPr>
        <p:spPr>
          <a:xfrm>
            <a:off x="6329166" y="5005925"/>
            <a:ext cx="2531805" cy="923330"/>
          </a:xfrm>
          <a:prstGeom prst="rect">
            <a:avLst/>
          </a:prstGeom>
          <a:noFill/>
        </p:spPr>
        <p:txBody>
          <a:bodyPr wrap="square" rtlCol="0">
            <a:spAutoFit/>
          </a:bodyPr>
          <a:lstStyle/>
          <a:p>
            <a:r>
              <a:rPr lang="en-IN" b="1" dirty="0">
                <a:latin typeface="Androgyne" panose="05080000000003050000" pitchFamily="82" charset="0"/>
              </a:rPr>
              <a:t>Name: </a:t>
            </a:r>
            <a:r>
              <a:rPr lang="en-IN" b="1" dirty="0" err="1">
                <a:latin typeface="Androgyne" panose="05080000000003050000" pitchFamily="82" charset="0"/>
              </a:rPr>
              <a:t>M.Harshitha</a:t>
            </a:r>
            <a:endParaRPr lang="en-IN" b="1" dirty="0">
              <a:latin typeface="Androgyne" panose="05080000000003050000" pitchFamily="82" charset="0"/>
            </a:endParaRPr>
          </a:p>
          <a:p>
            <a:r>
              <a:rPr lang="en-IN" b="1" dirty="0">
                <a:latin typeface="Androgyne" panose="05080000000003050000" pitchFamily="82" charset="0"/>
              </a:rPr>
              <a:t>Roll No: 2211CS010365</a:t>
            </a:r>
          </a:p>
          <a:p>
            <a:r>
              <a:rPr lang="en-IN" b="1" dirty="0">
                <a:latin typeface="Androgyne" panose="05080000000003050000" pitchFamily="82" charset="0"/>
              </a:rPr>
              <a:t>Section: S1-54</a:t>
            </a:r>
          </a:p>
        </p:txBody>
      </p:sp>
      <p:sp>
        <p:nvSpPr>
          <p:cNvPr id="14" name="Rectangle 6">
            <a:extLst>
              <a:ext uri="{FF2B5EF4-FFF2-40B4-BE49-F238E27FC236}">
                <a16:creationId xmlns:a16="http://schemas.microsoft.com/office/drawing/2014/main" id="{0FDD7A44-16BE-6D10-DF78-3C9218B04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FC2CB-7EFE-5848-E355-AA2270B34ADB}"/>
              </a:ext>
            </a:extLst>
          </p:cNvPr>
          <p:cNvSpPr>
            <a:spLocks noGrp="1"/>
          </p:cNvSpPr>
          <p:nvPr>
            <p:ph type="title"/>
          </p:nvPr>
        </p:nvSpPr>
        <p:spPr>
          <a:xfrm>
            <a:off x="478971" y="286604"/>
            <a:ext cx="8382000" cy="1450757"/>
          </a:xfrm>
        </p:spPr>
        <p:txBody>
          <a:bodyPr>
            <a:normAutofit/>
          </a:bodyPr>
          <a:lstStyle/>
          <a:p>
            <a:r>
              <a:rPr kumimoji="0" lang="en-US" sz="4000" b="0" i="0" u="none" strike="noStrike" kern="1200" cap="none" spc="-50" normalizeH="0" baseline="0" noProof="0" dirty="0">
                <a:ln>
                  <a:noFill/>
                </a:ln>
                <a:solidFill>
                  <a:srgbClr val="000000">
                    <a:lumMod val="75000"/>
                    <a:lumOff val="25000"/>
                  </a:srgbClr>
                </a:solidFill>
                <a:effectLst/>
                <a:uLnTx/>
                <a:uFillTx/>
                <a:latin typeface="Aharoni" panose="02010803020104030203" pitchFamily="2" charset="-79"/>
                <a:ea typeface="+mj-ea"/>
                <a:cs typeface="Aharoni" panose="02010803020104030203" pitchFamily="2" charset="-79"/>
              </a:rPr>
              <a:t>Visual Insights from Initial Analysis</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5A7DE8AE-99CC-58ED-2BDD-B149B45134E4}"/>
              </a:ext>
            </a:extLst>
          </p:cNvPr>
          <p:cNvSpPr>
            <a:spLocks noChangeArrowheads="1"/>
          </p:cNvSpPr>
          <p:nvPr/>
        </p:nvSpPr>
        <p:spPr bwMode="auto">
          <a:xfrm>
            <a:off x="682354" y="5014743"/>
            <a:ext cx="797523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t>This plot shows a </a:t>
            </a:r>
            <a:r>
              <a:rPr lang="en-US" b="1" dirty="0"/>
              <a:t>negative correlation</a:t>
            </a:r>
            <a:r>
              <a:rPr lang="en-US" dirty="0"/>
              <a:t> between the </a:t>
            </a:r>
            <a:r>
              <a:rPr lang="en-US" b="1" dirty="0"/>
              <a:t>percentage of population below 15</a:t>
            </a:r>
            <a:r>
              <a:rPr lang="en-US" dirty="0"/>
              <a:t> and </a:t>
            </a:r>
            <a:r>
              <a:rPr lang="en-US" b="1" dirty="0"/>
              <a:t>female literacy</a:t>
            </a:r>
            <a:r>
              <a:rPr lang="en-US" dirty="0"/>
              <a:t>. As the proportion of the young population increases, the female literacy rate generally tends to decrease, though the data points are quite spread out.</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5" name="Picture 4">
            <a:extLst>
              <a:ext uri="{FF2B5EF4-FFF2-40B4-BE49-F238E27FC236}">
                <a16:creationId xmlns:a16="http://schemas.microsoft.com/office/drawing/2014/main" id="{FCBE8E69-DE6A-757E-95B5-0C50637EB3D1}"/>
              </a:ext>
            </a:extLst>
          </p:cNvPr>
          <p:cNvPicPr>
            <a:picLocks noChangeAspect="1"/>
          </p:cNvPicPr>
          <p:nvPr/>
        </p:nvPicPr>
        <p:blipFill>
          <a:blip r:embed="rId2"/>
          <a:stretch>
            <a:fillRect/>
          </a:stretch>
        </p:blipFill>
        <p:spPr>
          <a:xfrm>
            <a:off x="1919591" y="1939796"/>
            <a:ext cx="4844891" cy="3074947"/>
          </a:xfrm>
          <a:prstGeom prst="rect">
            <a:avLst/>
          </a:prstGeom>
        </p:spPr>
      </p:pic>
    </p:spTree>
    <p:extLst>
      <p:ext uri="{BB962C8B-B14F-4D97-AF65-F5344CB8AC3E}">
        <p14:creationId xmlns:p14="http://schemas.microsoft.com/office/powerpoint/2010/main" val="300067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52860-0C51-F17C-4B9E-66AB617E23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E90FD2-B8A5-DB20-56DD-CAFA12569005}"/>
              </a:ext>
            </a:extLst>
          </p:cNvPr>
          <p:cNvSpPr>
            <a:spLocks noGrp="1"/>
          </p:cNvSpPr>
          <p:nvPr>
            <p:ph type="title"/>
          </p:nvPr>
        </p:nvSpPr>
        <p:spPr>
          <a:xfrm>
            <a:off x="478971" y="286604"/>
            <a:ext cx="8382000" cy="1450757"/>
          </a:xfrm>
        </p:spPr>
        <p:txBody>
          <a:bodyPr>
            <a:normAutofit/>
          </a:bodyPr>
          <a:lstStyle/>
          <a:p>
            <a:r>
              <a:rPr kumimoji="0" lang="en-US" sz="4000" b="0" i="0" u="none" strike="noStrike" kern="1200" cap="none" spc="-50" normalizeH="0" baseline="0" noProof="0" dirty="0">
                <a:ln>
                  <a:noFill/>
                </a:ln>
                <a:solidFill>
                  <a:srgbClr val="000000">
                    <a:lumMod val="75000"/>
                    <a:lumOff val="25000"/>
                  </a:srgbClr>
                </a:solidFill>
                <a:effectLst/>
                <a:uLnTx/>
                <a:uFillTx/>
                <a:latin typeface="Aharoni" panose="02010803020104030203" pitchFamily="2" charset="-79"/>
                <a:ea typeface="+mj-ea"/>
                <a:cs typeface="Aharoni" panose="02010803020104030203" pitchFamily="2" charset="-79"/>
              </a:rPr>
              <a:t>Visual Insights from Initial Analysis</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6770F0A7-8E95-262B-3A31-C8831899F6C8}"/>
              </a:ext>
            </a:extLst>
          </p:cNvPr>
          <p:cNvSpPr>
            <a:spLocks noChangeArrowheads="1"/>
          </p:cNvSpPr>
          <p:nvPr/>
        </p:nvSpPr>
        <p:spPr bwMode="auto">
          <a:xfrm>
            <a:off x="798653" y="5355678"/>
            <a:ext cx="797523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b="1" dirty="0"/>
              <a:t>Men</a:t>
            </a:r>
            <a:r>
              <a:rPr lang="en-US" dirty="0"/>
              <a:t> show significantly higher use of both </a:t>
            </a:r>
            <a:r>
              <a:rPr lang="en-US" b="1" dirty="0"/>
              <a:t>tobacco</a:t>
            </a:r>
            <a:r>
              <a:rPr lang="en-US" dirty="0"/>
              <a:t> and </a:t>
            </a:r>
            <a:r>
              <a:rPr lang="en-US" b="1" dirty="0"/>
              <a:t>alcohol</a:t>
            </a:r>
            <a:r>
              <a:rPr lang="en-US" dirty="0"/>
              <a:t> than </a:t>
            </a:r>
            <a:r>
              <a:rPr lang="en-US" b="1" dirty="0"/>
              <a:t>women</a:t>
            </a:r>
            <a:r>
              <a:rPr lang="en-US" dirty="0"/>
              <a:t> across all areas. </a:t>
            </a:r>
            <a:r>
              <a:rPr lang="en-US" b="1" dirty="0"/>
              <a:t>Men's tobacco use</a:t>
            </a:r>
            <a:r>
              <a:rPr lang="en-US" dirty="0"/>
              <a:t> is the most prevalent category, peaking in </a:t>
            </a:r>
            <a:r>
              <a:rPr lang="en-US" b="1" dirty="0"/>
              <a:t>Rural</a:t>
            </a:r>
            <a:r>
              <a:rPr lang="en-US" dirty="0"/>
              <a:t> areas (over </a:t>
            </a:r>
            <a:r>
              <a:rPr lang="en-US" b="1" dirty="0"/>
              <a:t>40%</a:t>
            </a:r>
            <a:r>
              <a:rPr lang="en-US" dirty="0"/>
              <a:t>). </a:t>
            </a:r>
            <a:r>
              <a:rPr lang="en-US" b="1" dirty="0"/>
              <a:t>Women's alcohol use</a:t>
            </a:r>
            <a:r>
              <a:rPr lang="en-US" dirty="0"/>
              <a:t> is the lowest category (under </a:t>
            </a:r>
            <a:r>
              <a:rPr lang="en-US" b="1" dirty="0"/>
              <a:t>4%</a:t>
            </a:r>
            <a:r>
              <a:rPr lang="en-US" dirty="0"/>
              <a:t>).</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4" name="Picture 3">
            <a:extLst>
              <a:ext uri="{FF2B5EF4-FFF2-40B4-BE49-F238E27FC236}">
                <a16:creationId xmlns:a16="http://schemas.microsoft.com/office/drawing/2014/main" id="{B0301444-E894-1A34-C577-7581CEA57CE6}"/>
              </a:ext>
            </a:extLst>
          </p:cNvPr>
          <p:cNvPicPr>
            <a:picLocks noChangeAspect="1"/>
          </p:cNvPicPr>
          <p:nvPr/>
        </p:nvPicPr>
        <p:blipFill>
          <a:blip r:embed="rId2"/>
          <a:stretch>
            <a:fillRect/>
          </a:stretch>
        </p:blipFill>
        <p:spPr>
          <a:xfrm>
            <a:off x="1744406" y="2035082"/>
            <a:ext cx="5851129" cy="3182097"/>
          </a:xfrm>
          <a:prstGeom prst="rect">
            <a:avLst/>
          </a:prstGeom>
        </p:spPr>
      </p:pic>
    </p:spTree>
    <p:extLst>
      <p:ext uri="{BB962C8B-B14F-4D97-AF65-F5344CB8AC3E}">
        <p14:creationId xmlns:p14="http://schemas.microsoft.com/office/powerpoint/2010/main" val="1599995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haroni" panose="02010803020104030203" pitchFamily="2" charset="-79"/>
                <a:cs typeface="Aharoni" panose="02010803020104030203" pitchFamily="2" charset="-79"/>
              </a:rPr>
              <a:t>Dataset Observations</a:t>
            </a:r>
            <a:endParaRPr sz="4000" dirty="0">
              <a:latin typeface="Aharoni" panose="02010803020104030203" pitchFamily="2" charset="-79"/>
              <a:cs typeface="Aharoni" panose="02010803020104030203" pitchFamily="2" charset="-79"/>
            </a:endParaRPr>
          </a:p>
        </p:txBody>
      </p:sp>
      <p:sp>
        <p:nvSpPr>
          <p:cNvPr id="25" name="Rectangle 22">
            <a:extLst>
              <a:ext uri="{FF2B5EF4-FFF2-40B4-BE49-F238E27FC236}">
                <a16:creationId xmlns:a16="http://schemas.microsoft.com/office/drawing/2014/main" id="{C26C4DA9-B63B-FA95-D589-25E6C9A3467B}"/>
              </a:ext>
            </a:extLst>
          </p:cNvPr>
          <p:cNvSpPr>
            <a:spLocks noGrp="1" noChangeArrowheads="1"/>
          </p:cNvSpPr>
          <p:nvPr>
            <p:ph idx="1"/>
          </p:nvPr>
        </p:nvSpPr>
        <p:spPr bwMode="auto">
          <a:xfrm>
            <a:off x="472122" y="2121276"/>
            <a:ext cx="82454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Urban vs Rural:</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Urban areas have higher female literacy (82.5% vs 66.8%) and better access to bank accounts and mobile phones.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Rural areas have higher population below 15 years (28.1% vs 23.1%) and slightly higher sex ratio (1037 vs 985).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Child &amp; Civic Indicators: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Birth registration of children under 5 is slightly higher in urban areas (93.3%) than rural (87.5%).</a:t>
            </a:r>
            <a:br>
              <a:rPr kumimoji="0" lang="en-US" altLang="en-US" sz="1800" b="0" i="0" u="none" strike="noStrike" cap="none" normalizeH="0" baseline="0" dirty="0">
                <a:ln>
                  <a:noFill/>
                </a:ln>
                <a:solidFill>
                  <a:schemeClr val="tx1"/>
                </a:solidFill>
                <a:effectLst/>
              </a:rPr>
            </a:br>
            <a:r>
              <a:rPr kumimoji="0" lang="en-US" altLang="en-US" sz="1800" b="1" i="0" u="none" strike="noStrike" cap="none" normalizeH="0" baseline="0" dirty="0">
                <a:ln>
                  <a:noFill/>
                </a:ln>
                <a:solidFill>
                  <a:schemeClr val="tx1"/>
                </a:solidFill>
                <a:effectLst/>
              </a:rPr>
              <a:t>Women’s Empowerment:</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Urban women show higher bank/money access (80.9%) and mobile phone usage (69.4%) than rural women.</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rPr>
              <a:t>Men’s access to services is generally higher in both regions.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A2098-CE07-1751-9BBE-7E9036E817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42EEE0-89DA-532C-1E9C-0774735AEC3B}"/>
              </a:ext>
            </a:extLst>
          </p:cNvPr>
          <p:cNvSpPr>
            <a:spLocks noGrp="1"/>
          </p:cNvSpPr>
          <p:nvPr>
            <p:ph type="title"/>
          </p:nvPr>
        </p:nvSpPr>
        <p:spPr/>
        <p:txBody>
          <a:bodyPr>
            <a:normAutofit/>
          </a:bodyPr>
          <a:lstStyle/>
          <a:p>
            <a:r>
              <a:rPr lang="en-IN" sz="4000" dirty="0">
                <a:latin typeface="Aharoni" panose="02010803020104030203" pitchFamily="2" charset="-79"/>
                <a:cs typeface="Aharoni" panose="02010803020104030203" pitchFamily="2" charset="-79"/>
              </a:rPr>
              <a:t>Dataset Observations</a:t>
            </a:r>
            <a:endParaRPr sz="4000" dirty="0">
              <a:latin typeface="Aharoni" panose="02010803020104030203" pitchFamily="2" charset="-79"/>
              <a:cs typeface="Aharoni" panose="02010803020104030203" pitchFamily="2" charset="-79"/>
            </a:endParaRPr>
          </a:p>
        </p:txBody>
      </p:sp>
      <p:sp>
        <p:nvSpPr>
          <p:cNvPr id="25" name="Rectangle 22">
            <a:extLst>
              <a:ext uri="{FF2B5EF4-FFF2-40B4-BE49-F238E27FC236}">
                <a16:creationId xmlns:a16="http://schemas.microsoft.com/office/drawing/2014/main" id="{3650A35F-BAE3-8131-F78A-DE42F885D4C8}"/>
              </a:ext>
            </a:extLst>
          </p:cNvPr>
          <p:cNvSpPr>
            <a:spLocks noGrp="1" noChangeArrowheads="1"/>
          </p:cNvSpPr>
          <p:nvPr>
            <p:ph idx="1"/>
          </p:nvPr>
        </p:nvSpPr>
        <p:spPr bwMode="auto">
          <a:xfrm>
            <a:off x="592282" y="2001395"/>
            <a:ext cx="808412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Health &amp; Lifestyle: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Tobacco and alcohol consumption is higher among men in both urban and rural areas.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Urban women show slightly lower tobacco/alcohol use than rural </a:t>
            </a:r>
            <a:r>
              <a:rPr kumimoji="0" lang="en-US" altLang="en-US" sz="1800" b="0" i="0" u="none" strike="noStrike" cap="none" normalizeH="0" baseline="0" dirty="0" err="1">
                <a:ln>
                  <a:noFill/>
                </a:ln>
                <a:solidFill>
                  <a:schemeClr val="tx1"/>
                </a:solidFill>
                <a:effectLst/>
              </a:rPr>
              <a:t>women.Violence</a:t>
            </a:r>
            <a:r>
              <a:rPr kumimoji="0" lang="en-US" altLang="en-US" sz="1800" b="0" i="0" u="none" strike="noStrike" cap="none" normalizeH="0" baseline="0" dirty="0">
                <a:ln>
                  <a:noFill/>
                </a:ln>
                <a:solidFill>
                  <a:schemeClr val="tx1"/>
                </a:solidFill>
                <a:effectLst/>
              </a:rPr>
              <a:t> &amp;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Safety Indicators: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Rural women report higher spousal violence (31.6% vs 24.2%).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Sexual violence among young women is slightly higher in rural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Conclusion: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dataset shows clear urban-rural disparities in education, empowerment, health, and social indicators.</a:t>
            </a:r>
          </a:p>
        </p:txBody>
      </p:sp>
    </p:spTree>
    <p:extLst>
      <p:ext uri="{BB962C8B-B14F-4D97-AF65-F5344CB8AC3E}">
        <p14:creationId xmlns:p14="http://schemas.microsoft.com/office/powerpoint/2010/main" val="64783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76D16-5681-2C6D-63F6-FD6DEBCD19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20C46-6F53-ED05-E09E-24F171EB22A1}"/>
              </a:ext>
            </a:extLst>
          </p:cNvPr>
          <p:cNvSpPr>
            <a:spLocks noGrp="1"/>
          </p:cNvSpPr>
          <p:nvPr>
            <p:ph type="title"/>
          </p:nvPr>
        </p:nvSpPr>
        <p:spPr/>
        <p:txBody>
          <a:bodyPr>
            <a:normAutofit/>
          </a:bodyPr>
          <a:lstStyle/>
          <a:p>
            <a:r>
              <a:rPr sz="4000" dirty="0">
                <a:latin typeface="Aharoni" panose="02010803020104030203" pitchFamily="2" charset="-79"/>
                <a:cs typeface="Aharoni" panose="02010803020104030203" pitchFamily="2" charset="-79"/>
              </a:rPr>
              <a:t>Conclusion</a:t>
            </a:r>
          </a:p>
        </p:txBody>
      </p:sp>
      <p:sp>
        <p:nvSpPr>
          <p:cNvPr id="9" name="TextBox 8">
            <a:extLst>
              <a:ext uri="{FF2B5EF4-FFF2-40B4-BE49-F238E27FC236}">
                <a16:creationId xmlns:a16="http://schemas.microsoft.com/office/drawing/2014/main" id="{3570DBA0-BB9B-07C2-F816-CAAFA500323E}"/>
              </a:ext>
            </a:extLst>
          </p:cNvPr>
          <p:cNvSpPr txBox="1"/>
          <p:nvPr/>
        </p:nvSpPr>
        <p:spPr>
          <a:xfrm>
            <a:off x="665017" y="2013857"/>
            <a:ext cx="8152411" cy="3970318"/>
          </a:xfrm>
          <a:prstGeom prst="rect">
            <a:avLst/>
          </a:prstGeom>
          <a:noFill/>
        </p:spPr>
        <p:txBody>
          <a:bodyPr wrap="square" rtlCol="0">
            <a:spAutoFit/>
          </a:bodyPr>
          <a:lstStyle/>
          <a:p>
            <a:pPr algn="just"/>
            <a:r>
              <a:rPr lang="en-US" dirty="0"/>
              <a:t>The analysis of the NFHS-5 dataset provides a comprehensive understanding of India’s demographic, health, education, and socio-economic indicators across states and regions. The dataset is complete and reliable, enabling a detailed examination of patterns and disparities. Urban areas generally exhibit higher female literacy, better access to bank accounts and mobile phones, and improved child health indicators compared to rural areas. Gender and social patterns reveal regional disparities in sex ratios and higher incidences of spousal and sexual violence in rural areas. Education and women’s empowerment are closely linked, as higher literacy correlates with increased access to financial and communication resources and better menstrual hygiene practices. Health and lifestyle indicators show that men consume more tobacco and alcohol than women, with variations across regions. Overall, the insights from this analysis can guide policymakers and social programs to reduce disparities, improve health and education outcomes, and promote women’s empowerment, demonstrating the value of </a:t>
            </a:r>
            <a:r>
              <a:rPr lang="en-US" b="1" dirty="0"/>
              <a:t>data-driven decision-making</a:t>
            </a:r>
            <a:r>
              <a:rPr lang="en-US" dirty="0"/>
              <a:t> for national development.</a:t>
            </a:r>
            <a:endParaRPr lang="en-IN" dirty="0"/>
          </a:p>
        </p:txBody>
      </p:sp>
    </p:spTree>
    <p:extLst>
      <p:ext uri="{BB962C8B-B14F-4D97-AF65-F5344CB8AC3E}">
        <p14:creationId xmlns:p14="http://schemas.microsoft.com/office/powerpoint/2010/main" val="297358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latin typeface="Aharoni" panose="02010803020104030203" pitchFamily="2" charset="-79"/>
                <a:cs typeface="Aharoni" panose="02010803020104030203" pitchFamily="2" charset="-79"/>
              </a:rPr>
              <a:t>Introduction</a:t>
            </a:r>
          </a:p>
        </p:txBody>
      </p:sp>
      <p:sp>
        <p:nvSpPr>
          <p:cNvPr id="3" name="Content Placeholder 2"/>
          <p:cNvSpPr>
            <a:spLocks noGrp="1"/>
          </p:cNvSpPr>
          <p:nvPr>
            <p:ph idx="1"/>
          </p:nvPr>
        </p:nvSpPr>
        <p:spPr>
          <a:xfrm>
            <a:off x="714805" y="2002831"/>
            <a:ext cx="7543801" cy="4023360"/>
          </a:xfrm>
        </p:spPr>
        <p:txBody>
          <a:bodyPr>
            <a:normAutofit/>
          </a:bodyPr>
          <a:lstStyle/>
          <a:p>
            <a:pPr algn="just">
              <a:buFont typeface="Arial" panose="020B0604020202020204" pitchFamily="34" charset="0"/>
              <a:buChar char="•"/>
            </a:pPr>
            <a:r>
              <a:rPr lang="en-US" sz="1600" dirty="0"/>
              <a:t>NFHS-5 (National Family Health Survey) is a nationwide survey in India covering health, population, and socio-economic indicators.</a:t>
            </a:r>
          </a:p>
          <a:p>
            <a:pPr algn="just">
              <a:buFont typeface="Arial" panose="020B0604020202020204" pitchFamily="34" charset="0"/>
              <a:buChar char="•"/>
            </a:pPr>
            <a:r>
              <a:rPr lang="en-US" sz="1600" dirty="0"/>
              <a:t>Collects data on women (15–49 yrs), men (15–54 yrs), and children to assess health and nutrition status.</a:t>
            </a:r>
          </a:p>
          <a:p>
            <a:pPr algn="just">
              <a:buFont typeface="Arial" panose="020B0604020202020204" pitchFamily="34" charset="0"/>
              <a:buChar char="•"/>
            </a:pPr>
            <a:r>
              <a:rPr lang="en-US" sz="1600" dirty="0"/>
              <a:t>Tracks key indicators like education, fertility, maternal and child health, family planning, and healthcare access.</a:t>
            </a:r>
          </a:p>
          <a:p>
            <a:pPr algn="just">
              <a:buFont typeface="Arial" panose="020B0604020202020204" pitchFamily="34" charset="0"/>
              <a:buChar char="•"/>
            </a:pPr>
            <a:r>
              <a:rPr lang="en-US" sz="1600" dirty="0"/>
              <a:t>Helps identify state-wise and regional disparities in health, education, and population trends.</a:t>
            </a:r>
          </a:p>
          <a:p>
            <a:pPr algn="just">
              <a:buFont typeface="Arial" panose="020B0604020202020204" pitchFamily="34" charset="0"/>
              <a:buChar char="•"/>
            </a:pPr>
            <a:r>
              <a:rPr lang="en-US" sz="1600" dirty="0"/>
              <a:t>Supports evidence-based policymaking and resource allocation for social and health programs.</a:t>
            </a:r>
          </a:p>
          <a:p>
            <a:pPr algn="just">
              <a:buFont typeface="Arial" panose="020B0604020202020204" pitchFamily="34" charset="0"/>
              <a:buChar char="•"/>
            </a:pPr>
            <a:r>
              <a:rPr lang="en-US" sz="1600" dirty="0"/>
              <a:t>Provides data-driven insights for improving overall public health and developmental planning.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31816-6322-04F2-D978-479ABDBF7633}"/>
              </a:ext>
            </a:extLst>
          </p:cNvPr>
          <p:cNvSpPr>
            <a:spLocks noGrp="1"/>
          </p:cNvSpPr>
          <p:nvPr>
            <p:ph type="title"/>
          </p:nvPr>
        </p:nvSpPr>
        <p:spPr>
          <a:xfrm>
            <a:off x="800100" y="187036"/>
            <a:ext cx="7543800" cy="978825"/>
          </a:xfrm>
        </p:spPr>
        <p:txBody>
          <a:bodyPr>
            <a:normAutofit/>
          </a:bodyPr>
          <a:lstStyle/>
          <a:p>
            <a:pPr algn="just">
              <a:buNone/>
            </a:pPr>
            <a:r>
              <a:rPr lang="en-US" sz="4000" b="1" dirty="0">
                <a:latin typeface="Aharoni" panose="02010803020104030203" pitchFamily="2" charset="-79"/>
                <a:cs typeface="Aharoni" panose="02010803020104030203" pitchFamily="2" charset="-79"/>
              </a:rPr>
              <a:t>Initial Analysis of the Dataset</a:t>
            </a:r>
          </a:p>
        </p:txBody>
      </p:sp>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822960" y="1867968"/>
            <a:ext cx="7543801" cy="3940550"/>
          </a:xfrm>
        </p:spPr>
        <p:txBody>
          <a:bodyPr>
            <a:noAutofit/>
          </a:bodyPr>
          <a:lstStyle/>
          <a:p>
            <a:r>
              <a:rPr lang="en-IN" sz="1600" b="1" dirty="0"/>
              <a:t>1.Dataset Overview:</a:t>
            </a:r>
            <a:endParaRPr lang="en-IN" sz="1600" dirty="0"/>
          </a:p>
          <a:p>
            <a:pPr>
              <a:buFont typeface="Arial" panose="020B0604020202020204" pitchFamily="34" charset="0"/>
              <a:buChar char="•"/>
            </a:pPr>
            <a:r>
              <a:rPr lang="en-IN" sz="1600" dirty="0"/>
              <a:t>State/UT-wise NFHS-5 dataset, including </a:t>
            </a:r>
            <a:r>
              <a:rPr lang="en-IN" sz="1600" b="1" dirty="0"/>
              <a:t>urban, rural, and total categories</a:t>
            </a:r>
            <a:r>
              <a:rPr lang="en-IN" sz="1600" dirty="0"/>
              <a:t>.</a:t>
            </a:r>
          </a:p>
          <a:p>
            <a:pPr>
              <a:buFont typeface="Arial" panose="020B0604020202020204" pitchFamily="34" charset="0"/>
              <a:buChar char="•"/>
            </a:pPr>
            <a:r>
              <a:rPr lang="en-IN" sz="1600" dirty="0"/>
              <a:t>Covers </a:t>
            </a:r>
            <a:r>
              <a:rPr lang="en-IN" sz="1600" b="1" dirty="0"/>
              <a:t>demographic, health, education, and socio-economic indicators</a:t>
            </a:r>
            <a:r>
              <a:rPr lang="en-IN" sz="1600" dirty="0"/>
              <a:t> for women, men, and children.</a:t>
            </a:r>
          </a:p>
          <a:p>
            <a:pPr>
              <a:buFont typeface="Arial" panose="020B0604020202020204" pitchFamily="34" charset="0"/>
              <a:buChar char="•"/>
            </a:pPr>
            <a:r>
              <a:rPr lang="en-IN" sz="1600" dirty="0"/>
              <a:t>Columns include households surveyed, age-specific population, literacy, sex ratios, birth registration, mobile/bank usage, menstrual hygiene, violence, tobacco, and alcohol consumption.</a:t>
            </a:r>
          </a:p>
          <a:p>
            <a:r>
              <a:rPr lang="en-US" sz="1600" b="1" dirty="0"/>
              <a:t>2.Data Quality &amp; Structure:</a:t>
            </a:r>
            <a:endParaRPr lang="en-US" sz="1600" dirty="0"/>
          </a:p>
          <a:p>
            <a:pPr>
              <a:buFont typeface="Arial" panose="020B0604020202020204" pitchFamily="34" charset="0"/>
              <a:buChar char="•"/>
            </a:pPr>
            <a:r>
              <a:rPr lang="en-US" sz="1600" dirty="0"/>
              <a:t>No missing or null values → ensures </a:t>
            </a:r>
            <a:r>
              <a:rPr lang="en-US" sz="1600" b="1" dirty="0"/>
              <a:t>consistency and reliability</a:t>
            </a:r>
            <a:r>
              <a:rPr lang="en-US" sz="1600" dirty="0"/>
              <a:t>.</a:t>
            </a:r>
          </a:p>
          <a:p>
            <a:pPr>
              <a:buFont typeface="Arial" panose="020B0604020202020204" pitchFamily="34" charset="0"/>
              <a:buChar char="•"/>
            </a:pPr>
            <a:r>
              <a:rPr lang="en-US" sz="1600" dirty="0"/>
              <a:t>Over 1,000 records across multiple states and indicators.</a:t>
            </a:r>
          </a:p>
          <a:p>
            <a:pPr>
              <a:buFont typeface="Arial" panose="020B0604020202020204" pitchFamily="34" charset="0"/>
              <a:buChar char="•"/>
            </a:pPr>
            <a:r>
              <a:rPr lang="en-US" sz="1600" dirty="0"/>
              <a:t>Standardized columns facilitate </a:t>
            </a:r>
            <a:r>
              <a:rPr lang="en-US" sz="1600" b="1" dirty="0"/>
              <a:t>comparisons across regions</a:t>
            </a:r>
            <a:r>
              <a:rPr lang="en-US" sz="1600" dirty="0"/>
              <a:t>.</a:t>
            </a:r>
          </a:p>
          <a:p>
            <a:pPr marL="0" indent="0">
              <a:buNone/>
            </a:pPr>
            <a:endParaRPr lang="en-IN" sz="1600" dirty="0"/>
          </a:p>
          <a:p>
            <a:endParaRPr lang="en-US" sz="1600" dirty="0"/>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B3104-A8BA-5F8E-B469-A974BC283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4BCAE-8943-7F7B-1206-7A1687BF7C78}"/>
              </a:ext>
            </a:extLst>
          </p:cNvPr>
          <p:cNvSpPr>
            <a:spLocks noGrp="1"/>
          </p:cNvSpPr>
          <p:nvPr>
            <p:ph type="title"/>
          </p:nvPr>
        </p:nvSpPr>
        <p:spPr/>
        <p:txBody>
          <a:bodyPr>
            <a:normAutofit/>
          </a:bodyPr>
          <a:lstStyle/>
          <a:p>
            <a:pPr algn="just">
              <a:buNone/>
            </a:pPr>
            <a:r>
              <a:rPr lang="en-US" sz="4000" b="1" dirty="0">
                <a:latin typeface="Aharoni" panose="02010803020104030203" pitchFamily="2" charset="-79"/>
                <a:cs typeface="Aharoni" panose="02010803020104030203" pitchFamily="2" charset="-79"/>
              </a:rPr>
              <a:t>Initial Analysis of the Dataset</a:t>
            </a:r>
          </a:p>
        </p:txBody>
      </p:sp>
      <p:sp>
        <p:nvSpPr>
          <p:cNvPr id="3" name="Content Placeholder 2">
            <a:extLst>
              <a:ext uri="{FF2B5EF4-FFF2-40B4-BE49-F238E27FC236}">
                <a16:creationId xmlns:a16="http://schemas.microsoft.com/office/drawing/2014/main" id="{7D7F9A5A-2AD0-1E3F-ACDE-60424AA4FEA0}"/>
              </a:ext>
            </a:extLst>
          </p:cNvPr>
          <p:cNvSpPr>
            <a:spLocks noGrp="1"/>
          </p:cNvSpPr>
          <p:nvPr>
            <p:ph idx="1"/>
          </p:nvPr>
        </p:nvSpPr>
        <p:spPr>
          <a:xfrm>
            <a:off x="498765" y="2003050"/>
            <a:ext cx="8551718" cy="4023360"/>
          </a:xfrm>
        </p:spPr>
        <p:txBody>
          <a:bodyPr>
            <a:noAutofit/>
          </a:bodyPr>
          <a:lstStyle/>
          <a:p>
            <a:r>
              <a:rPr lang="en-US" sz="1600" b="1" dirty="0"/>
              <a:t>3.Demographics &amp; Population Insights:</a:t>
            </a:r>
            <a:endParaRPr lang="en-US" sz="1600" dirty="0"/>
          </a:p>
          <a:p>
            <a:pPr>
              <a:buFont typeface="Arial" panose="020B0604020202020204" pitchFamily="34" charset="0"/>
              <a:buChar char="•"/>
            </a:pPr>
            <a:r>
              <a:rPr lang="en-US" sz="1600" b="1" dirty="0"/>
              <a:t>Population below age 15</a:t>
            </a:r>
            <a:r>
              <a:rPr lang="en-US" sz="1600" dirty="0"/>
              <a:t> varies by region, reflecting age distribution differences.</a:t>
            </a:r>
          </a:p>
          <a:p>
            <a:pPr>
              <a:buFont typeface="Arial" panose="020B0604020202020204" pitchFamily="34" charset="0"/>
              <a:buChar char="•"/>
            </a:pPr>
            <a:r>
              <a:rPr lang="en-US" sz="1600" b="1" dirty="0"/>
              <a:t>Urban vs Rural:</a:t>
            </a:r>
            <a:r>
              <a:rPr lang="en-US" sz="1600" dirty="0"/>
              <a:t> Education, literacy, and access to facilities differ significantly.</a:t>
            </a:r>
            <a:endParaRPr lang="en-US" sz="1600" b="1" dirty="0"/>
          </a:p>
          <a:p>
            <a:r>
              <a:rPr lang="en-US" sz="1600" b="1" dirty="0"/>
              <a:t>4.Education &amp; Women Empowerment:</a:t>
            </a:r>
            <a:endParaRPr lang="en-US" sz="1600" dirty="0"/>
          </a:p>
          <a:p>
            <a:pPr>
              <a:buFont typeface="Arial" panose="020B0604020202020204" pitchFamily="34" charset="0"/>
              <a:buChar char="•"/>
            </a:pPr>
            <a:r>
              <a:rPr lang="en-US" sz="1600" dirty="0"/>
              <a:t>Female population age 6+ who ever attended school shows </a:t>
            </a:r>
            <a:r>
              <a:rPr lang="en-US" sz="1600" b="1" dirty="0"/>
              <a:t>wide variation</a:t>
            </a:r>
            <a:r>
              <a:rPr lang="en-US" sz="1600" dirty="0"/>
              <a:t> (e.g., urban: 82.5%, rural: 66.8%).</a:t>
            </a:r>
          </a:p>
          <a:p>
            <a:pPr>
              <a:buFont typeface="Arial" panose="020B0604020202020204" pitchFamily="34" charset="0"/>
              <a:buChar char="•"/>
            </a:pPr>
            <a:r>
              <a:rPr lang="en-US" sz="1600" dirty="0"/>
              <a:t>Indicators like </a:t>
            </a:r>
            <a:r>
              <a:rPr lang="en-US" sz="1600" b="1" dirty="0"/>
              <a:t>mobile usage, bank account ownership, and menstrual hygiene</a:t>
            </a:r>
            <a:r>
              <a:rPr lang="en-US" sz="1600" dirty="0"/>
              <a:t> highlight women’s empowerment levels.</a:t>
            </a:r>
          </a:p>
          <a:p>
            <a:r>
              <a:rPr lang="en-IN" sz="1600" b="1" dirty="0"/>
              <a:t>5.Gender &amp; Social Indicators:</a:t>
            </a:r>
            <a:endParaRPr lang="en-IN" sz="1600" dirty="0"/>
          </a:p>
          <a:p>
            <a:pPr>
              <a:buFont typeface="Arial" panose="020B0604020202020204" pitchFamily="34" charset="0"/>
              <a:buChar char="•"/>
            </a:pPr>
            <a:r>
              <a:rPr lang="en-IN" sz="1600" b="1" dirty="0"/>
              <a:t>Sex ratio</a:t>
            </a:r>
            <a:r>
              <a:rPr lang="en-IN" sz="1600" dirty="0"/>
              <a:t> and </a:t>
            </a:r>
            <a:r>
              <a:rPr lang="en-IN" sz="1600" b="1" dirty="0"/>
              <a:t>sex ratio at birth</a:t>
            </a:r>
            <a:r>
              <a:rPr lang="en-IN" sz="1600" dirty="0"/>
              <a:t> indicate regional gender disparities.</a:t>
            </a:r>
          </a:p>
          <a:p>
            <a:pPr>
              <a:buFont typeface="Arial" panose="020B0604020202020204" pitchFamily="34" charset="0"/>
              <a:buChar char="•"/>
            </a:pPr>
            <a:r>
              <a:rPr lang="en-IN" sz="1600" dirty="0"/>
              <a:t>Data on </a:t>
            </a:r>
            <a:r>
              <a:rPr lang="en-IN" sz="1600" b="1" dirty="0"/>
              <a:t>spousal violence, sexual violence, and pregnancy-related physical violence</a:t>
            </a:r>
            <a:r>
              <a:rPr lang="en-IN" sz="1600" dirty="0"/>
              <a:t> provide insights into social challenges.</a:t>
            </a:r>
          </a:p>
          <a:p>
            <a:pPr>
              <a:buFont typeface="Arial" panose="020B0604020202020204" pitchFamily="34" charset="0"/>
              <a:buChar char="•"/>
            </a:pPr>
            <a:endParaRPr lang="en-US" sz="1600" dirty="0"/>
          </a:p>
          <a:p>
            <a:pPr marL="201168" lvl="1" indent="0">
              <a:buNone/>
            </a:pPr>
            <a:endParaRPr lang="en-IN" sz="1600" dirty="0"/>
          </a:p>
        </p:txBody>
      </p:sp>
    </p:spTree>
    <p:extLst>
      <p:ext uri="{BB962C8B-B14F-4D97-AF65-F5344CB8AC3E}">
        <p14:creationId xmlns:p14="http://schemas.microsoft.com/office/powerpoint/2010/main" val="12363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C0532-D6C8-8A56-B5C0-05792400C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082BE-172D-1967-C41F-71E3CC07B340}"/>
              </a:ext>
            </a:extLst>
          </p:cNvPr>
          <p:cNvSpPr>
            <a:spLocks noGrp="1"/>
          </p:cNvSpPr>
          <p:nvPr>
            <p:ph type="title"/>
          </p:nvPr>
        </p:nvSpPr>
        <p:spPr/>
        <p:txBody>
          <a:bodyPr>
            <a:normAutofit/>
          </a:bodyPr>
          <a:lstStyle/>
          <a:p>
            <a:pPr algn="just">
              <a:buNone/>
            </a:pPr>
            <a:r>
              <a:rPr lang="en-US" sz="4000" b="1" dirty="0">
                <a:latin typeface="Aharoni" panose="02010803020104030203" pitchFamily="2" charset="-79"/>
                <a:cs typeface="Aharoni" panose="02010803020104030203" pitchFamily="2" charset="-79"/>
              </a:rPr>
              <a:t>Initial Analysis of the Dataset</a:t>
            </a:r>
          </a:p>
        </p:txBody>
      </p:sp>
      <p:sp>
        <p:nvSpPr>
          <p:cNvPr id="3" name="Content Placeholder 2">
            <a:extLst>
              <a:ext uri="{FF2B5EF4-FFF2-40B4-BE49-F238E27FC236}">
                <a16:creationId xmlns:a16="http://schemas.microsoft.com/office/drawing/2014/main" id="{49C49BF6-7843-FB89-74AF-5935B9A674B8}"/>
              </a:ext>
            </a:extLst>
          </p:cNvPr>
          <p:cNvSpPr>
            <a:spLocks noGrp="1"/>
          </p:cNvSpPr>
          <p:nvPr>
            <p:ph idx="1"/>
          </p:nvPr>
        </p:nvSpPr>
        <p:spPr>
          <a:xfrm>
            <a:off x="822960" y="2003050"/>
            <a:ext cx="7543801" cy="4023360"/>
          </a:xfrm>
        </p:spPr>
        <p:txBody>
          <a:bodyPr>
            <a:noAutofit/>
          </a:bodyPr>
          <a:lstStyle/>
          <a:p>
            <a:r>
              <a:rPr lang="en-US" sz="1600" b="1" dirty="0"/>
              <a:t>6.Health &amp; Lifestyle Patterns:</a:t>
            </a:r>
            <a:endParaRPr lang="en-US" sz="1600" dirty="0"/>
          </a:p>
          <a:p>
            <a:pPr>
              <a:buFont typeface="Arial" panose="020B0604020202020204" pitchFamily="34" charset="0"/>
              <a:buChar char="•"/>
            </a:pPr>
            <a:r>
              <a:rPr lang="en-US" sz="1600" dirty="0"/>
              <a:t>Tobacco and alcohol consumption differ markedly between men and women.</a:t>
            </a:r>
          </a:p>
          <a:p>
            <a:pPr>
              <a:buFont typeface="Arial" panose="020B0604020202020204" pitchFamily="34" charset="0"/>
              <a:buChar char="•"/>
            </a:pPr>
            <a:r>
              <a:rPr lang="en-US" sz="1600" dirty="0"/>
              <a:t>Children under 5 years whose births were registered show </a:t>
            </a:r>
            <a:r>
              <a:rPr lang="en-US" sz="1600" b="1" dirty="0"/>
              <a:t>variations in civic awareness and administration coverage</a:t>
            </a:r>
            <a:r>
              <a:rPr lang="en-US" sz="1600" dirty="0"/>
              <a:t>.</a:t>
            </a:r>
          </a:p>
          <a:p>
            <a:r>
              <a:rPr lang="en-IN" sz="1600" b="1" dirty="0"/>
              <a:t>7.Key Relationships</a:t>
            </a:r>
          </a:p>
          <a:p>
            <a:pPr>
              <a:buFont typeface="Arial" panose="020B0604020202020204" pitchFamily="34" charset="0"/>
              <a:buChar char="•"/>
            </a:pPr>
            <a:r>
              <a:rPr lang="en-IN" sz="1600" b="1" dirty="0"/>
              <a:t>Education ↑ → Women empowerment ↑</a:t>
            </a:r>
            <a:r>
              <a:rPr lang="en-IN" sz="1600" dirty="0"/>
              <a:t> (bank account &amp; mobile usage).</a:t>
            </a:r>
          </a:p>
          <a:p>
            <a:pPr>
              <a:buFont typeface="Arial" panose="020B0604020202020204" pitchFamily="34" charset="0"/>
              <a:buChar char="•"/>
            </a:pPr>
            <a:r>
              <a:rPr lang="en-IN" sz="1600" b="1" dirty="0"/>
              <a:t>Urban vs Rural:</a:t>
            </a:r>
            <a:r>
              <a:rPr lang="en-IN" sz="1600" dirty="0"/>
              <a:t> Urban areas have better education, healthcare, and facilities.</a:t>
            </a:r>
          </a:p>
          <a:p>
            <a:pPr>
              <a:buFont typeface="Arial" panose="020B0604020202020204" pitchFamily="34" charset="0"/>
              <a:buChar char="•"/>
            </a:pPr>
            <a:r>
              <a:rPr lang="en-IN" sz="1600" b="1" dirty="0"/>
              <a:t>Sex ratio imbalance → Lower female literacy &amp; higher violence</a:t>
            </a:r>
            <a:r>
              <a:rPr lang="en-IN" sz="1600" dirty="0"/>
              <a:t>.</a:t>
            </a:r>
          </a:p>
          <a:p>
            <a:pPr>
              <a:buFont typeface="Arial" panose="020B0604020202020204" pitchFamily="34" charset="0"/>
              <a:buChar char="•"/>
            </a:pPr>
            <a:r>
              <a:rPr lang="en-IN" sz="1600" b="1" dirty="0"/>
              <a:t>Men consume more tobacco &amp; alcohol</a:t>
            </a:r>
            <a:r>
              <a:rPr lang="en-IN" sz="1600" dirty="0"/>
              <a:t>, especially in rural areas.</a:t>
            </a:r>
          </a:p>
          <a:p>
            <a:pPr>
              <a:buFont typeface="Arial" panose="020B0604020202020204" pitchFamily="34" charset="0"/>
              <a:buChar char="•"/>
            </a:pPr>
            <a:r>
              <a:rPr lang="en-IN" sz="1600" b="1" dirty="0"/>
              <a:t>Higher child birth registration → Better access to health &amp; education</a:t>
            </a:r>
            <a:r>
              <a:rPr lang="en-IN" sz="1600" dirty="0"/>
              <a:t>.</a:t>
            </a:r>
          </a:p>
          <a:p>
            <a:pPr>
              <a:buFont typeface="Arial" panose="020B0604020202020204" pitchFamily="34" charset="0"/>
              <a:buChar char="•"/>
            </a:pPr>
            <a:r>
              <a:rPr lang="en-IN" sz="1600" b="1" dirty="0"/>
              <a:t>Lower literacy/empowerment → Higher spousal &amp; sexual violence</a:t>
            </a:r>
            <a:r>
              <a:rPr lang="en-IN" sz="1600" dirty="0"/>
              <a:t>.</a:t>
            </a:r>
          </a:p>
          <a:p>
            <a:pPr>
              <a:buFont typeface="Arial" panose="020B0604020202020204" pitchFamily="34" charset="0"/>
              <a:buChar char="•"/>
            </a:pPr>
            <a:endParaRPr lang="en-US" sz="1600" dirty="0"/>
          </a:p>
          <a:p>
            <a:endParaRPr lang="en-US" sz="1600" dirty="0"/>
          </a:p>
        </p:txBody>
      </p:sp>
    </p:spTree>
    <p:extLst>
      <p:ext uri="{BB962C8B-B14F-4D97-AF65-F5344CB8AC3E}">
        <p14:creationId xmlns:p14="http://schemas.microsoft.com/office/powerpoint/2010/main" val="150925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3" y="286604"/>
            <a:ext cx="8701548" cy="1450757"/>
          </a:xfrm>
        </p:spPr>
        <p:txBody>
          <a:bodyPr>
            <a:normAutofit/>
          </a:bodyPr>
          <a:lstStyle/>
          <a:p>
            <a:r>
              <a:rPr lang="en-US" sz="4000" dirty="0">
                <a:latin typeface="Aharoni" panose="02010803020104030203" pitchFamily="2" charset="-79"/>
                <a:cs typeface="Aharoni" panose="02010803020104030203" pitchFamily="2" charset="-79"/>
              </a:rPr>
              <a:t>Visual Insights from Initial Analysis</a:t>
            </a:r>
            <a:endParaRPr sz="4000" dirty="0">
              <a:latin typeface="Aharoni" panose="02010803020104030203" pitchFamily="2" charset="-79"/>
              <a:cs typeface="Aharoni" panose="02010803020104030203" pitchFamily="2" charset="-79"/>
            </a:endParaRPr>
          </a:p>
        </p:txBody>
      </p:sp>
      <p:sp>
        <p:nvSpPr>
          <p:cNvPr id="4" name="TextBox 3"/>
          <p:cNvSpPr txBox="1"/>
          <p:nvPr/>
        </p:nvSpPr>
        <p:spPr>
          <a:xfrm>
            <a:off x="353962" y="5158845"/>
            <a:ext cx="8622890" cy="923330"/>
          </a:xfrm>
          <a:prstGeom prst="rect">
            <a:avLst/>
          </a:prstGeom>
          <a:noFill/>
        </p:spPr>
        <p:txBody>
          <a:bodyPr wrap="square">
            <a:spAutoFit/>
          </a:bodyPr>
          <a:lstStyle/>
          <a:p>
            <a:r>
              <a:rPr lang="en-US" b="1" dirty="0"/>
              <a:t>1. Female Literacy (%) Distribution:</a:t>
            </a:r>
            <a:br>
              <a:rPr lang="en-US" dirty="0"/>
            </a:br>
            <a:r>
              <a:rPr lang="en-US" dirty="0"/>
              <a:t>Shows that most regions have female literacy rates between </a:t>
            </a:r>
            <a:r>
              <a:rPr lang="en-US" b="1" dirty="0"/>
              <a:t>70%–90%</a:t>
            </a:r>
            <a:r>
              <a:rPr lang="en-US" dirty="0"/>
              <a:t>, indicating generally high literacy among women.</a:t>
            </a:r>
          </a:p>
        </p:txBody>
      </p:sp>
      <p:pic>
        <p:nvPicPr>
          <p:cNvPr id="5" name="Picture 4">
            <a:extLst>
              <a:ext uri="{FF2B5EF4-FFF2-40B4-BE49-F238E27FC236}">
                <a16:creationId xmlns:a16="http://schemas.microsoft.com/office/drawing/2014/main" id="{B381E5C1-E9E3-BF72-2E6F-138481536800}"/>
              </a:ext>
            </a:extLst>
          </p:cNvPr>
          <p:cNvPicPr>
            <a:picLocks noChangeAspect="1"/>
          </p:cNvPicPr>
          <p:nvPr/>
        </p:nvPicPr>
        <p:blipFill>
          <a:blip r:embed="rId2"/>
          <a:stretch>
            <a:fillRect/>
          </a:stretch>
        </p:blipFill>
        <p:spPr>
          <a:xfrm>
            <a:off x="1774129" y="1866331"/>
            <a:ext cx="5052699" cy="32925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286604"/>
            <a:ext cx="9045677" cy="1450757"/>
          </a:xfrm>
        </p:spPr>
        <p:txBody>
          <a:bodyPr>
            <a:normAutofit/>
          </a:bodyPr>
          <a:lstStyle/>
          <a:p>
            <a:r>
              <a:rPr kumimoji="0" lang="en-US" sz="4000" b="0" i="0" u="none" strike="noStrike" kern="1200" cap="none" spc="-50" normalizeH="0" baseline="0" noProof="0" dirty="0">
                <a:ln>
                  <a:noFill/>
                </a:ln>
                <a:solidFill>
                  <a:srgbClr val="000000">
                    <a:lumMod val="75000"/>
                    <a:lumOff val="25000"/>
                  </a:srgbClr>
                </a:solidFill>
                <a:effectLst/>
                <a:uLnTx/>
                <a:uFillTx/>
                <a:latin typeface="Aharoni" panose="02010803020104030203" pitchFamily="2" charset="-79"/>
                <a:ea typeface="+mj-ea"/>
                <a:cs typeface="Aharoni" panose="02010803020104030203" pitchFamily="2" charset="-79"/>
              </a:rPr>
              <a:t>Visual Insights from Initial Analysis</a:t>
            </a:r>
            <a:endParaRPr dirty="0">
              <a:latin typeface="Androgyne" panose="05080000000003050000" pitchFamily="82" charset="0"/>
            </a:endParaRPr>
          </a:p>
        </p:txBody>
      </p:sp>
      <p:sp>
        <p:nvSpPr>
          <p:cNvPr id="3" name="TextBox 2">
            <a:extLst>
              <a:ext uri="{FF2B5EF4-FFF2-40B4-BE49-F238E27FC236}">
                <a16:creationId xmlns:a16="http://schemas.microsoft.com/office/drawing/2014/main" id="{CAECA16C-23D0-6FBF-615F-3F05D36DE3DF}"/>
              </a:ext>
            </a:extLst>
          </p:cNvPr>
          <p:cNvSpPr txBox="1"/>
          <p:nvPr/>
        </p:nvSpPr>
        <p:spPr>
          <a:xfrm>
            <a:off x="239486" y="5214257"/>
            <a:ext cx="8763000" cy="646331"/>
          </a:xfrm>
          <a:prstGeom prst="rect">
            <a:avLst/>
          </a:prstGeom>
          <a:noFill/>
        </p:spPr>
        <p:txBody>
          <a:bodyPr wrap="square" rtlCol="0">
            <a:spAutoFit/>
          </a:bodyPr>
          <a:lstStyle/>
          <a:p>
            <a:r>
              <a:rPr lang="en-US" b="1" dirty="0"/>
              <a:t>2. Average Sex Ratio by Area:</a:t>
            </a:r>
            <a:br>
              <a:rPr lang="en-US" dirty="0"/>
            </a:br>
            <a:r>
              <a:rPr lang="en-US" dirty="0"/>
              <a:t>Sex ratio is close to </a:t>
            </a:r>
            <a:r>
              <a:rPr lang="en-US" b="1" dirty="0"/>
              <a:t>1000 females per 1000 males</a:t>
            </a:r>
            <a:r>
              <a:rPr lang="en-US" dirty="0"/>
              <a:t> in all areas, slightly higher in </a:t>
            </a:r>
            <a:r>
              <a:rPr lang="en-US" b="1" dirty="0"/>
              <a:t>rural</a:t>
            </a:r>
            <a:r>
              <a:rPr lang="en-US" dirty="0"/>
              <a:t> regions.</a:t>
            </a:r>
            <a:endParaRPr lang="en-IN" dirty="0"/>
          </a:p>
        </p:txBody>
      </p:sp>
      <p:pic>
        <p:nvPicPr>
          <p:cNvPr id="5" name="Picture 4">
            <a:extLst>
              <a:ext uri="{FF2B5EF4-FFF2-40B4-BE49-F238E27FC236}">
                <a16:creationId xmlns:a16="http://schemas.microsoft.com/office/drawing/2014/main" id="{29E78FBB-924B-27C3-80DB-90BAA71374D3}"/>
              </a:ext>
            </a:extLst>
          </p:cNvPr>
          <p:cNvPicPr>
            <a:picLocks noChangeAspect="1"/>
          </p:cNvPicPr>
          <p:nvPr/>
        </p:nvPicPr>
        <p:blipFill>
          <a:blip r:embed="rId2"/>
          <a:stretch>
            <a:fillRect/>
          </a:stretch>
        </p:blipFill>
        <p:spPr>
          <a:xfrm>
            <a:off x="1852548" y="1773197"/>
            <a:ext cx="5438903" cy="34410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08CE6-0314-B88A-FEDC-61005D19144C}"/>
              </a:ext>
            </a:extLst>
          </p:cNvPr>
          <p:cNvSpPr>
            <a:spLocks noGrp="1"/>
          </p:cNvSpPr>
          <p:nvPr>
            <p:ph type="title"/>
          </p:nvPr>
        </p:nvSpPr>
        <p:spPr>
          <a:xfrm>
            <a:off x="304800" y="286604"/>
            <a:ext cx="8608292" cy="1450757"/>
          </a:xfrm>
        </p:spPr>
        <p:txBody>
          <a:bodyPr>
            <a:normAutofit/>
          </a:bodyPr>
          <a:lstStyle/>
          <a:p>
            <a:r>
              <a:rPr kumimoji="0" lang="en-US" sz="4000" b="0" i="0" u="none" strike="noStrike" kern="1200" cap="none" spc="-50" normalizeH="0" baseline="0" noProof="0" dirty="0">
                <a:ln>
                  <a:noFill/>
                </a:ln>
                <a:solidFill>
                  <a:srgbClr val="000000">
                    <a:lumMod val="75000"/>
                    <a:lumOff val="25000"/>
                  </a:srgbClr>
                </a:solidFill>
                <a:effectLst/>
                <a:uLnTx/>
                <a:uFillTx/>
                <a:latin typeface="Aharoni" panose="02010803020104030203" pitchFamily="2" charset="-79"/>
                <a:ea typeface="+mj-ea"/>
                <a:cs typeface="Aharoni" panose="02010803020104030203" pitchFamily="2" charset="-79"/>
              </a:rPr>
              <a:t>Visual Insights from Initial Analysis</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B6707F36-EE9B-4882-9C8C-E56E1FC2A886}"/>
              </a:ext>
            </a:extLst>
          </p:cNvPr>
          <p:cNvSpPr>
            <a:spLocks noChangeArrowheads="1"/>
          </p:cNvSpPr>
          <p:nvPr/>
        </p:nvSpPr>
        <p:spPr bwMode="auto">
          <a:xfrm>
            <a:off x="644237" y="5256371"/>
            <a:ext cx="790748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FontTx/>
              <a:buChar char="•"/>
            </a:pPr>
            <a:r>
              <a:rPr lang="en-US" b="1" dirty="0"/>
              <a:t>3. Average Children Birth Registration by Area:</a:t>
            </a:r>
            <a:br>
              <a:rPr lang="en-US" dirty="0"/>
            </a:br>
            <a:r>
              <a:rPr lang="en-US" dirty="0"/>
              <a:t>Birth registration is highest in </a:t>
            </a:r>
            <a:r>
              <a:rPr lang="en-US" b="1" dirty="0"/>
              <a:t>urban areas (≈94%)</a:t>
            </a:r>
            <a:r>
              <a:rPr lang="en-US" dirty="0"/>
              <a:t> and lowest in </a:t>
            </a:r>
            <a:r>
              <a:rPr lang="en-US" b="1" dirty="0"/>
              <a:t>rural areas (≈92.5%)</a:t>
            </a:r>
            <a:r>
              <a:rPr lang="en-US" dirty="0"/>
              <a:t>, showing better record practices in urban regions.</a:t>
            </a:r>
            <a:endParaRPr lang="en-US" altLang="en-US" dirty="0">
              <a:latin typeface="Androgyne" panose="05080000000003050000" pitchFamily="82" charset="0"/>
            </a:endParaRPr>
          </a:p>
        </p:txBody>
      </p:sp>
      <p:pic>
        <p:nvPicPr>
          <p:cNvPr id="4" name="Picture 3">
            <a:extLst>
              <a:ext uri="{FF2B5EF4-FFF2-40B4-BE49-F238E27FC236}">
                <a16:creationId xmlns:a16="http://schemas.microsoft.com/office/drawing/2014/main" id="{93738A51-5F5D-544A-581F-FBF61AEEEA07}"/>
              </a:ext>
            </a:extLst>
          </p:cNvPr>
          <p:cNvPicPr>
            <a:picLocks noChangeAspect="1"/>
          </p:cNvPicPr>
          <p:nvPr/>
        </p:nvPicPr>
        <p:blipFill>
          <a:blip r:embed="rId2"/>
          <a:srcRect t="2264"/>
          <a:stretch>
            <a:fillRect/>
          </a:stretch>
        </p:blipFill>
        <p:spPr>
          <a:xfrm>
            <a:off x="1631756" y="1756984"/>
            <a:ext cx="5673053" cy="3499387"/>
          </a:xfrm>
          <a:prstGeom prst="rect">
            <a:avLst/>
          </a:prstGeom>
        </p:spPr>
      </p:pic>
    </p:spTree>
    <p:extLst>
      <p:ext uri="{BB962C8B-B14F-4D97-AF65-F5344CB8AC3E}">
        <p14:creationId xmlns:p14="http://schemas.microsoft.com/office/powerpoint/2010/main" val="323748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196BB-D380-FF89-323A-AFB9FA5035E7}"/>
              </a:ext>
            </a:extLst>
          </p:cNvPr>
          <p:cNvSpPr>
            <a:spLocks noGrp="1"/>
          </p:cNvSpPr>
          <p:nvPr>
            <p:ph type="title"/>
          </p:nvPr>
        </p:nvSpPr>
        <p:spPr>
          <a:xfrm>
            <a:off x="442452" y="286604"/>
            <a:ext cx="8465574" cy="1450757"/>
          </a:xfrm>
        </p:spPr>
        <p:txBody>
          <a:bodyPr>
            <a:normAutofit/>
          </a:bodyPr>
          <a:lstStyle/>
          <a:p>
            <a:r>
              <a:rPr kumimoji="0" lang="en-US" sz="4000" b="0" i="0" u="none" strike="noStrike" kern="1200" cap="none" spc="-50" normalizeH="0" baseline="0" noProof="0" dirty="0">
                <a:ln>
                  <a:noFill/>
                </a:ln>
                <a:solidFill>
                  <a:srgbClr val="000000">
                    <a:lumMod val="75000"/>
                    <a:lumOff val="25000"/>
                  </a:srgbClr>
                </a:solidFill>
                <a:effectLst/>
                <a:uLnTx/>
                <a:uFillTx/>
                <a:latin typeface="Aharoni" panose="02010803020104030203" pitchFamily="2" charset="-79"/>
                <a:ea typeface="+mj-ea"/>
                <a:cs typeface="Aharoni" panose="02010803020104030203" pitchFamily="2" charset="-79"/>
              </a:rPr>
              <a:t>Visual Insights from Initial Analysis</a:t>
            </a:r>
            <a:endParaRPr dirty="0">
              <a:latin typeface="Androgyne" panose="05080000000003050000" pitchFamily="82" charset="0"/>
            </a:endParaRPr>
          </a:p>
        </p:txBody>
      </p:sp>
      <p:sp>
        <p:nvSpPr>
          <p:cNvPr id="6" name="Rectangle 1">
            <a:extLst>
              <a:ext uri="{FF2B5EF4-FFF2-40B4-BE49-F238E27FC236}">
                <a16:creationId xmlns:a16="http://schemas.microsoft.com/office/drawing/2014/main" id="{2B3F93EA-53EB-56AC-8846-A71BB200571C}"/>
              </a:ext>
            </a:extLst>
          </p:cNvPr>
          <p:cNvSpPr>
            <a:spLocks noChangeArrowheads="1"/>
          </p:cNvSpPr>
          <p:nvPr/>
        </p:nvSpPr>
        <p:spPr bwMode="auto">
          <a:xfrm rot="10800000" flipV="1">
            <a:off x="781663" y="5282959"/>
            <a:ext cx="787563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Across all areas, a consistently high percentage (around </a:t>
            </a:r>
            <a:r>
              <a:rPr lang="en-US" b="1" dirty="0"/>
              <a:t>80%</a:t>
            </a:r>
            <a:r>
              <a:rPr lang="en-US" dirty="0"/>
              <a:t>) of women have a </a:t>
            </a:r>
            <a:r>
              <a:rPr lang="en-US" b="1" dirty="0"/>
              <a:t>bank account</a:t>
            </a:r>
            <a:r>
              <a:rPr lang="en-US" dirty="0"/>
              <a:t>, which is higher than the percentage of women with </a:t>
            </a:r>
            <a:r>
              <a:rPr lang="en-US" b="1" dirty="0"/>
              <a:t>mobile access</a:t>
            </a:r>
            <a:r>
              <a:rPr lang="en-US" dirty="0"/>
              <a:t>. Mobile access is lowest in </a:t>
            </a:r>
            <a:r>
              <a:rPr lang="en-US" b="1" dirty="0"/>
              <a:t>Rural</a:t>
            </a:r>
            <a:r>
              <a:rPr lang="en-US" dirty="0"/>
              <a:t> areas (</a:t>
            </a:r>
            <a:r>
              <a:rPr lang="en-US" b="1" dirty="0"/>
              <a:t>60%</a:t>
            </a:r>
            <a:r>
              <a:rPr lang="en-US" dirty="0"/>
              <a:t>) and highest in </a:t>
            </a:r>
            <a:r>
              <a:rPr lang="en-US" b="1" dirty="0"/>
              <a:t>Urban</a:t>
            </a:r>
            <a:r>
              <a:rPr lang="en-US" dirty="0"/>
              <a:t> areas (</a:t>
            </a:r>
            <a:r>
              <a:rPr lang="en-US" b="1" dirty="0"/>
              <a:t>75%</a:t>
            </a:r>
            <a:r>
              <a:rPr lang="en-US" dirty="0"/>
              <a:t>).</a:t>
            </a:r>
          </a:p>
        </p:txBody>
      </p:sp>
      <p:pic>
        <p:nvPicPr>
          <p:cNvPr id="4" name="Picture 3">
            <a:extLst>
              <a:ext uri="{FF2B5EF4-FFF2-40B4-BE49-F238E27FC236}">
                <a16:creationId xmlns:a16="http://schemas.microsoft.com/office/drawing/2014/main" id="{BC1D31AA-75A8-926A-C2A1-D81C41052DA3}"/>
              </a:ext>
            </a:extLst>
          </p:cNvPr>
          <p:cNvPicPr>
            <a:picLocks noChangeAspect="1"/>
          </p:cNvPicPr>
          <p:nvPr/>
        </p:nvPicPr>
        <p:blipFill>
          <a:blip r:embed="rId2"/>
          <a:stretch>
            <a:fillRect/>
          </a:stretch>
        </p:blipFill>
        <p:spPr>
          <a:xfrm>
            <a:off x="2015835" y="1861966"/>
            <a:ext cx="5413271" cy="3505510"/>
          </a:xfrm>
          <a:prstGeom prst="rect">
            <a:avLst/>
          </a:prstGeom>
        </p:spPr>
      </p:pic>
    </p:spTree>
    <p:extLst>
      <p:ext uri="{BB962C8B-B14F-4D97-AF65-F5344CB8AC3E}">
        <p14:creationId xmlns:p14="http://schemas.microsoft.com/office/powerpoint/2010/main" val="6051314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273</TotalTime>
  <Words>1129</Words>
  <Application>Microsoft Office PowerPoint</Application>
  <PresentationFormat>On-screen Show (4:3)</PresentationFormat>
  <Paragraphs>74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Aharoni</vt:lpstr>
      <vt:lpstr>Androgyne</vt:lpstr>
      <vt:lpstr>Arial</vt:lpstr>
      <vt:lpstr>Calibri</vt:lpstr>
      <vt:lpstr>Calibri Light</vt:lpstr>
      <vt:lpstr>Retrospect</vt:lpstr>
      <vt:lpstr> NFHS HEALTH DATA ANALYSIS PROJECT  Source: https://data.gov.in/  Dataset: National Family Health Survey </vt:lpstr>
      <vt:lpstr>Introduction</vt:lpstr>
      <vt:lpstr>Initial Analysis of the Dataset</vt:lpstr>
      <vt:lpstr>Initial Analysis of the Dataset</vt:lpstr>
      <vt:lpstr>Initial Analysis of the Dataset</vt:lpstr>
      <vt:lpstr>Visual Insights from Initial Analysis</vt:lpstr>
      <vt:lpstr>Visual Insights from Initial Analysis</vt:lpstr>
      <vt:lpstr>Visual Insights from Initial Analysis</vt:lpstr>
      <vt:lpstr>Visual Insights from Initial Analysis</vt:lpstr>
      <vt:lpstr>Visual Insights from Initial Analysis</vt:lpstr>
      <vt:lpstr>Visual Insights from Initial Analysis</vt:lpstr>
      <vt:lpstr>Dataset Observations</vt:lpstr>
      <vt:lpstr>Dataset Observations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HANU SATYA BHARADWAJ KOLLEPARA</dc:creator>
  <cp:keywords/>
  <dc:description>generated using python-pptx</dc:description>
  <cp:lastModifiedBy>Harshitha reddy</cp:lastModifiedBy>
  <cp:revision>35</cp:revision>
  <dcterms:created xsi:type="dcterms:W3CDTF">2013-01-27T09:14:16Z</dcterms:created>
  <dcterms:modified xsi:type="dcterms:W3CDTF">2025-10-07T05:20:39Z</dcterms:modified>
  <cp:category/>
</cp:coreProperties>
</file>