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Aptos Narrow" panose="020B0004020202020204" pitchFamily="34" charset="0"/>
      <p:regular r:id="rId14"/>
    </p:embeddedFont>
    <p:embeddedFont>
      <p:font typeface="Clear Sans Regular Bold" panose="020B0604020202020204" charset="0"/>
      <p:regular r:id="rId15"/>
    </p:embeddedFont>
    <p:embeddedFont>
      <p:font typeface="Gadugi" panose="020B0502040204020203" pitchFamily="34" charset="0"/>
      <p:regular r:id="rId16"/>
      <p:bold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79" autoAdjust="0"/>
    <p:restoredTop sz="73146" autoAdjust="0"/>
  </p:normalViewPr>
  <p:slideViewPr>
    <p:cSldViewPr>
      <p:cViewPr varScale="1">
        <p:scale>
          <a:sx n="40" d="100"/>
          <a:sy n="40" d="100"/>
        </p:scale>
        <p:origin x="85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wnloads\Reactions%20Table.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Downloads\Reactions%20Table.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Aggregated Categories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Categories_Sum!$A$2:$A$17</c:f>
              <c:strCache>
                <c:ptCount val="16"/>
                <c:pt idx="0">
                  <c:v>healthy eating</c:v>
                </c:pt>
                <c:pt idx="1">
                  <c:v>public speaking</c:v>
                </c:pt>
                <c:pt idx="2">
                  <c:v>Animals</c:v>
                </c:pt>
                <c:pt idx="3">
                  <c:v>veganism</c:v>
                </c:pt>
                <c:pt idx="4">
                  <c:v>education</c:v>
                </c:pt>
                <c:pt idx="5">
                  <c:v>Studying</c:v>
                </c:pt>
                <c:pt idx="6">
                  <c:v>dogs</c:v>
                </c:pt>
                <c:pt idx="7">
                  <c:v>fitness</c:v>
                </c:pt>
                <c:pt idx="8">
                  <c:v>tennis</c:v>
                </c:pt>
                <c:pt idx="9">
                  <c:v>food</c:v>
                </c:pt>
                <c:pt idx="10">
                  <c:v>cooking</c:v>
                </c:pt>
                <c:pt idx="11">
                  <c:v>culture</c:v>
                </c:pt>
                <c:pt idx="12">
                  <c:v>travel</c:v>
                </c:pt>
                <c:pt idx="13">
                  <c:v>soccer</c:v>
                </c:pt>
                <c:pt idx="14">
                  <c:v>technology</c:v>
                </c:pt>
                <c:pt idx="15">
                  <c:v>science</c:v>
                </c:pt>
              </c:strCache>
            </c:strRef>
          </c:cat>
          <c:val>
            <c:numRef>
              <c:f>Categories_Sum!$B$2:$B$17</c:f>
              <c:numCache>
                <c:formatCode>General</c:formatCode>
                <c:ptCount val="16"/>
                <c:pt idx="0">
                  <c:v>74965</c:v>
                </c:pt>
                <c:pt idx="1">
                  <c:v>71168</c:v>
                </c:pt>
                <c:pt idx="2">
                  <c:v>69339</c:v>
                </c:pt>
                <c:pt idx="3">
                  <c:v>68738</c:v>
                </c:pt>
                <c:pt idx="4">
                  <c:v>66676</c:v>
                </c:pt>
                <c:pt idx="5">
                  <c:v>66579</c:v>
                </c:pt>
                <c:pt idx="6">
                  <c:v>64880</c:v>
                </c:pt>
                <c:pt idx="7">
                  <c:v>64756</c:v>
                </c:pt>
                <c:pt idx="8">
                  <c:v>57783</c:v>
                </c:pt>
                <c:pt idx="9">
                  <c:v>57436</c:v>
                </c:pt>
                <c:pt idx="10">
                  <c:v>55323</c:v>
                </c:pt>
                <c:pt idx="11">
                  <c:v>54269</c:v>
                </c:pt>
                <c:pt idx="12">
                  <c:v>52511</c:v>
                </c:pt>
                <c:pt idx="13">
                  <c:v>50339</c:v>
                </c:pt>
                <c:pt idx="14">
                  <c:v>49619</c:v>
                </c:pt>
                <c:pt idx="15">
                  <c:v>49264</c:v>
                </c:pt>
              </c:numCache>
            </c:numRef>
          </c:val>
          <c:extLst>
            <c:ext xmlns:c16="http://schemas.microsoft.com/office/drawing/2014/chart" uri="{C3380CC4-5D6E-409C-BE32-E72D297353CC}">
              <c16:uniqueId val="{00000000-308B-499F-A39C-F46F55B0070D}"/>
            </c:ext>
          </c:extLst>
        </c:ser>
        <c:dLbls>
          <c:showLegendKey val="0"/>
          <c:showVal val="0"/>
          <c:showCatName val="0"/>
          <c:showSerName val="0"/>
          <c:showPercent val="0"/>
          <c:showBubbleSize val="0"/>
        </c:dLbls>
        <c:gapWidth val="219"/>
        <c:overlap val="-27"/>
        <c:axId val="640288544"/>
        <c:axId val="640292504"/>
      </c:barChart>
      <c:catAx>
        <c:axId val="640288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0292504"/>
        <c:crosses val="autoZero"/>
        <c:auto val="1"/>
        <c:lblAlgn val="ctr"/>
        <c:lblOffset val="100"/>
        <c:noMultiLvlLbl val="0"/>
      </c:catAx>
      <c:valAx>
        <c:axId val="6402925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02885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a:t>
            </a:r>
            <a:r>
              <a:rPr lang="en-US" baseline="0"/>
              <a:t> 5 Categories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84A7-4148-A9CC-1A40BD061FFD}"/>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84A7-4148-A9CC-1A40BD061FFD}"/>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84A7-4148-A9CC-1A40BD061FFD}"/>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84A7-4148-A9CC-1A40BD061FFD}"/>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84A7-4148-A9CC-1A40BD061FFD}"/>
              </c:ext>
            </c:extLst>
          </c:dPt>
          <c:cat>
            <c:strRef>
              <c:f>'Reactions Table'!$A$2:$A$6</c:f>
              <c:strCache>
                <c:ptCount val="5"/>
                <c:pt idx="0">
                  <c:v>healthy eating</c:v>
                </c:pt>
                <c:pt idx="1">
                  <c:v>public speaking</c:v>
                </c:pt>
                <c:pt idx="2">
                  <c:v>Animals</c:v>
                </c:pt>
                <c:pt idx="3">
                  <c:v>veganism</c:v>
                </c:pt>
                <c:pt idx="4">
                  <c:v>education</c:v>
                </c:pt>
              </c:strCache>
            </c:strRef>
          </c:cat>
          <c:val>
            <c:numRef>
              <c:f>'Reactions Table'!$B$2:$B$6</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A-84A7-4148-A9CC-1A40BD061FFD}"/>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14.04.2024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Social Buzz generates and analyzes over 100,000 daily content pieces, requiring sophisticated and expensive technology to manage. Out of 250 employees, 200 are technical staff, maintaining this complex technology, due to its rapid growth and digital nature.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2024-04-14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2024-04-14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2024-04-14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2024-04-14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2024-04-14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2024-04-14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2024-04-14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2024-04-14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2024-04-14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2024-04-14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2024-04-14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2024-04-14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US"/>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Social Buzz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4" name="TextBox 15">
            <a:extLst>
              <a:ext uri="{FF2B5EF4-FFF2-40B4-BE49-F238E27FC236}">
                <a16:creationId xmlns:a16="http://schemas.microsoft.com/office/drawing/2014/main" id="{3A90234A-916B-4C29-ACF1-11F97E8C2563}"/>
              </a:ext>
            </a:extLst>
          </p:cNvPr>
          <p:cNvSpPr txBox="1"/>
          <p:nvPr/>
        </p:nvSpPr>
        <p:spPr>
          <a:xfrm>
            <a:off x="11581833" y="7519579"/>
            <a:ext cx="5677467" cy="312906"/>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18" name="TextBox 17">
            <a:extLst>
              <a:ext uri="{FF2B5EF4-FFF2-40B4-BE49-F238E27FC236}">
                <a16:creationId xmlns:a16="http://schemas.microsoft.com/office/drawing/2014/main" id="{AED74DE6-AB17-580A-9DD8-08C6BAF4B8F6}"/>
              </a:ext>
            </a:extLst>
          </p:cNvPr>
          <p:cNvSpPr txBox="1"/>
          <p:nvPr/>
        </p:nvSpPr>
        <p:spPr>
          <a:xfrm>
            <a:off x="11156283" y="1580430"/>
            <a:ext cx="6528565" cy="5078313"/>
          </a:xfrm>
          <a:prstGeom prst="rect">
            <a:avLst/>
          </a:prstGeom>
          <a:noFill/>
        </p:spPr>
        <p:txBody>
          <a:bodyPr wrap="square" rtlCol="0">
            <a:spAutoFit/>
          </a:bodyPr>
          <a:lstStyle/>
          <a:p>
            <a:r>
              <a:rPr lang="en-US" sz="2800" dirty="0"/>
              <a:t>The dataset reveals 16 content categories, with 4 types, with "real-life" and "factual" being the most popular. </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sp>
        <p:nvSpPr>
          <p:cNvPr id="19" name="TextBox 18">
            <a:extLst>
              <a:ext uri="{FF2B5EF4-FFF2-40B4-BE49-F238E27FC236}">
                <a16:creationId xmlns:a16="http://schemas.microsoft.com/office/drawing/2014/main" id="{D005306B-84C3-58EB-8AB6-34234AB6E304}"/>
              </a:ext>
            </a:extLst>
          </p:cNvPr>
          <p:cNvSpPr txBox="1"/>
          <p:nvPr/>
        </p:nvSpPr>
        <p:spPr>
          <a:xfrm>
            <a:off x="10908035" y="7436995"/>
            <a:ext cx="7379965" cy="954107"/>
          </a:xfrm>
          <a:prstGeom prst="rect">
            <a:avLst/>
          </a:prstGeom>
          <a:noFill/>
        </p:spPr>
        <p:txBody>
          <a:bodyPr wrap="square" rtlCol="0">
            <a:spAutoFit/>
          </a:bodyPr>
          <a:lstStyle/>
          <a:p>
            <a:r>
              <a:rPr lang="en-US" sz="2800" dirty="0"/>
              <a:t> "Healthy Eating" is a common theme, providing insights for campaigns and healthy eating brands.</a:t>
            </a:r>
          </a:p>
        </p:txBody>
      </p:sp>
      <p:sp>
        <p:nvSpPr>
          <p:cNvPr id="26" name="TextBox 25">
            <a:extLst>
              <a:ext uri="{FF2B5EF4-FFF2-40B4-BE49-F238E27FC236}">
                <a16:creationId xmlns:a16="http://schemas.microsoft.com/office/drawing/2014/main" id="{26EFE88B-6BE0-B94F-000B-C866B1587FA1}"/>
              </a:ext>
            </a:extLst>
          </p:cNvPr>
          <p:cNvSpPr txBox="1"/>
          <p:nvPr/>
        </p:nvSpPr>
        <p:spPr>
          <a:xfrm>
            <a:off x="11137233" y="4672267"/>
            <a:ext cx="7124130" cy="954107"/>
          </a:xfrm>
          <a:prstGeom prst="rect">
            <a:avLst/>
          </a:prstGeom>
          <a:noFill/>
        </p:spPr>
        <p:txBody>
          <a:bodyPr wrap="none" rtlCol="0">
            <a:spAutoFit/>
          </a:bodyPr>
          <a:lstStyle/>
          <a:p>
            <a:r>
              <a:rPr lang="en-US" sz="2800" dirty="0"/>
              <a:t>January has the highest number of posts, while </a:t>
            </a:r>
          </a:p>
          <a:p>
            <a:r>
              <a:rPr lang="en-US" sz="2800" dirty="0"/>
              <a:t>February has the lowest.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US"/>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801117"/>
            <a:chOff x="0" y="0"/>
            <a:chExt cx="11564591" cy="506815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6"/>
              <a:ext cx="11564591" cy="2769989"/>
            </a:xfrm>
            <a:prstGeom prst="rect">
              <a:avLst/>
            </a:prstGeom>
          </p:spPr>
          <p:txBody>
            <a:bodyPr lIns="0" tIns="0" rIns="0" bIns="0" rtlCol="0" anchor="t">
              <a:spAutoFit/>
            </a:bodyPr>
            <a:lstStyle/>
            <a:p>
              <a:pPr>
                <a:lnSpc>
                  <a:spcPts val="2660"/>
                </a:lnSpc>
              </a:pPr>
              <a:r>
                <a:rPr lang="en-US" sz="2400" spc="-19" dirty="0">
                  <a:solidFill>
                    <a:srgbClr val="000000"/>
                  </a:solidFill>
                  <a:latin typeface="Graphik Regular" panose="020B0503030202060203" pitchFamily="34" charset="0"/>
                </a:rPr>
                <a:t>Project recap</a:t>
              </a:r>
            </a:p>
            <a:p>
              <a:pPr>
                <a:lnSpc>
                  <a:spcPts val="2660"/>
                </a:lnSpc>
              </a:pPr>
              <a:r>
                <a:rPr lang="en-US" sz="2400" spc="-19" dirty="0">
                  <a:solidFill>
                    <a:srgbClr val="000000"/>
                  </a:solidFill>
                  <a:latin typeface="Graphik Regular" panose="020B0503030202060203" pitchFamily="34" charset="0"/>
                </a:rPr>
                <a:t>Problem</a:t>
              </a:r>
            </a:p>
            <a:p>
              <a:pPr>
                <a:lnSpc>
                  <a:spcPts val="2660"/>
                </a:lnSpc>
              </a:pPr>
              <a:r>
                <a:rPr lang="en-US" sz="2400" spc="-19" dirty="0">
                  <a:solidFill>
                    <a:srgbClr val="000000"/>
                  </a:solidFill>
                  <a:latin typeface="Graphik Regular" panose="020B0503030202060203" pitchFamily="34" charset="0"/>
                </a:rPr>
                <a:t>The Analytics team</a:t>
              </a:r>
            </a:p>
            <a:p>
              <a:pPr>
                <a:lnSpc>
                  <a:spcPts val="2660"/>
                </a:lnSpc>
              </a:pPr>
              <a:r>
                <a:rPr lang="en-US" sz="2400" spc="-19" dirty="0">
                  <a:solidFill>
                    <a:srgbClr val="000000"/>
                  </a:solidFill>
                  <a:latin typeface="Graphik Regular" panose="020B0503030202060203" pitchFamily="34" charset="0"/>
                </a:rPr>
                <a:t>Process</a:t>
              </a:r>
            </a:p>
            <a:p>
              <a:pPr>
                <a:lnSpc>
                  <a:spcPts val="2660"/>
                </a:lnSpc>
              </a:pPr>
              <a:r>
                <a:rPr lang="en-US" sz="2400" spc="-19" dirty="0">
                  <a:solidFill>
                    <a:srgbClr val="000000"/>
                  </a:solidFill>
                  <a:latin typeface="Graphik Regular" panose="020B0503030202060203" pitchFamily="34" charset="0"/>
                </a:rPr>
                <a:t>Insights</a:t>
              </a:r>
            </a:p>
            <a:p>
              <a:pPr>
                <a:lnSpc>
                  <a:spcPts val="2660"/>
                </a:lnSpc>
              </a:pPr>
              <a:r>
                <a:rPr lang="en-US" sz="24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6772237" y="2180498"/>
            <a:ext cx="11342283" cy="6275832"/>
          </a:xfrm>
          <a:prstGeom prst="rect">
            <a:avLst/>
          </a:prstGeom>
          <a:solidFill>
            <a:schemeClr val="bg1"/>
          </a:solidFill>
        </p:spPr>
        <p:txBody>
          <a:bodyPr/>
          <a:lstStyle/>
          <a:p>
            <a:r>
              <a:rPr lang="en-US" sz="4400" dirty="0"/>
              <a:t>Social Buzz, founded by two former engineers, focuses on content and keeps users anonymous. With over 100 ways to react to content, it prioritizes trending content over individual users. </a:t>
            </a:r>
          </a:p>
          <a:p>
            <a:r>
              <a:rPr lang="en-US" sz="4400" dirty="0"/>
              <a:t>Over the past five years, the platform has reached 500 million active users monthly. To effectively scale, they require an advisory firm to oversee their scaling process.</a:t>
            </a:r>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250299" y="1821800"/>
            <a:ext cx="6453903" cy="6467663"/>
          </a:xfrm>
          <a:prstGeom prst="rect">
            <a:avLst/>
          </a:prstGeom>
        </p:spPr>
      </p:pic>
      <p:sp>
        <p:nvSpPr>
          <p:cNvPr id="33" name="TextBox 33"/>
          <p:cNvSpPr txBox="1"/>
          <p:nvPr/>
        </p:nvSpPr>
        <p:spPr>
          <a:xfrm>
            <a:off x="1314007" y="3778103"/>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520E6CC0-C4C2-CFE4-163D-A1105259557D}"/>
              </a:ext>
            </a:extLst>
          </p:cNvPr>
          <p:cNvSpPr txBox="1"/>
          <p:nvPr/>
        </p:nvSpPr>
        <p:spPr>
          <a:xfrm>
            <a:off x="8686800" y="4686300"/>
            <a:ext cx="6172200" cy="369332"/>
          </a:xfrm>
          <a:prstGeom prst="rect">
            <a:avLst/>
          </a:prstGeom>
          <a:noFill/>
        </p:spPr>
        <p:txBody>
          <a:bodyPr wrap="square" rtlCol="0">
            <a:spAutoFit/>
          </a:bodyPr>
          <a:lstStyle/>
          <a:p>
            <a:r>
              <a:rPr lang="en-US"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r>
              <a:rPr lang="en-US" sz="4000" dirty="0">
                <a:solidFill>
                  <a:schemeClr val="bg1"/>
                </a:solidFill>
              </a:rPr>
              <a:t>Social Buzz generates and analyzes over 100,000 daily content pieces, requiring sophisticated and expensive technology to manage. Out of 250 employees, 200 are technical staff, maintaining this complex technology, due to its rapid growth and digital nature.</a:t>
            </a:r>
            <a:endParaRPr lang="en-AU" sz="4000" dirty="0">
              <a:solidFill>
                <a:schemeClr val="bg1"/>
              </a:solidFill>
            </a:endParaRPr>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txBody>
          <a:bodyPr/>
          <a:lstStyle/>
          <a:p>
            <a:endParaRPr lang="en-US"/>
          </a:p>
        </p:txBody>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grpSp>
        <p:nvGrpSpPr>
          <p:cNvPr id="18" name="Group 18"/>
          <p:cNvGrpSpPr>
            <a:grpSpLocks noChangeAspect="1"/>
          </p:cNvGrpSpPr>
          <p:nvPr/>
        </p:nvGrpSpPr>
        <p:grpSpPr>
          <a:xfrm>
            <a:off x="11419219" y="10287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p>
          </p:txBody>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txBody>
            <a:bodyPr/>
            <a:lstStyle/>
            <a:p>
              <a:endParaRPr lang="en-US"/>
            </a:p>
          </p:txBody>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419219" y="6931132"/>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3" name="TextBox 32">
            <a:extLst>
              <a:ext uri="{FF2B5EF4-FFF2-40B4-BE49-F238E27FC236}">
                <a16:creationId xmlns:a16="http://schemas.microsoft.com/office/drawing/2014/main" id="{A585985F-66D6-6807-8F25-FE0EB06B922B}"/>
              </a:ext>
            </a:extLst>
          </p:cNvPr>
          <p:cNvSpPr txBox="1"/>
          <p:nvPr/>
        </p:nvSpPr>
        <p:spPr>
          <a:xfrm>
            <a:off x="14448933" y="1391703"/>
            <a:ext cx="9144000" cy="423514"/>
          </a:xfrm>
          <a:prstGeom prst="rect">
            <a:avLst/>
          </a:prstGeom>
          <a:noFill/>
        </p:spPr>
        <p:txBody>
          <a:bodyPr wrap="square">
            <a:spAutoFit/>
          </a:bodyPr>
          <a:lstStyle/>
          <a:p>
            <a:pPr>
              <a:lnSpc>
                <a:spcPts val="2940"/>
              </a:lnSpc>
            </a:pPr>
            <a:r>
              <a:rPr lang="en-US" sz="1800" spc="-21" dirty="0">
                <a:latin typeface="Gadugi" panose="020B0502040204020203" pitchFamily="34" charset="0"/>
                <a:ea typeface="Gadugi" panose="020B0502040204020203" pitchFamily="34" charset="0"/>
              </a:rPr>
              <a:t>ANDREW FLEMING</a:t>
            </a:r>
          </a:p>
        </p:txBody>
      </p:sp>
      <p:sp>
        <p:nvSpPr>
          <p:cNvPr id="35" name="TextBox 34">
            <a:extLst>
              <a:ext uri="{FF2B5EF4-FFF2-40B4-BE49-F238E27FC236}">
                <a16:creationId xmlns:a16="http://schemas.microsoft.com/office/drawing/2014/main" id="{3FCF1C77-6455-83B7-B6FB-0A8A70848CC8}"/>
              </a:ext>
            </a:extLst>
          </p:cNvPr>
          <p:cNvSpPr txBox="1"/>
          <p:nvPr/>
        </p:nvSpPr>
        <p:spPr>
          <a:xfrm>
            <a:off x="14448933" y="1815217"/>
            <a:ext cx="11791950" cy="404278"/>
          </a:xfrm>
          <a:prstGeom prst="rect">
            <a:avLst/>
          </a:prstGeom>
          <a:noFill/>
        </p:spPr>
        <p:txBody>
          <a:bodyPr wrap="square">
            <a:spAutoFit/>
          </a:bodyPr>
          <a:lstStyle/>
          <a:p>
            <a:pPr>
              <a:lnSpc>
                <a:spcPts val="2660"/>
              </a:lnSpc>
            </a:pPr>
            <a:r>
              <a:rPr lang="en-US" sz="1800" spc="-19" dirty="0">
                <a:latin typeface="Gadugi" panose="020B0502040204020203" pitchFamily="34" charset="0"/>
                <a:ea typeface="Gadugi" panose="020B0502040204020203" pitchFamily="34" charset="0"/>
              </a:rPr>
              <a:t>Chief Technology Architect</a:t>
            </a:r>
          </a:p>
        </p:txBody>
      </p:sp>
      <p:sp>
        <p:nvSpPr>
          <p:cNvPr id="37" name="TextBox 36">
            <a:extLst>
              <a:ext uri="{FF2B5EF4-FFF2-40B4-BE49-F238E27FC236}">
                <a16:creationId xmlns:a16="http://schemas.microsoft.com/office/drawing/2014/main" id="{002B2A57-F341-7762-4CAC-512F1BC20C88}"/>
              </a:ext>
            </a:extLst>
          </p:cNvPr>
          <p:cNvSpPr txBox="1"/>
          <p:nvPr/>
        </p:nvSpPr>
        <p:spPr>
          <a:xfrm>
            <a:off x="14448933" y="4311753"/>
            <a:ext cx="13119652" cy="423514"/>
          </a:xfrm>
          <a:prstGeom prst="rect">
            <a:avLst/>
          </a:prstGeom>
          <a:noFill/>
        </p:spPr>
        <p:txBody>
          <a:bodyPr wrap="square">
            <a:spAutoFit/>
          </a:bodyPr>
          <a:lstStyle/>
          <a:p>
            <a:pPr>
              <a:lnSpc>
                <a:spcPts val="2940"/>
              </a:lnSpc>
            </a:pPr>
            <a:r>
              <a:rPr lang="en-US" sz="1800" spc="-21" dirty="0">
                <a:latin typeface="Gadugi" panose="020B0502040204020203" pitchFamily="34" charset="0"/>
                <a:ea typeface="Gadugi" panose="020B0502040204020203" pitchFamily="34" charset="0"/>
              </a:rPr>
              <a:t>MARCUS ROMPTON</a:t>
            </a:r>
          </a:p>
        </p:txBody>
      </p:sp>
      <p:sp>
        <p:nvSpPr>
          <p:cNvPr id="39" name="TextBox 38">
            <a:extLst>
              <a:ext uri="{FF2B5EF4-FFF2-40B4-BE49-F238E27FC236}">
                <a16:creationId xmlns:a16="http://schemas.microsoft.com/office/drawing/2014/main" id="{817F2DB7-453F-7635-2461-7D8C04AA5839}"/>
              </a:ext>
            </a:extLst>
          </p:cNvPr>
          <p:cNvSpPr txBox="1"/>
          <p:nvPr/>
        </p:nvSpPr>
        <p:spPr>
          <a:xfrm>
            <a:off x="14452246" y="4735267"/>
            <a:ext cx="13785574" cy="404278"/>
          </a:xfrm>
          <a:prstGeom prst="rect">
            <a:avLst/>
          </a:prstGeom>
          <a:noFill/>
        </p:spPr>
        <p:txBody>
          <a:bodyPr wrap="square">
            <a:spAutoFit/>
          </a:bodyPr>
          <a:lstStyle/>
          <a:p>
            <a:pPr>
              <a:lnSpc>
                <a:spcPts val="2660"/>
              </a:lnSpc>
            </a:pPr>
            <a:r>
              <a:rPr lang="en-US" sz="1800" spc="-19" dirty="0">
                <a:latin typeface="Gadugi" panose="020B0502040204020203" pitchFamily="34" charset="0"/>
                <a:ea typeface="Gadugi" panose="020B0502040204020203" pitchFamily="34" charset="0"/>
              </a:rPr>
              <a:t>Senior Principal</a:t>
            </a:r>
          </a:p>
        </p:txBody>
      </p:sp>
      <p:sp>
        <p:nvSpPr>
          <p:cNvPr id="41" name="TextBox 40">
            <a:extLst>
              <a:ext uri="{FF2B5EF4-FFF2-40B4-BE49-F238E27FC236}">
                <a16:creationId xmlns:a16="http://schemas.microsoft.com/office/drawing/2014/main" id="{B111DE74-9908-AD29-69ED-C80590915453}"/>
              </a:ext>
            </a:extLst>
          </p:cNvPr>
          <p:cNvSpPr txBox="1"/>
          <p:nvPr/>
        </p:nvSpPr>
        <p:spPr>
          <a:xfrm>
            <a:off x="14448933" y="7855100"/>
            <a:ext cx="14123504" cy="404278"/>
          </a:xfrm>
          <a:prstGeom prst="rect">
            <a:avLst/>
          </a:prstGeom>
          <a:noFill/>
        </p:spPr>
        <p:txBody>
          <a:bodyPr wrap="square">
            <a:spAutoFit/>
          </a:bodyPr>
          <a:lstStyle/>
          <a:p>
            <a:pPr>
              <a:lnSpc>
                <a:spcPts val="2660"/>
              </a:lnSpc>
            </a:pPr>
            <a:r>
              <a:rPr lang="en-US" sz="1800" spc="-19" dirty="0">
                <a:latin typeface="Gadugi" panose="020B0502040204020203" pitchFamily="34" charset="0"/>
                <a:ea typeface="Gadugi" panose="020B0502040204020203" pitchFamily="34" charset="0"/>
              </a:rPr>
              <a:t>Data Analyst</a:t>
            </a:r>
          </a:p>
        </p:txBody>
      </p:sp>
      <p:sp>
        <p:nvSpPr>
          <p:cNvPr id="43" name="TextBox 42">
            <a:extLst>
              <a:ext uri="{FF2B5EF4-FFF2-40B4-BE49-F238E27FC236}">
                <a16:creationId xmlns:a16="http://schemas.microsoft.com/office/drawing/2014/main" id="{E3A6371D-F30D-AE20-C6A1-BEA3ABBBEC81}"/>
              </a:ext>
            </a:extLst>
          </p:cNvPr>
          <p:cNvSpPr txBox="1"/>
          <p:nvPr/>
        </p:nvSpPr>
        <p:spPr>
          <a:xfrm>
            <a:off x="14448933" y="7361300"/>
            <a:ext cx="14362042" cy="423514"/>
          </a:xfrm>
          <a:prstGeom prst="rect">
            <a:avLst/>
          </a:prstGeom>
          <a:noFill/>
        </p:spPr>
        <p:txBody>
          <a:bodyPr wrap="square">
            <a:spAutoFit/>
          </a:bodyPr>
          <a:lstStyle/>
          <a:p>
            <a:pPr>
              <a:lnSpc>
                <a:spcPts val="2940"/>
              </a:lnSpc>
            </a:pPr>
            <a:r>
              <a:rPr lang="en-US" spc="-21" dirty="0">
                <a:latin typeface="Gadugi" panose="020B0502040204020203" pitchFamily="34" charset="0"/>
                <a:ea typeface="Gadugi" panose="020B0502040204020203" pitchFamily="34" charset="0"/>
              </a:rPr>
              <a:t>HARSHITHA PASEM</a:t>
            </a:r>
            <a:endParaRPr lang="en-US" sz="1800" spc="-21" dirty="0">
              <a:latin typeface="Gadugi" panose="020B0502040204020203" pitchFamily="34" charset="0"/>
              <a:ea typeface="Gadugi" panose="020B0502040204020203"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40" name="TextBox 39">
            <a:extLst>
              <a:ext uri="{FF2B5EF4-FFF2-40B4-BE49-F238E27FC236}">
                <a16:creationId xmlns:a16="http://schemas.microsoft.com/office/drawing/2014/main" id="{BB6CC833-F9C9-0A95-D849-163E068E6E67}"/>
              </a:ext>
            </a:extLst>
          </p:cNvPr>
          <p:cNvSpPr txBox="1"/>
          <p:nvPr/>
        </p:nvSpPr>
        <p:spPr>
          <a:xfrm>
            <a:off x="2193710" y="1297276"/>
            <a:ext cx="9144000" cy="830997"/>
          </a:xfrm>
          <a:prstGeom prst="rect">
            <a:avLst/>
          </a:prstGeom>
          <a:noFill/>
        </p:spPr>
        <p:txBody>
          <a:bodyPr wrap="square">
            <a:spAutoFit/>
          </a:bodyPr>
          <a:lstStyle/>
          <a:p>
            <a:pPr algn="ctr"/>
            <a:r>
              <a:rPr lang="en-US" sz="4800" dirty="0">
                <a:solidFill>
                  <a:schemeClr val="bg1"/>
                </a:solidFill>
              </a:rPr>
              <a:t>Data Understanding</a:t>
            </a:r>
          </a:p>
        </p:txBody>
      </p:sp>
      <p:sp>
        <p:nvSpPr>
          <p:cNvPr id="42" name="TextBox 41">
            <a:extLst>
              <a:ext uri="{FF2B5EF4-FFF2-40B4-BE49-F238E27FC236}">
                <a16:creationId xmlns:a16="http://schemas.microsoft.com/office/drawing/2014/main" id="{591C67A1-A3AC-779A-5C5A-B3466ED39BAA}"/>
              </a:ext>
            </a:extLst>
          </p:cNvPr>
          <p:cNvSpPr txBox="1"/>
          <p:nvPr/>
        </p:nvSpPr>
        <p:spPr>
          <a:xfrm>
            <a:off x="3621880" y="2825554"/>
            <a:ext cx="9144000" cy="830997"/>
          </a:xfrm>
          <a:prstGeom prst="rect">
            <a:avLst/>
          </a:prstGeom>
          <a:noFill/>
        </p:spPr>
        <p:txBody>
          <a:bodyPr wrap="square">
            <a:spAutoFit/>
          </a:bodyPr>
          <a:lstStyle/>
          <a:p>
            <a:pPr algn="ctr"/>
            <a:r>
              <a:rPr lang="en-US" sz="4800" dirty="0">
                <a:solidFill>
                  <a:schemeClr val="bg1"/>
                </a:solidFill>
              </a:rPr>
              <a:t>Data Cleaning</a:t>
            </a:r>
          </a:p>
        </p:txBody>
      </p:sp>
      <p:sp>
        <p:nvSpPr>
          <p:cNvPr id="44" name="TextBox 43">
            <a:extLst>
              <a:ext uri="{FF2B5EF4-FFF2-40B4-BE49-F238E27FC236}">
                <a16:creationId xmlns:a16="http://schemas.microsoft.com/office/drawing/2014/main" id="{BF9E8FBF-2A8A-CF5E-68EE-F33261B7A88A}"/>
              </a:ext>
            </a:extLst>
          </p:cNvPr>
          <p:cNvSpPr txBox="1"/>
          <p:nvPr/>
        </p:nvSpPr>
        <p:spPr>
          <a:xfrm>
            <a:off x="5149389" y="4522475"/>
            <a:ext cx="9144000" cy="830997"/>
          </a:xfrm>
          <a:prstGeom prst="rect">
            <a:avLst/>
          </a:prstGeom>
          <a:noFill/>
        </p:spPr>
        <p:txBody>
          <a:bodyPr wrap="square">
            <a:spAutoFit/>
          </a:bodyPr>
          <a:lstStyle/>
          <a:p>
            <a:pPr algn="ctr"/>
            <a:r>
              <a:rPr lang="en-US" sz="4800" dirty="0">
                <a:solidFill>
                  <a:schemeClr val="bg1"/>
                </a:solidFill>
              </a:rPr>
              <a:t>Data Modelling</a:t>
            </a:r>
          </a:p>
        </p:txBody>
      </p:sp>
      <p:sp>
        <p:nvSpPr>
          <p:cNvPr id="46" name="TextBox 45">
            <a:extLst>
              <a:ext uri="{FF2B5EF4-FFF2-40B4-BE49-F238E27FC236}">
                <a16:creationId xmlns:a16="http://schemas.microsoft.com/office/drawing/2014/main" id="{750300E2-59AB-B5DF-17EA-C09B6B5E4A32}"/>
              </a:ext>
            </a:extLst>
          </p:cNvPr>
          <p:cNvSpPr txBox="1"/>
          <p:nvPr/>
        </p:nvSpPr>
        <p:spPr>
          <a:xfrm>
            <a:off x="7009976" y="6135299"/>
            <a:ext cx="9144000" cy="830997"/>
          </a:xfrm>
          <a:prstGeom prst="rect">
            <a:avLst/>
          </a:prstGeom>
          <a:noFill/>
        </p:spPr>
        <p:txBody>
          <a:bodyPr wrap="square">
            <a:spAutoFit/>
          </a:bodyPr>
          <a:lstStyle/>
          <a:p>
            <a:pPr algn="ctr"/>
            <a:r>
              <a:rPr lang="en-US" sz="4800" dirty="0">
                <a:solidFill>
                  <a:schemeClr val="bg1"/>
                </a:solidFill>
              </a:rPr>
              <a:t>Data Analysis</a:t>
            </a:r>
          </a:p>
        </p:txBody>
      </p:sp>
      <p:sp>
        <p:nvSpPr>
          <p:cNvPr id="47" name="TextBox 46">
            <a:extLst>
              <a:ext uri="{FF2B5EF4-FFF2-40B4-BE49-F238E27FC236}">
                <a16:creationId xmlns:a16="http://schemas.microsoft.com/office/drawing/2014/main" id="{FD79A9D7-3B8A-02A6-90DC-E2AF36A0F21E}"/>
              </a:ext>
            </a:extLst>
          </p:cNvPr>
          <p:cNvSpPr txBox="1"/>
          <p:nvPr/>
        </p:nvSpPr>
        <p:spPr>
          <a:xfrm>
            <a:off x="9324443" y="7883444"/>
            <a:ext cx="9144000" cy="830997"/>
          </a:xfrm>
          <a:prstGeom prst="rect">
            <a:avLst/>
          </a:prstGeom>
          <a:noFill/>
        </p:spPr>
        <p:txBody>
          <a:bodyPr wrap="square">
            <a:spAutoFit/>
          </a:bodyPr>
          <a:lstStyle/>
          <a:p>
            <a:pPr algn="ctr"/>
            <a:r>
              <a:rPr lang="en-US" sz="4800" dirty="0">
                <a:solidFill>
                  <a:schemeClr val="bg1"/>
                </a:solidFill>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601096" y="2619546"/>
            <a:ext cx="2000931"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583217" y="5006743"/>
            <a:ext cx="2065373"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66293" y="2522872"/>
            <a:ext cx="2101945" cy="881758"/>
          </a:xfrm>
          <a:prstGeom prst="rect">
            <a:avLst/>
          </a:prstGeom>
        </p:spPr>
      </p:pic>
      <p:sp>
        <p:nvSpPr>
          <p:cNvPr id="14" name="TextBox 13">
            <a:extLst>
              <a:ext uri="{FF2B5EF4-FFF2-40B4-BE49-F238E27FC236}">
                <a16:creationId xmlns:a16="http://schemas.microsoft.com/office/drawing/2014/main" id="{2DC6BC1A-D49A-2B94-4C9B-A17C4EB78C93}"/>
              </a:ext>
            </a:extLst>
          </p:cNvPr>
          <p:cNvSpPr txBox="1"/>
          <p:nvPr/>
        </p:nvSpPr>
        <p:spPr>
          <a:xfrm>
            <a:off x="2533055" y="2614791"/>
            <a:ext cx="6206187" cy="923330"/>
          </a:xfrm>
          <a:prstGeom prst="rect">
            <a:avLst/>
          </a:prstGeom>
          <a:noFill/>
        </p:spPr>
        <p:txBody>
          <a:bodyPr wrap="none" rtlCol="0">
            <a:spAutoFit/>
          </a:bodyPr>
          <a:lstStyle/>
          <a:p>
            <a:pPr algn="ctr"/>
            <a:r>
              <a:rPr lang="en-US" sz="5400" dirty="0"/>
              <a:t>16 Unique Categories</a:t>
            </a:r>
          </a:p>
        </p:txBody>
      </p:sp>
      <p:sp>
        <p:nvSpPr>
          <p:cNvPr id="15" name="TextBox 14">
            <a:extLst>
              <a:ext uri="{FF2B5EF4-FFF2-40B4-BE49-F238E27FC236}">
                <a16:creationId xmlns:a16="http://schemas.microsoft.com/office/drawing/2014/main" id="{96299C4D-43FF-6F75-0EB8-0B7F658BC9B2}"/>
              </a:ext>
            </a:extLst>
          </p:cNvPr>
          <p:cNvSpPr txBox="1"/>
          <p:nvPr/>
        </p:nvSpPr>
        <p:spPr>
          <a:xfrm>
            <a:off x="2533055" y="5012366"/>
            <a:ext cx="8544711" cy="923330"/>
          </a:xfrm>
          <a:prstGeom prst="rect">
            <a:avLst/>
          </a:prstGeom>
          <a:noFill/>
        </p:spPr>
        <p:txBody>
          <a:bodyPr wrap="none" rtlCol="0">
            <a:spAutoFit/>
          </a:bodyPr>
          <a:lstStyle/>
          <a:p>
            <a:pPr algn="ctr"/>
            <a:r>
              <a:rPr lang="en-US" sz="5400" dirty="0">
                <a:solidFill>
                  <a:srgbClr val="000000"/>
                </a:solidFill>
                <a:latin typeface="Aptos Narrow" panose="020B0004020202020204" pitchFamily="34" charset="0"/>
              </a:rPr>
              <a:t>1895 Reactions to Animal Post</a:t>
            </a:r>
          </a:p>
        </p:txBody>
      </p:sp>
      <p:sp>
        <p:nvSpPr>
          <p:cNvPr id="17" name="TextBox 16">
            <a:extLst>
              <a:ext uri="{FF2B5EF4-FFF2-40B4-BE49-F238E27FC236}">
                <a16:creationId xmlns:a16="http://schemas.microsoft.com/office/drawing/2014/main" id="{646F2E0B-E253-8382-F1F0-799B0FA428BF}"/>
              </a:ext>
            </a:extLst>
          </p:cNvPr>
          <p:cNvSpPr txBox="1"/>
          <p:nvPr/>
        </p:nvSpPr>
        <p:spPr>
          <a:xfrm>
            <a:off x="12361665" y="2199293"/>
            <a:ext cx="5428272" cy="1754326"/>
          </a:xfrm>
          <a:prstGeom prst="rect">
            <a:avLst/>
          </a:prstGeom>
          <a:noFill/>
        </p:spPr>
        <p:txBody>
          <a:bodyPr wrap="square">
            <a:spAutoFit/>
          </a:bodyPr>
          <a:lstStyle/>
          <a:p>
            <a:pPr algn="ctr"/>
            <a:r>
              <a:rPr lang="en-US" sz="5400" dirty="0">
                <a:solidFill>
                  <a:srgbClr val="000000"/>
                </a:solidFill>
                <a:latin typeface="Aptos Narrow" panose="020B0004020202020204" pitchFamily="34" charset="0"/>
              </a:rPr>
              <a:t>January Months with More Post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156DDB52-477F-595E-C33A-04F29C3BD53F}"/>
              </a:ext>
            </a:extLst>
          </p:cNvPr>
          <p:cNvGraphicFramePr>
            <a:graphicFrameLocks/>
          </p:cNvGraphicFramePr>
          <p:nvPr>
            <p:extLst>
              <p:ext uri="{D42A27DB-BD31-4B8C-83A1-F6EECF244321}">
                <p14:modId xmlns:p14="http://schemas.microsoft.com/office/powerpoint/2010/main" val="311581098"/>
              </p:ext>
            </p:extLst>
          </p:nvPr>
        </p:nvGraphicFramePr>
        <p:xfrm>
          <a:off x="3522364" y="1756594"/>
          <a:ext cx="12803646" cy="7011569"/>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65FD5336-49F7-E2A2-CD32-DA3E116EA36F}"/>
              </a:ext>
            </a:extLst>
          </p:cNvPr>
          <p:cNvGraphicFramePr>
            <a:graphicFrameLocks/>
          </p:cNvGraphicFramePr>
          <p:nvPr>
            <p:extLst>
              <p:ext uri="{D42A27DB-BD31-4B8C-83A1-F6EECF244321}">
                <p14:modId xmlns:p14="http://schemas.microsoft.com/office/powerpoint/2010/main" val="2142799809"/>
              </p:ext>
            </p:extLst>
          </p:nvPr>
        </p:nvGraphicFramePr>
        <p:xfrm>
          <a:off x="3265723" y="1847719"/>
          <a:ext cx="13498277" cy="673981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440</TotalTime>
  <Words>305</Words>
  <Application>Microsoft Office PowerPoint</Application>
  <PresentationFormat>Custom</PresentationFormat>
  <Paragraphs>84</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Calibri</vt:lpstr>
      <vt:lpstr>Clear Sans Regular Bold</vt:lpstr>
      <vt:lpstr>Aptos Narrow</vt:lpstr>
      <vt:lpstr>Arial</vt:lpstr>
      <vt:lpstr>Graphik Regular</vt:lpstr>
      <vt:lpstr>Gadugi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Harshitha pasem</cp:lastModifiedBy>
  <cp:revision>10</cp:revision>
  <dcterms:created xsi:type="dcterms:W3CDTF">2006-08-16T00:00:00Z</dcterms:created>
  <dcterms:modified xsi:type="dcterms:W3CDTF">2024-04-14T23:35:30Z</dcterms:modified>
  <dc:identifier>DAEhDyfaYKE</dc:identifier>
</cp:coreProperties>
</file>