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40"/>
  </p:notesMasterIdLst>
  <p:sldIdLst>
    <p:sldId id="257" r:id="rId2"/>
    <p:sldId id="258" r:id="rId3"/>
    <p:sldId id="259" r:id="rId4"/>
    <p:sldId id="260" r:id="rId5"/>
    <p:sldId id="261" r:id="rId6"/>
    <p:sldId id="262" r:id="rId7"/>
    <p:sldId id="263" r:id="rId8"/>
    <p:sldId id="264" r:id="rId9"/>
    <p:sldId id="265" r:id="rId10"/>
    <p:sldId id="266" r:id="rId11"/>
    <p:sldId id="294" r:id="rId12"/>
    <p:sldId id="292" r:id="rId13"/>
    <p:sldId id="280" r:id="rId14"/>
    <p:sldId id="279" r:id="rId15"/>
    <p:sldId id="282" r:id="rId16"/>
    <p:sldId id="283" r:id="rId17"/>
    <p:sldId id="281" r:id="rId18"/>
    <p:sldId id="295" r:id="rId19"/>
    <p:sldId id="296" r:id="rId20"/>
    <p:sldId id="297" r:id="rId21"/>
    <p:sldId id="268" r:id="rId22"/>
    <p:sldId id="269" r:id="rId23"/>
    <p:sldId id="270" r:id="rId24"/>
    <p:sldId id="274" r:id="rId25"/>
    <p:sldId id="271" r:id="rId26"/>
    <p:sldId id="272" r:id="rId27"/>
    <p:sldId id="275" r:id="rId28"/>
    <p:sldId id="273" r:id="rId29"/>
    <p:sldId id="276" r:id="rId30"/>
    <p:sldId id="284" r:id="rId31"/>
    <p:sldId id="285" r:id="rId32"/>
    <p:sldId id="288" r:id="rId33"/>
    <p:sldId id="289" r:id="rId34"/>
    <p:sldId id="290" r:id="rId35"/>
    <p:sldId id="291" r:id="rId36"/>
    <p:sldId id="293" r:id="rId37"/>
    <p:sldId id="277" r:id="rId38"/>
    <p:sldId id="27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75C611-9F6F-406A-90E3-A27BEB586A7C}" v="5055" dt="2020-05-20T17:36:13.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660"/>
  </p:normalViewPr>
  <p:slideViewPr>
    <p:cSldViewPr snapToGrid="0">
      <p:cViewPr varScale="1">
        <p:scale>
          <a:sx n="86" d="100"/>
          <a:sy n="86" d="100"/>
        </p:scale>
        <p:origin x="456"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77ECC-716A-4DAC-B74C-D5CEEF7187D8}" type="datetimeFigureOut">
              <a:rPr lang="en-IN" smtClean="0"/>
              <a:t>06-08-2020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56EAB9-3EB9-4844-BB4F-142E22AD7038}" type="slidenum">
              <a:rPr lang="en-IN" smtClean="0"/>
              <a:t>‹#›</a:t>
            </a:fld>
            <a:endParaRPr lang="en-IN"/>
          </a:p>
        </p:txBody>
      </p:sp>
    </p:spTree>
    <p:extLst>
      <p:ext uri="{BB962C8B-B14F-4D97-AF65-F5344CB8AC3E}">
        <p14:creationId xmlns:p14="http://schemas.microsoft.com/office/powerpoint/2010/main" val="1637525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F70E19B-CCB4-48B3-B252-0A1EB804D6DA}" type="datetime1">
              <a:rPr lang="en-US" smtClean="0"/>
              <a:t>8/6/2020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AD2C32-67BD-46BC-8065-17879484B9D7}" type="datetime1">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01F0AF-7817-4FAF-8B44-0EE97271C9AB}" type="datetime1">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6AAA4B-7811-478E-BE81-2A9BFFDFA228}" type="datetime1">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B58EDC3-C1B9-45BF-B3A1-A452275B7FD6}" type="datetime1">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C2ECE37-50C0-4982-A122-D9E5F7C6BE50}" type="datetime1">
              <a:rPr lang="en-US" smtClean="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C3B1944-1DD2-4F6E-8B89-1A42067427D8}" type="datetime1">
              <a:rPr lang="en-US" smtClean="0"/>
              <a:t>8/6/2020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781B591-A036-4DDD-AEA4-E6C149E867FB}" type="datetime1">
              <a:rPr lang="en-US" smtClean="0"/>
              <a:t>8/6/2020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DA85B9-DECD-4DC0-83F6-3C13E9A2431C}" type="datetime1">
              <a:rPr lang="en-US" smtClean="0"/>
              <a:t>8/6/2020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8B31074-3789-4CF3-BFBA-4DE2CCFEF2DC}" type="datetime1">
              <a:rPr lang="en-US" smtClean="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548BA54-228B-4F9C-A5C4-854B0F29FDD9}" type="datetime1">
              <a:rPr lang="en-US" smtClean="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D57F1E4F-1CFF-5643-939E-02111984F56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C75D6D2-4ADD-4134-9908-A42A840B44A2}" type="datetime1">
              <a:rPr lang="en-US" smtClean="0"/>
              <a:t>8/6/2020</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02111984F56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5.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cstate="print">
            <a:extLst>
              <a:ext uri="{28A0092B-C50C-407E-A947-70E740481C1C}">
                <a14:useLocalDpi xmlns:a14="http://schemas.microsoft.com/office/drawing/2010/main" val="0"/>
              </a:ext>
            </a:extLst>
          </a:blip>
          <a:srcRect l="3613"/>
          <a:stretch/>
        </p:blipFill>
        <p:spPr>
          <a:xfrm>
            <a:off x="3" y="2669693"/>
            <a:ext cx="4037012" cy="4188315"/>
          </a:xfrm>
          <a:prstGeom prst="rect">
            <a:avLst/>
          </a:prstGeom>
        </p:spPr>
      </p:pic>
      <p:pic>
        <p:nvPicPr>
          <p:cNvPr id="29" name="Picture 2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print">
            <a:extLst>
              <a:ext uri="{28A0092B-C50C-407E-A947-70E740481C1C}">
                <a14:useLocalDpi xmlns:a14="http://schemas.microsoft.com/office/drawing/2010/main" val="0"/>
              </a:ext>
            </a:extLst>
          </a:blip>
          <a:srcRect l="35640"/>
          <a:stretch/>
        </p:blipFill>
        <p:spPr>
          <a:xfrm>
            <a:off x="3" y="2892353"/>
            <a:ext cx="1522412" cy="2365453"/>
          </a:xfrm>
          <a:prstGeom prst="rect">
            <a:avLst/>
          </a:prstGeom>
        </p:spPr>
      </p:pic>
      <p:sp>
        <p:nvSpPr>
          <p:cNvPr id="31" name="Oval 3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3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cstate="print">
            <a:extLst>
              <a:ext uri="{28A0092B-C50C-407E-A947-70E740481C1C}">
                <a14:useLocalDpi xmlns:a14="http://schemas.microsoft.com/office/drawing/2010/main" val="0"/>
              </a:ext>
            </a:extLst>
          </a:blip>
          <a:srcRect t="28813"/>
          <a:stretch/>
        </p:blipFill>
        <p:spPr>
          <a:xfrm>
            <a:off x="7999413" y="8"/>
            <a:ext cx="1603387" cy="1141407"/>
          </a:xfrm>
          <a:prstGeom prst="rect">
            <a:avLst/>
          </a:prstGeom>
        </p:spPr>
      </p:pic>
      <p:pic>
        <p:nvPicPr>
          <p:cNvPr id="35" name="Picture 3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cstate="print">
            <a:extLst>
              <a:ext uri="{28A0092B-C50C-407E-A947-70E740481C1C}">
                <a14:useLocalDpi xmlns:a14="http://schemas.microsoft.com/office/drawing/2010/main" val="0"/>
              </a:ext>
            </a:extLst>
          </a:blip>
          <a:srcRect b="23320"/>
          <a:stretch/>
        </p:blipFill>
        <p:spPr>
          <a:xfrm>
            <a:off x="8605882" y="6096000"/>
            <a:ext cx="993735" cy="762000"/>
          </a:xfrm>
          <a:prstGeom prst="rect">
            <a:avLst/>
          </a:prstGeom>
        </p:spPr>
      </p:pic>
      <p:sp>
        <p:nvSpPr>
          <p:cNvPr id="37" name="Rectangle 3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9" name="Rectangle 38">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C02F7A9-C6E5-4A42-872A-8FED4D793E74}"/>
              </a:ext>
            </a:extLst>
          </p:cNvPr>
          <p:cNvSpPr txBox="1"/>
          <p:nvPr/>
        </p:nvSpPr>
        <p:spPr>
          <a:xfrm>
            <a:off x="868805" y="150673"/>
            <a:ext cx="9144427" cy="139600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r" defTabSz="457200">
              <a:spcBef>
                <a:spcPct val="0"/>
              </a:spcBef>
              <a:spcAft>
                <a:spcPts val="600"/>
              </a:spcAft>
            </a:pPr>
            <a:r>
              <a:rPr lang="en-US" sz="2400" b="0" i="0" kern="1200" dirty="0">
                <a:latin typeface="Times New Roman"/>
                <a:ea typeface="+mj-ea"/>
                <a:cs typeface="Times New Roman"/>
              </a:rPr>
              <a:t>VIGNAN'S INSTITUTE OF ENGINEERING FOR WOMEN</a:t>
            </a:r>
          </a:p>
        </p:txBody>
      </p:sp>
      <p:sp>
        <p:nvSpPr>
          <p:cNvPr id="41" name="Rectangle 40">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93DD9901-4DEC-49FF-996F-E07E14DFC222}"/>
              </a:ext>
            </a:extLst>
          </p:cNvPr>
          <p:cNvSpPr txBox="1"/>
          <p:nvPr/>
        </p:nvSpPr>
        <p:spPr>
          <a:xfrm>
            <a:off x="-423375" y="3822493"/>
            <a:ext cx="6855164" cy="447082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ctr" defTabSz="457200">
              <a:spcBef>
                <a:spcPts val="1000"/>
              </a:spcBef>
              <a:buClr>
                <a:schemeClr val="bg2">
                  <a:lumMod val="40000"/>
                  <a:lumOff val="60000"/>
                </a:schemeClr>
              </a:buClr>
              <a:buSzPct val="80000"/>
            </a:pPr>
            <a:r>
              <a:rPr lang="en-US" sz="2400" dirty="0">
                <a:latin typeface="Times New Roman"/>
                <a:ea typeface="+mj-ea"/>
                <a:cs typeface="Times New Roman"/>
              </a:rPr>
              <a:t>Under the Guidance of</a:t>
            </a:r>
            <a:endParaRPr lang="en-US" dirty="0">
              <a:ea typeface="+mj-ea"/>
            </a:endParaRPr>
          </a:p>
          <a:p>
            <a:pPr algn="ctr" defTabSz="457200">
              <a:spcBef>
                <a:spcPts val="1000"/>
              </a:spcBef>
              <a:buClr>
                <a:schemeClr val="bg2">
                  <a:lumMod val="40000"/>
                  <a:lumOff val="60000"/>
                </a:schemeClr>
              </a:buClr>
              <a:buSzPct val="80000"/>
            </a:pPr>
            <a:r>
              <a:rPr lang="en-US" sz="2400" dirty="0">
                <a:latin typeface="Times New Roman"/>
                <a:ea typeface="+mj-ea"/>
                <a:cs typeface="Times New Roman"/>
              </a:rPr>
              <a:t>Mrs. J. Himabindu</a:t>
            </a:r>
          </a:p>
          <a:p>
            <a:pPr algn="ctr" defTabSz="457200">
              <a:spcBef>
                <a:spcPts val="1000"/>
              </a:spcBef>
              <a:buClr>
                <a:schemeClr val="bg2">
                  <a:lumMod val="40000"/>
                  <a:lumOff val="60000"/>
                </a:schemeClr>
              </a:buClr>
              <a:buSzPct val="80000"/>
            </a:pPr>
            <a:r>
              <a:rPr lang="en-US" sz="2400" dirty="0">
                <a:latin typeface="Times New Roman"/>
                <a:ea typeface="+mj-ea"/>
                <a:cs typeface="Times New Roman"/>
              </a:rPr>
              <a:t>Assistant Professor</a:t>
            </a:r>
          </a:p>
        </p:txBody>
      </p:sp>
      <p:pic>
        <p:nvPicPr>
          <p:cNvPr id="2" name="Picture 2" descr="A picture containing graphics, drawing, room&#10;&#10;Description generated with very high confidence">
            <a:extLst>
              <a:ext uri="{FF2B5EF4-FFF2-40B4-BE49-F238E27FC236}">
                <a16:creationId xmlns:a16="http://schemas.microsoft.com/office/drawing/2014/main" id="{A6A145AE-462E-46C7-BA78-26E9712A05C3}"/>
              </a:ext>
            </a:extLst>
          </p:cNvPr>
          <p:cNvPicPr>
            <a:picLocks noChangeAspect="1"/>
          </p:cNvPicPr>
          <p:nvPr/>
        </p:nvPicPr>
        <p:blipFill>
          <a:blip r:embed="rId6" cstate="print"/>
          <a:stretch>
            <a:fillRect/>
          </a:stretch>
        </p:blipFill>
        <p:spPr>
          <a:xfrm>
            <a:off x="992469" y="278108"/>
            <a:ext cx="1166149" cy="1133215"/>
          </a:xfrm>
          <a:prstGeom prst="rect">
            <a:avLst/>
          </a:prstGeom>
        </p:spPr>
      </p:pic>
      <p:sp>
        <p:nvSpPr>
          <p:cNvPr id="4" name="TextBox 3">
            <a:extLst>
              <a:ext uri="{FF2B5EF4-FFF2-40B4-BE49-F238E27FC236}">
                <a16:creationId xmlns:a16="http://schemas.microsoft.com/office/drawing/2014/main" id="{DE92E10A-7EE5-4720-931F-597715CEF62A}"/>
              </a:ext>
            </a:extLst>
          </p:cNvPr>
          <p:cNvSpPr txBox="1"/>
          <p:nvPr/>
        </p:nvSpPr>
        <p:spPr>
          <a:xfrm>
            <a:off x="2302432" y="568452"/>
            <a:ext cx="7710800" cy="9079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sz="2400" dirty="0">
                <a:latin typeface="Times New Roman"/>
                <a:cs typeface="Calibri"/>
              </a:rPr>
              <a:t>Approved by AICTE &amp;Affiliated to JNTUK</a:t>
            </a:r>
          </a:p>
          <a:p>
            <a:pPr algn="ctr">
              <a:spcAft>
                <a:spcPts val="600"/>
              </a:spcAft>
            </a:pPr>
            <a:r>
              <a:rPr lang="en-US" sz="2400" dirty="0">
                <a:latin typeface="Times New Roman"/>
                <a:cs typeface="Calibri"/>
              </a:rPr>
              <a:t>Department of Computer Science and Engineering</a:t>
            </a:r>
          </a:p>
        </p:txBody>
      </p:sp>
      <p:sp>
        <p:nvSpPr>
          <p:cNvPr id="5" name="TextBox 4">
            <a:extLst>
              <a:ext uri="{FF2B5EF4-FFF2-40B4-BE49-F238E27FC236}">
                <a16:creationId xmlns:a16="http://schemas.microsoft.com/office/drawing/2014/main" id="{7D7813A4-91B1-4259-921C-57F8AEF0CF5F}"/>
              </a:ext>
            </a:extLst>
          </p:cNvPr>
          <p:cNvSpPr txBox="1"/>
          <p:nvPr/>
        </p:nvSpPr>
        <p:spPr>
          <a:xfrm>
            <a:off x="471164" y="1881659"/>
            <a:ext cx="1085203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sz="3600" b="1" dirty="0">
                <a:latin typeface="Times New Roman"/>
                <a:cs typeface="Times New Roman"/>
              </a:rPr>
              <a:t>TRAFFIC SIGN DETECTION USING CONVOLUTIONAL NEURAL NETWORK</a:t>
            </a:r>
            <a:endParaRPr lang="en-US" b="1" dirty="0">
              <a:cs typeface="Calibri" panose="020F0502020204030204"/>
            </a:endParaRPr>
          </a:p>
        </p:txBody>
      </p:sp>
      <p:sp>
        <p:nvSpPr>
          <p:cNvPr id="7" name="TextBox 6">
            <a:extLst>
              <a:ext uri="{FF2B5EF4-FFF2-40B4-BE49-F238E27FC236}">
                <a16:creationId xmlns:a16="http://schemas.microsoft.com/office/drawing/2014/main" id="{BE5723B2-FC7F-4400-ABD2-48492EF1A1E1}"/>
              </a:ext>
            </a:extLst>
          </p:cNvPr>
          <p:cNvSpPr txBox="1"/>
          <p:nvPr/>
        </p:nvSpPr>
        <p:spPr>
          <a:xfrm>
            <a:off x="6670452" y="3822493"/>
            <a:ext cx="409467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sz="2400" dirty="0">
                <a:latin typeface="Times New Roman"/>
                <a:cs typeface="Times New Roman"/>
              </a:rPr>
              <a:t>Team Members</a:t>
            </a:r>
          </a:p>
          <a:p>
            <a:pPr algn="ctr">
              <a:spcAft>
                <a:spcPts val="600"/>
              </a:spcAft>
            </a:pPr>
            <a:r>
              <a:rPr lang="en-US" sz="2400" dirty="0">
                <a:latin typeface="Times New Roman"/>
                <a:cs typeface="Times New Roman"/>
              </a:rPr>
              <a:t>  P. Harshitha 16NM1A0586</a:t>
            </a:r>
          </a:p>
          <a:p>
            <a:pPr algn="ctr">
              <a:spcAft>
                <a:spcPts val="600"/>
              </a:spcAft>
            </a:pPr>
            <a:r>
              <a:rPr lang="en-US" sz="2400" dirty="0">
                <a:latin typeface="Times New Roman"/>
                <a:cs typeface="Times New Roman"/>
              </a:rPr>
              <a:t>P. Manasa  16NM1A0591</a:t>
            </a:r>
          </a:p>
          <a:p>
            <a:pPr algn="ctr">
              <a:spcAft>
                <a:spcPts val="600"/>
              </a:spcAft>
            </a:pPr>
            <a:r>
              <a:rPr lang="en-US" sz="2400" dirty="0">
                <a:latin typeface="Times New Roman"/>
                <a:cs typeface="Times New Roman"/>
              </a:rPr>
              <a:t>   R. Sai Priya 16NM1A05A0</a:t>
            </a:r>
          </a:p>
          <a:p>
            <a:pPr algn="ctr">
              <a:spcAft>
                <a:spcPts val="600"/>
              </a:spcAft>
            </a:pPr>
            <a:r>
              <a:rPr lang="en-US" sz="2400" dirty="0">
                <a:latin typeface="Times New Roman"/>
                <a:cs typeface="Times New Roman"/>
              </a:rPr>
              <a:t>M. Joshna 16NM1A0575</a:t>
            </a:r>
          </a:p>
        </p:txBody>
      </p:sp>
      <p:sp>
        <p:nvSpPr>
          <p:cNvPr id="8" name="Slide Number Placeholder 7">
            <a:extLst>
              <a:ext uri="{FF2B5EF4-FFF2-40B4-BE49-F238E27FC236}">
                <a16:creationId xmlns:a16="http://schemas.microsoft.com/office/drawing/2014/main" id="{174558C9-08E6-4BB2-8E66-4F3173E9D47D}"/>
              </a:ext>
            </a:extLst>
          </p:cNvPr>
          <p:cNvSpPr>
            <a:spLocks noGrp="1"/>
          </p:cNvSpPr>
          <p:nvPr>
            <p:ph type="sldNum" sz="quarter" idx="12"/>
          </p:nvPr>
        </p:nvSpPr>
        <p:spPr>
          <a:xfrm>
            <a:off x="10557522" y="6356351"/>
            <a:ext cx="1016000" cy="365125"/>
          </a:xfrm>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7138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956DE4-728F-4ABF-B3AE-EDC701203E8C}"/>
              </a:ext>
            </a:extLst>
          </p:cNvPr>
          <p:cNvSpPr txBox="1"/>
          <p:nvPr/>
        </p:nvSpPr>
        <p:spPr>
          <a:xfrm>
            <a:off x="1349633" y="2811916"/>
            <a:ext cx="42096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chemeClr val="tx2"/>
                </a:solidFill>
                <a:latin typeface="Times New Roman"/>
                <a:cs typeface="Times New Roman"/>
              </a:rPr>
              <a:t>FLOW CHART</a:t>
            </a:r>
          </a:p>
        </p:txBody>
      </p:sp>
      <p:pic>
        <p:nvPicPr>
          <p:cNvPr id="24" name="Picture 24" descr="A picture containing screenshot&#10;&#10;Description generated with very high confidence">
            <a:extLst>
              <a:ext uri="{FF2B5EF4-FFF2-40B4-BE49-F238E27FC236}">
                <a16:creationId xmlns:a16="http://schemas.microsoft.com/office/drawing/2014/main" id="{66C885B0-10A7-4323-AFC9-6F3F0A481D0F}"/>
              </a:ext>
            </a:extLst>
          </p:cNvPr>
          <p:cNvPicPr>
            <a:picLocks noChangeAspect="1"/>
          </p:cNvPicPr>
          <p:nvPr/>
        </p:nvPicPr>
        <p:blipFill>
          <a:blip r:embed="rId2" cstate="print"/>
          <a:stretch>
            <a:fillRect/>
          </a:stretch>
        </p:blipFill>
        <p:spPr>
          <a:xfrm>
            <a:off x="5559324" y="874938"/>
            <a:ext cx="4967048" cy="5108123"/>
          </a:xfrm>
          <a:prstGeom prst="rect">
            <a:avLst/>
          </a:prstGeom>
        </p:spPr>
      </p:pic>
      <p:sp>
        <p:nvSpPr>
          <p:cNvPr id="4" name="TextBox 3"/>
          <p:cNvSpPr txBox="1"/>
          <p:nvPr/>
        </p:nvSpPr>
        <p:spPr>
          <a:xfrm>
            <a:off x="5358683" y="5987019"/>
            <a:ext cx="5368329" cy="369332"/>
          </a:xfrm>
          <a:prstGeom prst="rect">
            <a:avLst/>
          </a:prstGeom>
          <a:noFill/>
        </p:spPr>
        <p:txBody>
          <a:bodyPr wrap="none" rtlCol="0">
            <a:spAutoFit/>
          </a:bodyPr>
          <a:lstStyle/>
          <a:p>
            <a:pPr algn="just"/>
            <a:r>
              <a:rPr lang="en-US" dirty="0">
                <a:latin typeface="Times New Roman" pitchFamily="18" charset="0"/>
                <a:cs typeface="Times New Roman" pitchFamily="18" charset="0"/>
              </a:rPr>
              <a:t>Figure  1: Flow Chart for Traffic Sign Detection System</a:t>
            </a:r>
          </a:p>
        </p:txBody>
      </p:sp>
      <p:sp>
        <p:nvSpPr>
          <p:cNvPr id="3" name="Slide Number Placeholder 2">
            <a:extLst>
              <a:ext uri="{FF2B5EF4-FFF2-40B4-BE49-F238E27FC236}">
                <a16:creationId xmlns:a16="http://schemas.microsoft.com/office/drawing/2014/main" id="{C2745BA0-A1D2-48DD-9735-77808E656FF1}"/>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10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778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89566" y="849085"/>
            <a:ext cx="2348720" cy="769441"/>
          </a:xfrm>
          <a:prstGeom prst="rect">
            <a:avLst/>
          </a:prstGeom>
          <a:noFill/>
        </p:spPr>
        <p:txBody>
          <a:bodyPr wrap="none" rtlCol="0">
            <a:spAutoFit/>
          </a:bodyPr>
          <a:lstStyle/>
          <a:p>
            <a:r>
              <a:rPr lang="en-US" sz="4400" b="1" dirty="0">
                <a:solidFill>
                  <a:schemeClr val="tx2"/>
                </a:solidFill>
                <a:latin typeface="Times New Roman" pitchFamily="18" charset="0"/>
                <a:cs typeface="Times New Roman" pitchFamily="18" charset="0"/>
              </a:rPr>
              <a:t>DESIGN</a:t>
            </a:r>
          </a:p>
        </p:txBody>
      </p:sp>
      <p:pic>
        <p:nvPicPr>
          <p:cNvPr id="3" name="Picture 2">
            <a:extLst>
              <a:ext uri="{FF2B5EF4-FFF2-40B4-BE49-F238E27FC236}">
                <a16:creationId xmlns:a16="http://schemas.microsoft.com/office/drawing/2014/main" id="{E94C377B-04A0-41F9-AEE0-F7AD7E20E9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435" y="2402582"/>
            <a:ext cx="10243271" cy="2483295"/>
          </a:xfrm>
          <a:prstGeom prst="rect">
            <a:avLst/>
          </a:prstGeom>
        </p:spPr>
      </p:pic>
      <p:sp>
        <p:nvSpPr>
          <p:cNvPr id="4" name="Rectangle 3"/>
          <p:cNvSpPr/>
          <p:nvPr/>
        </p:nvSpPr>
        <p:spPr>
          <a:xfrm>
            <a:off x="3560551" y="4986189"/>
            <a:ext cx="4919488" cy="369332"/>
          </a:xfrm>
          <a:prstGeom prst="rect">
            <a:avLst/>
          </a:prstGeom>
        </p:spPr>
        <p:txBody>
          <a:bodyPr wrap="none">
            <a:spAutoFit/>
          </a:bodyPr>
          <a:lstStyle/>
          <a:p>
            <a:r>
              <a:rPr lang="en-US" dirty="0">
                <a:latin typeface="Times New Roman" pitchFamily="18" charset="0"/>
                <a:cs typeface="Times New Roman" pitchFamily="18" charset="0"/>
              </a:rPr>
              <a:t>Figure 2: Design for Traffic Sign Detection System</a:t>
            </a:r>
          </a:p>
        </p:txBody>
      </p:sp>
      <p:sp>
        <p:nvSpPr>
          <p:cNvPr id="5" name="Slide Number Placeholder 4">
            <a:extLst>
              <a:ext uri="{FF2B5EF4-FFF2-40B4-BE49-F238E27FC236}">
                <a16:creationId xmlns:a16="http://schemas.microsoft.com/office/drawing/2014/main" id="{AE46DFF3-3F9E-4D9F-A2DD-485854637CDA}"/>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11</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42665D-FA1E-4339-9AD2-E419D3BA0AE8}"/>
              </a:ext>
            </a:extLst>
          </p:cNvPr>
          <p:cNvSpPr txBox="1"/>
          <p:nvPr/>
        </p:nvSpPr>
        <p:spPr>
          <a:xfrm>
            <a:off x="1127465" y="1351512"/>
            <a:ext cx="937830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Times New Roman"/>
                <a:cs typeface="Times New Roman"/>
              </a:rPr>
              <a:t>          In real-world, for Traffic Sign Detection and Recognition we use image processing for the detection of a symbol and an ensemble of Convolutional Neural Networks (CNN) for the recognition of the sign. Since CNN has a high recognition rate, it's used for implementing various computer vision tasks. For the implementation of CNN we generally use Tensor Flow. </a:t>
            </a:r>
          </a:p>
          <a:p>
            <a:pPr algn="just"/>
            <a:r>
              <a:rPr lang="en-US" sz="2400" dirty="0">
                <a:latin typeface="Times New Roman"/>
                <a:cs typeface="Times New Roman"/>
              </a:rPr>
              <a:t>       </a:t>
            </a:r>
          </a:p>
          <a:p>
            <a:pPr algn="just"/>
            <a:endParaRPr lang="en-US" sz="2400" dirty="0">
              <a:latin typeface="Times New Roman"/>
              <a:cs typeface="Times New Roman"/>
            </a:endParaRPr>
          </a:p>
          <a:p>
            <a:pPr algn="just"/>
            <a:endParaRPr lang="en-US" sz="2400" dirty="0">
              <a:latin typeface="Times New Roman"/>
              <a:cs typeface="Times New Roman"/>
            </a:endParaRPr>
          </a:p>
          <a:p>
            <a:pPr algn="just"/>
            <a:r>
              <a:rPr lang="en-US" sz="2400" dirty="0">
                <a:latin typeface="Times New Roman"/>
                <a:cs typeface="Times New Roman"/>
              </a:rPr>
              <a:t>              After recognition of the traffic sign it is then convert the text to speech format .</a:t>
            </a:r>
            <a:r>
              <a:rPr lang="en-IN" sz="2400" dirty="0">
                <a:latin typeface="Times New Roman"/>
                <a:cs typeface="Times New Roman"/>
              </a:rPr>
              <a:t> For text to speech conversion we are using Google Translation.</a:t>
            </a:r>
            <a:endParaRPr lang="en-US" sz="2400" dirty="0">
              <a:latin typeface="Times New Roman"/>
              <a:cs typeface="Times New Roman"/>
            </a:endParaRPr>
          </a:p>
        </p:txBody>
      </p:sp>
      <p:sp>
        <p:nvSpPr>
          <p:cNvPr id="3" name="Slide Number Placeholder 2">
            <a:extLst>
              <a:ext uri="{FF2B5EF4-FFF2-40B4-BE49-F238E27FC236}">
                <a16:creationId xmlns:a16="http://schemas.microsoft.com/office/drawing/2014/main" id="{687B976C-CDCF-4968-A774-6DF96AE9BC01}"/>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12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66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E3101A-9291-4B4B-BFB8-4D6178E9DC1F}"/>
              </a:ext>
            </a:extLst>
          </p:cNvPr>
          <p:cNvSpPr txBox="1"/>
          <p:nvPr/>
        </p:nvSpPr>
        <p:spPr>
          <a:xfrm>
            <a:off x="396819" y="901022"/>
            <a:ext cx="107513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chemeClr val="tx2"/>
                </a:solidFill>
                <a:latin typeface="Times New Roman"/>
                <a:cs typeface="Times New Roman"/>
              </a:rPr>
              <a:t>FOR CREATING A NEURAL NETWORK MODEL</a:t>
            </a:r>
          </a:p>
        </p:txBody>
      </p:sp>
      <p:sp>
        <p:nvSpPr>
          <p:cNvPr id="285" name="TextBox 284">
            <a:extLst>
              <a:ext uri="{FF2B5EF4-FFF2-40B4-BE49-F238E27FC236}">
                <a16:creationId xmlns:a16="http://schemas.microsoft.com/office/drawing/2014/main" id="{3BE6FC78-1633-4CB9-8963-77BFE8640F5D}"/>
              </a:ext>
            </a:extLst>
          </p:cNvPr>
          <p:cNvSpPr txBox="1"/>
          <p:nvPr/>
        </p:nvSpPr>
        <p:spPr>
          <a:xfrm>
            <a:off x="510935" y="169489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latin typeface="Times New Roman"/>
                <a:cs typeface="Times New Roman"/>
              </a:rPr>
              <a:t>Numpy</a:t>
            </a:r>
          </a:p>
        </p:txBody>
      </p:sp>
      <p:sp>
        <p:nvSpPr>
          <p:cNvPr id="286" name="TextBox 285">
            <a:extLst>
              <a:ext uri="{FF2B5EF4-FFF2-40B4-BE49-F238E27FC236}">
                <a16:creationId xmlns:a16="http://schemas.microsoft.com/office/drawing/2014/main" id="{6E847767-D0A5-484B-A73B-E3FA585C7F72}"/>
              </a:ext>
            </a:extLst>
          </p:cNvPr>
          <p:cNvSpPr txBox="1"/>
          <p:nvPr/>
        </p:nvSpPr>
        <p:spPr>
          <a:xfrm>
            <a:off x="2249697" y="2420757"/>
            <a:ext cx="743021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Numpy is a numerical  processing with Python</a:t>
            </a:r>
          </a:p>
        </p:txBody>
      </p:sp>
      <p:sp>
        <p:nvSpPr>
          <p:cNvPr id="287" name="TextBox 286">
            <a:extLst>
              <a:ext uri="{FF2B5EF4-FFF2-40B4-BE49-F238E27FC236}">
                <a16:creationId xmlns:a16="http://schemas.microsoft.com/office/drawing/2014/main" id="{F9891F25-30E3-4DD1-B907-AB856C7B79E1}"/>
              </a:ext>
            </a:extLst>
          </p:cNvPr>
          <p:cNvSpPr txBox="1"/>
          <p:nvPr/>
        </p:nvSpPr>
        <p:spPr>
          <a:xfrm>
            <a:off x="451628" y="3139953"/>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latin typeface="Times New Roman"/>
                <a:cs typeface="Times New Roman"/>
              </a:rPr>
              <a:t>Layers</a:t>
            </a:r>
          </a:p>
        </p:txBody>
      </p:sp>
      <p:sp>
        <p:nvSpPr>
          <p:cNvPr id="288" name="TextBox 287">
            <a:extLst>
              <a:ext uri="{FF2B5EF4-FFF2-40B4-BE49-F238E27FC236}">
                <a16:creationId xmlns:a16="http://schemas.microsoft.com/office/drawing/2014/main" id="{0D145F20-B43A-4B18-9248-ED57DFE29BDB}"/>
              </a:ext>
            </a:extLst>
          </p:cNvPr>
          <p:cNvSpPr txBox="1"/>
          <p:nvPr/>
        </p:nvSpPr>
        <p:spPr>
          <a:xfrm>
            <a:off x="2247901" y="3984692"/>
            <a:ext cx="725769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Fully connected layers are defined using Dense class</a:t>
            </a:r>
          </a:p>
        </p:txBody>
      </p:sp>
      <p:sp>
        <p:nvSpPr>
          <p:cNvPr id="289" name="TextBox 288">
            <a:extLst>
              <a:ext uri="{FF2B5EF4-FFF2-40B4-BE49-F238E27FC236}">
                <a16:creationId xmlns:a16="http://schemas.microsoft.com/office/drawing/2014/main" id="{C3FCBF24-4BDF-42A6-9F41-0D07BD91D2AE}"/>
              </a:ext>
            </a:extLst>
          </p:cNvPr>
          <p:cNvSpPr txBox="1"/>
          <p:nvPr/>
        </p:nvSpPr>
        <p:spPr>
          <a:xfrm>
            <a:off x="507341" y="4818912"/>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latin typeface="Times New Roman"/>
                <a:cs typeface="Times New Roman"/>
              </a:rPr>
              <a:t>Model</a:t>
            </a:r>
          </a:p>
        </p:txBody>
      </p:sp>
      <p:sp>
        <p:nvSpPr>
          <p:cNvPr id="290" name="TextBox 289">
            <a:extLst>
              <a:ext uri="{FF2B5EF4-FFF2-40B4-BE49-F238E27FC236}">
                <a16:creationId xmlns:a16="http://schemas.microsoft.com/office/drawing/2014/main" id="{B044DE3D-9EE4-4DE7-B041-D68CBC298650}"/>
              </a:ext>
            </a:extLst>
          </p:cNvPr>
          <p:cNvSpPr txBox="1"/>
          <p:nvPr/>
        </p:nvSpPr>
        <p:spPr>
          <a:xfrm>
            <a:off x="2246109" y="5586674"/>
            <a:ext cx="68838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The sequential model is a linear stack of layers</a:t>
            </a:r>
          </a:p>
        </p:txBody>
      </p:sp>
      <p:sp>
        <p:nvSpPr>
          <p:cNvPr id="3" name="Slide Number Placeholder 2">
            <a:extLst>
              <a:ext uri="{FF2B5EF4-FFF2-40B4-BE49-F238E27FC236}">
                <a16:creationId xmlns:a16="http://schemas.microsoft.com/office/drawing/2014/main" id="{C596F870-AB6B-4579-AFBA-63DC39DC1079}"/>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13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8239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F6AACF-3B25-4998-BA9D-138B6D1EF656}"/>
              </a:ext>
            </a:extLst>
          </p:cNvPr>
          <p:cNvSpPr txBox="1"/>
          <p:nvPr/>
        </p:nvSpPr>
        <p:spPr>
          <a:xfrm>
            <a:off x="612476" y="1029423"/>
            <a:ext cx="983123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b="1" dirty="0"/>
          </a:p>
          <a:p>
            <a:pPr algn="just"/>
            <a:r>
              <a:rPr lang="en-US" sz="2400" dirty="0">
                <a:latin typeface="Times New Roman"/>
                <a:cs typeface="Times New Roman"/>
              </a:rPr>
              <a:t>Convolutional Neural Networks may be a concrete case of deep learning neural networks. CNN is extremely like neural networks. They're forms by the fundamental units called NEURONS.</a:t>
            </a:r>
          </a:p>
        </p:txBody>
      </p:sp>
      <p:sp>
        <p:nvSpPr>
          <p:cNvPr id="3" name="TextBox 2">
            <a:extLst>
              <a:ext uri="{FF2B5EF4-FFF2-40B4-BE49-F238E27FC236}">
                <a16:creationId xmlns:a16="http://schemas.microsoft.com/office/drawing/2014/main" id="{79B5D556-8DD7-4280-B650-1966811C5BA2}"/>
              </a:ext>
            </a:extLst>
          </p:cNvPr>
          <p:cNvSpPr txBox="1"/>
          <p:nvPr/>
        </p:nvSpPr>
        <p:spPr>
          <a:xfrm>
            <a:off x="3301044" y="694718"/>
            <a:ext cx="560429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tx2"/>
                </a:solidFill>
                <a:latin typeface="Times New Roman"/>
                <a:cs typeface="Times New Roman"/>
              </a:rPr>
              <a:t>Convolutional Neural Networks</a:t>
            </a:r>
            <a:endParaRPr lang="en-US" sz="2800" dirty="0">
              <a:solidFill>
                <a:schemeClr val="tx2"/>
              </a:solidFill>
              <a:latin typeface="Times New Roman"/>
              <a:cs typeface="Times New Roman"/>
            </a:endParaRPr>
          </a:p>
        </p:txBody>
      </p:sp>
      <p:pic>
        <p:nvPicPr>
          <p:cNvPr id="4" name="Picture 4">
            <a:extLst>
              <a:ext uri="{FF2B5EF4-FFF2-40B4-BE49-F238E27FC236}">
                <a16:creationId xmlns:a16="http://schemas.microsoft.com/office/drawing/2014/main" id="{E6754D37-71D6-4ED7-80BA-C6038F8DCF84}"/>
              </a:ext>
            </a:extLst>
          </p:cNvPr>
          <p:cNvPicPr>
            <a:picLocks noChangeAspect="1"/>
          </p:cNvPicPr>
          <p:nvPr/>
        </p:nvPicPr>
        <p:blipFill>
          <a:blip r:embed="rId2" cstate="print"/>
          <a:stretch>
            <a:fillRect/>
          </a:stretch>
        </p:blipFill>
        <p:spPr>
          <a:xfrm>
            <a:off x="2809477" y="2767179"/>
            <a:ext cx="7760897" cy="3287877"/>
          </a:xfrm>
          <a:prstGeom prst="rect">
            <a:avLst/>
          </a:prstGeom>
        </p:spPr>
      </p:pic>
      <p:sp>
        <p:nvSpPr>
          <p:cNvPr id="5" name="Rectangle 4"/>
          <p:cNvSpPr/>
          <p:nvPr/>
        </p:nvSpPr>
        <p:spPr>
          <a:xfrm>
            <a:off x="5075327" y="6190734"/>
            <a:ext cx="3954929" cy="369332"/>
          </a:xfrm>
          <a:prstGeom prst="rect">
            <a:avLst/>
          </a:prstGeom>
        </p:spPr>
        <p:txBody>
          <a:bodyPr wrap="none">
            <a:spAutoFit/>
          </a:bodyPr>
          <a:lstStyle/>
          <a:p>
            <a:r>
              <a:rPr lang="en-US" dirty="0">
                <a:latin typeface="Times New Roman" pitchFamily="18" charset="0"/>
                <a:cs typeface="Times New Roman" pitchFamily="18" charset="0"/>
              </a:rPr>
              <a:t>Figure 3: Convolutional Neural Network</a:t>
            </a:r>
          </a:p>
        </p:txBody>
      </p:sp>
      <p:sp>
        <p:nvSpPr>
          <p:cNvPr id="6" name="Slide Number Placeholder 5">
            <a:extLst>
              <a:ext uri="{FF2B5EF4-FFF2-40B4-BE49-F238E27FC236}">
                <a16:creationId xmlns:a16="http://schemas.microsoft.com/office/drawing/2014/main" id="{355F56C1-C2F6-464B-BA4F-40F3F1D112DF}"/>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14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000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EA8C78-8415-4F81-A4B7-D9502532AAC7}"/>
              </a:ext>
            </a:extLst>
          </p:cNvPr>
          <p:cNvSpPr txBox="1"/>
          <p:nvPr/>
        </p:nvSpPr>
        <p:spPr>
          <a:xfrm>
            <a:off x="583720" y="125905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Times New Roman"/>
              </a:rPr>
              <a:t>Input Layer</a:t>
            </a:r>
            <a:endParaRPr lang="en-US" sz="2800" dirty="0"/>
          </a:p>
        </p:txBody>
      </p:sp>
      <p:sp>
        <p:nvSpPr>
          <p:cNvPr id="3" name="TextBox 2">
            <a:extLst>
              <a:ext uri="{FF2B5EF4-FFF2-40B4-BE49-F238E27FC236}">
                <a16:creationId xmlns:a16="http://schemas.microsoft.com/office/drawing/2014/main" id="{3697B203-B83F-4382-9415-53639BC8EEB5}"/>
              </a:ext>
            </a:extLst>
          </p:cNvPr>
          <p:cNvSpPr txBox="1"/>
          <p:nvPr/>
        </p:nvSpPr>
        <p:spPr>
          <a:xfrm>
            <a:off x="1733912" y="2085303"/>
            <a:ext cx="889670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Times New Roman"/>
                <a:cs typeface="Times New Roman"/>
              </a:rPr>
              <a:t>The model expects rows of the data. </a:t>
            </a:r>
            <a:r>
              <a:rPr lang="en-US" sz="2400" dirty="0">
                <a:latin typeface="Times New Roman"/>
                <a:ea typeface="+mn-lt"/>
                <a:cs typeface="+mn-lt"/>
              </a:rPr>
              <a:t>It holds the images with width 32, height 32 and depth 3. </a:t>
            </a:r>
            <a:endParaRPr lang="en-US" sz="2400" dirty="0">
              <a:latin typeface="Times New Roman"/>
              <a:cs typeface="Times New Roman"/>
            </a:endParaRPr>
          </a:p>
        </p:txBody>
      </p:sp>
      <p:sp>
        <p:nvSpPr>
          <p:cNvPr id="4" name="TextBox 3">
            <a:extLst>
              <a:ext uri="{FF2B5EF4-FFF2-40B4-BE49-F238E27FC236}">
                <a16:creationId xmlns:a16="http://schemas.microsoft.com/office/drawing/2014/main" id="{0F07EF53-9D3D-4686-A229-5227E3D2CCE6}"/>
              </a:ext>
            </a:extLst>
          </p:cNvPr>
          <p:cNvSpPr txBox="1"/>
          <p:nvPr/>
        </p:nvSpPr>
        <p:spPr>
          <a:xfrm>
            <a:off x="582824" y="3633374"/>
            <a:ext cx="373523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Times New Roman"/>
              </a:rPr>
              <a:t>Activation Function</a:t>
            </a:r>
          </a:p>
        </p:txBody>
      </p:sp>
      <p:sp>
        <p:nvSpPr>
          <p:cNvPr id="5" name="TextBox 4">
            <a:extLst>
              <a:ext uri="{FF2B5EF4-FFF2-40B4-BE49-F238E27FC236}">
                <a16:creationId xmlns:a16="http://schemas.microsoft.com/office/drawing/2014/main" id="{EF565C50-654B-4140-9388-430AB4E0C4E8}"/>
              </a:ext>
            </a:extLst>
          </p:cNvPr>
          <p:cNvSpPr txBox="1"/>
          <p:nvPr/>
        </p:nvSpPr>
        <p:spPr>
          <a:xfrm>
            <a:off x="1732118" y="4506951"/>
            <a:ext cx="875293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Times New Roman"/>
                <a:cs typeface="Times New Roman"/>
              </a:rPr>
              <a:t>It determines the output of a deep learning model,its </a:t>
            </a:r>
            <a:r>
              <a:rPr lang="en-US" sz="2400">
                <a:latin typeface="Times New Roman"/>
                <a:cs typeface="Times New Roman"/>
              </a:rPr>
              <a:t>accuracy, and also the computational efficiency of training</a:t>
            </a:r>
            <a:endParaRPr lang="en-US" sz="2400" dirty="0">
              <a:latin typeface="Times New Roman"/>
              <a:cs typeface="Times New Roman"/>
            </a:endParaRPr>
          </a:p>
        </p:txBody>
      </p:sp>
      <p:sp>
        <p:nvSpPr>
          <p:cNvPr id="6" name="Slide Number Placeholder 5">
            <a:extLst>
              <a:ext uri="{FF2B5EF4-FFF2-40B4-BE49-F238E27FC236}">
                <a16:creationId xmlns:a16="http://schemas.microsoft.com/office/drawing/2014/main" id="{CAFFF317-DE4F-4779-91EA-275A9B8B697F}"/>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15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741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cstate="print">
            <a:extLst>
              <a:ext uri="{28A0092B-C50C-407E-A947-70E740481C1C}">
                <a14:useLocalDpi xmlns:a14="http://schemas.microsoft.com/office/drawing/2010/main" val="0"/>
              </a:ext>
            </a:extLst>
          </a:blip>
          <a:srcRect l="3613"/>
          <a:stretch/>
        </p:blipFill>
        <p:spPr>
          <a:xfrm>
            <a:off x="3" y="2669693"/>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print">
            <a:extLst>
              <a:ext uri="{28A0092B-C50C-407E-A947-70E740481C1C}">
                <a14:useLocalDpi xmlns:a14="http://schemas.microsoft.com/office/drawing/2010/main" val="0"/>
              </a:ext>
            </a:extLst>
          </a:blip>
          <a:srcRect l="35640"/>
          <a:stretch/>
        </p:blipFill>
        <p:spPr>
          <a:xfrm>
            <a:off x="3" y="2892353"/>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cstate="print">
            <a:extLst>
              <a:ext uri="{28A0092B-C50C-407E-A947-70E740481C1C}">
                <a14:useLocalDpi xmlns:a14="http://schemas.microsoft.com/office/drawing/2010/main" val="0"/>
              </a:ext>
            </a:extLst>
          </a:blip>
          <a:srcRect t="28813"/>
          <a:stretch/>
        </p:blipFill>
        <p:spPr>
          <a:xfrm>
            <a:off x="7999413" y="8"/>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cstate="print">
            <a:extLst>
              <a:ext uri="{28A0092B-C50C-407E-A947-70E740481C1C}">
                <a14:useLocalDpi xmlns:a14="http://schemas.microsoft.com/office/drawing/2010/main" val="0"/>
              </a:ext>
            </a:extLst>
          </a:blip>
          <a:srcRect b="23320"/>
          <a:stretch/>
        </p:blipFill>
        <p:spPr>
          <a:xfrm>
            <a:off x="8605882" y="6096000"/>
            <a:ext cx="993735" cy="762000"/>
          </a:xfrm>
          <a:prstGeom prst="rect">
            <a:avLst/>
          </a:prstGeom>
        </p:spPr>
      </p:pic>
      <p:sp>
        <p:nvSpPr>
          <p:cNvPr id="2" name="TextBox 1">
            <a:extLst>
              <a:ext uri="{FF2B5EF4-FFF2-40B4-BE49-F238E27FC236}">
                <a16:creationId xmlns:a16="http://schemas.microsoft.com/office/drawing/2014/main" id="{D69487CF-72C2-40CA-9A46-1D8380F83067}"/>
              </a:ext>
            </a:extLst>
          </p:cNvPr>
          <p:cNvSpPr txBox="1"/>
          <p:nvPr/>
        </p:nvSpPr>
        <p:spPr>
          <a:xfrm>
            <a:off x="2501278" y="655691"/>
            <a:ext cx="5796071" cy="89884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a:bodyPr>
          <a:lstStyle/>
          <a:p>
            <a:pPr defTabSz="457200">
              <a:spcBef>
                <a:spcPct val="0"/>
              </a:spcBef>
              <a:spcAft>
                <a:spcPts val="600"/>
              </a:spcAft>
            </a:pPr>
            <a:r>
              <a:rPr lang="en-US" sz="3600" b="1" dirty="0">
                <a:solidFill>
                  <a:schemeClr val="tx2"/>
                </a:solidFill>
                <a:latin typeface="Times New Roman"/>
                <a:ea typeface="+mj-ea"/>
                <a:cs typeface="Times New Roman"/>
              </a:rPr>
              <a:t>Types of Activation Functions</a:t>
            </a:r>
          </a:p>
        </p:txBody>
      </p:sp>
      <p:sp>
        <p:nvSpPr>
          <p:cNvPr id="4" name="TextBox 3">
            <a:extLst>
              <a:ext uri="{FF2B5EF4-FFF2-40B4-BE49-F238E27FC236}">
                <a16:creationId xmlns:a16="http://schemas.microsoft.com/office/drawing/2014/main" id="{F3A9C556-1AAE-460E-AA20-0E208DEF9B27}"/>
              </a:ext>
            </a:extLst>
          </p:cNvPr>
          <p:cNvSpPr txBox="1"/>
          <p:nvPr/>
        </p:nvSpPr>
        <p:spPr>
          <a:xfrm>
            <a:off x="288265" y="2037143"/>
            <a:ext cx="4344459" cy="29474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457200">
              <a:spcBef>
                <a:spcPts val="1000"/>
              </a:spcBef>
              <a:buClr>
                <a:schemeClr val="bg2">
                  <a:lumMod val="40000"/>
                  <a:lumOff val="60000"/>
                </a:schemeClr>
              </a:buClr>
              <a:buSzPct val="80000"/>
              <a:buFont typeface="Wingdings 3" charset="2"/>
              <a:buChar char=""/>
            </a:pPr>
            <a:r>
              <a:rPr lang="en-US" sz="2400" dirty="0">
                <a:latin typeface="Times New Roman"/>
                <a:ea typeface="+mj-ea"/>
                <a:cs typeface="Times New Roman"/>
              </a:rPr>
              <a:t>Linear</a:t>
            </a:r>
          </a:p>
          <a:p>
            <a:pPr defTabSz="457200">
              <a:spcBef>
                <a:spcPts val="1000"/>
              </a:spcBef>
              <a:buClr>
                <a:schemeClr val="bg2">
                  <a:lumMod val="40000"/>
                  <a:lumOff val="60000"/>
                </a:schemeClr>
              </a:buClr>
              <a:buSzPct val="80000"/>
              <a:buFont typeface="Wingdings 3" charset="2"/>
              <a:buChar char=""/>
            </a:pPr>
            <a:r>
              <a:rPr lang="en-US" sz="2400" dirty="0">
                <a:latin typeface="Times New Roman"/>
                <a:ea typeface="+mj-ea"/>
                <a:cs typeface="Times New Roman"/>
              </a:rPr>
              <a:t>Sigmoid</a:t>
            </a:r>
          </a:p>
          <a:p>
            <a:pPr defTabSz="457200">
              <a:spcBef>
                <a:spcPts val="1000"/>
              </a:spcBef>
              <a:buClr>
                <a:schemeClr val="bg2">
                  <a:lumMod val="40000"/>
                  <a:lumOff val="60000"/>
                </a:schemeClr>
              </a:buClr>
              <a:buSzPct val="80000"/>
              <a:buFont typeface="Wingdings 3" charset="2"/>
              <a:buChar char=""/>
            </a:pPr>
            <a:r>
              <a:rPr lang="en-US" sz="2400" dirty="0">
                <a:latin typeface="Times New Roman"/>
                <a:ea typeface="+mj-ea"/>
                <a:cs typeface="Times New Roman"/>
              </a:rPr>
              <a:t>Tanh</a:t>
            </a:r>
          </a:p>
          <a:p>
            <a:pPr defTabSz="457200">
              <a:spcBef>
                <a:spcPts val="1000"/>
              </a:spcBef>
              <a:buClr>
                <a:schemeClr val="bg2">
                  <a:lumMod val="40000"/>
                  <a:lumOff val="60000"/>
                </a:schemeClr>
              </a:buClr>
              <a:buSzPct val="80000"/>
              <a:buFont typeface="Wingdings 3" charset="2"/>
              <a:buChar char=""/>
            </a:pPr>
            <a:r>
              <a:rPr lang="en-US" sz="2400" dirty="0">
                <a:latin typeface="Times New Roman"/>
                <a:ea typeface="+mj-ea"/>
                <a:cs typeface="Times New Roman"/>
              </a:rPr>
              <a:t>ReLU(Rectified Linear Units):</a:t>
            </a:r>
          </a:p>
          <a:p>
            <a:pPr defTabSz="457200">
              <a:spcBef>
                <a:spcPts val="1000"/>
              </a:spcBef>
              <a:buClr>
                <a:schemeClr val="bg2">
                  <a:lumMod val="40000"/>
                  <a:lumOff val="60000"/>
                </a:schemeClr>
              </a:buClr>
              <a:buSzPct val="80000"/>
              <a:buFont typeface="Wingdings 3" charset="2"/>
              <a:buChar char=""/>
            </a:pPr>
            <a:r>
              <a:rPr lang="en-US" sz="2400" i="1" dirty="0">
                <a:latin typeface="Times New Roman" pitchFamily="18" charset="0"/>
                <a:cs typeface="Times New Roman" pitchFamily="18" charset="0"/>
              </a:rPr>
              <a:t>y = max(0, x)</a:t>
            </a:r>
            <a:endParaRPr lang="en-US" sz="2400" dirty="0">
              <a:latin typeface="Times New Roman" pitchFamily="18" charset="0"/>
              <a:ea typeface="+mj-ea"/>
              <a:cs typeface="Times New Roman" pitchFamily="18" charset="0"/>
            </a:endParaRPr>
          </a:p>
          <a:p>
            <a:pPr defTabSz="457200">
              <a:spcBef>
                <a:spcPts val="1000"/>
              </a:spcBef>
              <a:buClr>
                <a:schemeClr val="bg2">
                  <a:lumMod val="40000"/>
                  <a:lumOff val="60000"/>
                </a:schemeClr>
              </a:buClr>
              <a:buSzPct val="80000"/>
              <a:buFont typeface="Wingdings 3" charset="2"/>
              <a:buChar char=""/>
            </a:pPr>
            <a:r>
              <a:rPr lang="en-US" sz="2400" dirty="0">
                <a:latin typeface="Times New Roman"/>
                <a:ea typeface="+mj-ea"/>
                <a:cs typeface="Times New Roman"/>
              </a:rPr>
              <a:t>Leaky ReLU</a:t>
            </a:r>
          </a:p>
          <a:p>
            <a:pPr defTabSz="457200">
              <a:spcBef>
                <a:spcPts val="1000"/>
              </a:spcBef>
              <a:buClr>
                <a:schemeClr val="bg2">
                  <a:lumMod val="40000"/>
                  <a:lumOff val="60000"/>
                </a:schemeClr>
              </a:buClr>
              <a:buSzPct val="80000"/>
              <a:buFont typeface="Wingdings 3" charset="2"/>
              <a:buChar char=""/>
            </a:pPr>
            <a:r>
              <a:rPr lang="en-US" sz="2400" dirty="0">
                <a:latin typeface="Times New Roman"/>
                <a:ea typeface="+mj-ea"/>
                <a:cs typeface="Times New Roman"/>
              </a:rPr>
              <a:t>SoftMax</a:t>
            </a:r>
          </a:p>
          <a:p>
            <a:pPr defTabSz="457200">
              <a:spcBef>
                <a:spcPts val="1000"/>
              </a:spcBef>
              <a:buClr>
                <a:schemeClr val="bg2">
                  <a:lumMod val="40000"/>
                  <a:lumOff val="60000"/>
                </a:schemeClr>
              </a:buClr>
              <a:buSzPct val="80000"/>
              <a:buFont typeface="Wingdings 3" charset="2"/>
              <a:buChar char=""/>
            </a:pPr>
            <a:endParaRPr lang="en-US" sz="2400" dirty="0">
              <a:latin typeface="Times New Roman"/>
              <a:ea typeface="+mj-ea"/>
              <a:cs typeface="Times New Roman"/>
            </a:endParaRPr>
          </a:p>
        </p:txBody>
      </p:sp>
      <p:pic>
        <p:nvPicPr>
          <p:cNvPr id="3" name="Picture 3" descr="A close up of a mans face&#10;&#10;Description generated with high confidence">
            <a:extLst>
              <a:ext uri="{FF2B5EF4-FFF2-40B4-BE49-F238E27FC236}">
                <a16:creationId xmlns:a16="http://schemas.microsoft.com/office/drawing/2014/main" id="{EE5828E8-4846-44B5-A835-F1888DA7671E}"/>
              </a:ext>
            </a:extLst>
          </p:cNvPr>
          <p:cNvPicPr>
            <a:picLocks noChangeAspect="1"/>
          </p:cNvPicPr>
          <p:nvPr/>
        </p:nvPicPr>
        <p:blipFill rotWithShape="1">
          <a:blip r:embed="rId6" cstate="print"/>
          <a:srcRect r="1994" b="-1"/>
          <a:stretch/>
        </p:blipFill>
        <p:spPr>
          <a:xfrm>
            <a:off x="5050394" y="1447799"/>
            <a:ext cx="6493911" cy="4572001"/>
          </a:xfrm>
          <a:prstGeom prst="rect">
            <a:avLst/>
          </a:prstGeom>
          <a:effectLst>
            <a:outerShdw blurRad="50800" dist="38100" dir="5400000" algn="t" rotWithShape="0">
              <a:prstClr val="black">
                <a:alpha val="43000"/>
              </a:prstClr>
            </a:outerShdw>
          </a:effectLst>
        </p:spPr>
      </p:pic>
      <p:sp>
        <p:nvSpPr>
          <p:cNvPr id="12" name="Rectangle 11"/>
          <p:cNvSpPr/>
          <p:nvPr/>
        </p:nvSpPr>
        <p:spPr>
          <a:xfrm>
            <a:off x="7136351" y="6132677"/>
            <a:ext cx="2922660" cy="369332"/>
          </a:xfrm>
          <a:prstGeom prst="rect">
            <a:avLst/>
          </a:prstGeom>
        </p:spPr>
        <p:txBody>
          <a:bodyPr wrap="none">
            <a:spAutoFit/>
          </a:bodyPr>
          <a:lstStyle/>
          <a:p>
            <a:r>
              <a:rPr lang="en-US" dirty="0">
                <a:latin typeface="Times New Roman" pitchFamily="18" charset="0"/>
                <a:cs typeface="Times New Roman" pitchFamily="18" charset="0"/>
              </a:rPr>
              <a:t>Figure 4: Activation Function</a:t>
            </a:r>
          </a:p>
        </p:txBody>
      </p:sp>
      <p:sp>
        <p:nvSpPr>
          <p:cNvPr id="5" name="Slide Number Placeholder 4">
            <a:extLst>
              <a:ext uri="{FF2B5EF4-FFF2-40B4-BE49-F238E27FC236}">
                <a16:creationId xmlns:a16="http://schemas.microsoft.com/office/drawing/2014/main" id="{BC2FAA9F-EA5A-44C2-B79A-5987B2AFC353}"/>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9102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1432D1-4CF8-4E60-A796-B27DEF844112}"/>
              </a:ext>
            </a:extLst>
          </p:cNvPr>
          <p:cNvSpPr txBox="1"/>
          <p:nvPr/>
        </p:nvSpPr>
        <p:spPr>
          <a:xfrm>
            <a:off x="3812907" y="701562"/>
            <a:ext cx="408029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tx2"/>
                </a:solidFill>
                <a:latin typeface="Times New Roman"/>
                <a:cs typeface="Times New Roman"/>
              </a:rPr>
              <a:t>Hidden Layers</a:t>
            </a:r>
          </a:p>
        </p:txBody>
      </p:sp>
      <p:sp>
        <p:nvSpPr>
          <p:cNvPr id="4" name="Rectangle 3"/>
          <p:cNvSpPr/>
          <p:nvPr/>
        </p:nvSpPr>
        <p:spPr>
          <a:xfrm>
            <a:off x="4096490" y="5716643"/>
            <a:ext cx="2448106" cy="369332"/>
          </a:xfrm>
          <a:prstGeom prst="rect">
            <a:avLst/>
          </a:prstGeom>
        </p:spPr>
        <p:txBody>
          <a:bodyPr wrap="none">
            <a:spAutoFit/>
          </a:bodyPr>
          <a:lstStyle/>
          <a:p>
            <a:r>
              <a:rPr lang="en-US" dirty="0">
                <a:latin typeface="Times New Roman" pitchFamily="18" charset="0"/>
                <a:cs typeface="Times New Roman" pitchFamily="18" charset="0"/>
              </a:rPr>
              <a:t>Figure 5: Hidden Layers</a:t>
            </a:r>
          </a:p>
        </p:txBody>
      </p:sp>
      <p:sp>
        <p:nvSpPr>
          <p:cNvPr id="80" name="Flowchart: Connector 79">
            <a:extLst>
              <a:ext uri="{FF2B5EF4-FFF2-40B4-BE49-F238E27FC236}">
                <a16:creationId xmlns:a16="http://schemas.microsoft.com/office/drawing/2014/main" id="{77D88C40-6ECE-4265-8C2B-9EE8D30BDFF1}"/>
              </a:ext>
            </a:extLst>
          </p:cNvPr>
          <p:cNvSpPr/>
          <p:nvPr/>
        </p:nvSpPr>
        <p:spPr>
          <a:xfrm>
            <a:off x="4717767" y="2457748"/>
            <a:ext cx="362932" cy="349318"/>
          </a:xfrm>
          <a:prstGeom prst="flowChartConnector">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Rectangle 80">
            <a:extLst>
              <a:ext uri="{FF2B5EF4-FFF2-40B4-BE49-F238E27FC236}">
                <a16:creationId xmlns:a16="http://schemas.microsoft.com/office/drawing/2014/main" id="{9BC03C7D-208C-4EC9-8E3D-9354917D578C}"/>
              </a:ext>
            </a:extLst>
          </p:cNvPr>
          <p:cNvSpPr/>
          <p:nvPr/>
        </p:nvSpPr>
        <p:spPr>
          <a:xfrm>
            <a:off x="3099497" y="3111866"/>
            <a:ext cx="312275" cy="304800"/>
          </a:xfrm>
          <a:prstGeom prst="rect">
            <a:avLst/>
          </a:prstGeom>
          <a:solidFill>
            <a:srgbClr val="FFCC0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
        <p:nvSpPr>
          <p:cNvPr id="82" name="Flowchart: Connector 81">
            <a:extLst>
              <a:ext uri="{FF2B5EF4-FFF2-40B4-BE49-F238E27FC236}">
                <a16:creationId xmlns:a16="http://schemas.microsoft.com/office/drawing/2014/main" id="{65829AB7-7B56-4F76-BE1A-C6B84BA75E2A}"/>
              </a:ext>
            </a:extLst>
          </p:cNvPr>
          <p:cNvSpPr/>
          <p:nvPr/>
        </p:nvSpPr>
        <p:spPr>
          <a:xfrm flipH="1" flipV="1">
            <a:off x="3251899" y="3573261"/>
            <a:ext cx="76200" cy="76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Flowchart: Connector 82">
            <a:extLst>
              <a:ext uri="{FF2B5EF4-FFF2-40B4-BE49-F238E27FC236}">
                <a16:creationId xmlns:a16="http://schemas.microsoft.com/office/drawing/2014/main" id="{18277A3E-ACE3-42DC-9F5E-1110E1401F59}"/>
              </a:ext>
            </a:extLst>
          </p:cNvPr>
          <p:cNvSpPr/>
          <p:nvPr/>
        </p:nvSpPr>
        <p:spPr>
          <a:xfrm>
            <a:off x="4852099" y="3573261"/>
            <a:ext cx="76200" cy="87805"/>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Rectangle 83">
            <a:extLst>
              <a:ext uri="{FF2B5EF4-FFF2-40B4-BE49-F238E27FC236}">
                <a16:creationId xmlns:a16="http://schemas.microsoft.com/office/drawing/2014/main" id="{972E2FF5-CE45-4DCF-BAA5-3D4E16ABCE20}"/>
              </a:ext>
            </a:extLst>
          </p:cNvPr>
          <p:cNvSpPr/>
          <p:nvPr/>
        </p:nvSpPr>
        <p:spPr>
          <a:xfrm>
            <a:off x="3092025" y="2502266"/>
            <a:ext cx="312275" cy="304800"/>
          </a:xfrm>
          <a:prstGeom prst="rect">
            <a:avLst/>
          </a:prstGeom>
          <a:solidFill>
            <a:srgbClr val="FFCC0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
        <p:nvSpPr>
          <p:cNvPr id="85" name="Rectangle 84">
            <a:extLst>
              <a:ext uri="{FF2B5EF4-FFF2-40B4-BE49-F238E27FC236}">
                <a16:creationId xmlns:a16="http://schemas.microsoft.com/office/drawing/2014/main" id="{F47B11B1-01BA-41E3-BC39-49649EAE9654}"/>
              </a:ext>
            </a:extLst>
          </p:cNvPr>
          <p:cNvSpPr/>
          <p:nvPr/>
        </p:nvSpPr>
        <p:spPr>
          <a:xfrm>
            <a:off x="3099497" y="4487661"/>
            <a:ext cx="312275" cy="304800"/>
          </a:xfrm>
          <a:prstGeom prst="rect">
            <a:avLst/>
          </a:prstGeom>
          <a:solidFill>
            <a:srgbClr val="FFCC0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
        <p:nvSpPr>
          <p:cNvPr id="86" name="Flowchart: Connector 85">
            <a:extLst>
              <a:ext uri="{FF2B5EF4-FFF2-40B4-BE49-F238E27FC236}">
                <a16:creationId xmlns:a16="http://schemas.microsoft.com/office/drawing/2014/main" id="{DA4FB90C-1185-43AB-87F6-18EF58112FEA}"/>
              </a:ext>
            </a:extLst>
          </p:cNvPr>
          <p:cNvSpPr/>
          <p:nvPr/>
        </p:nvSpPr>
        <p:spPr>
          <a:xfrm flipH="1" flipV="1">
            <a:off x="3251899" y="4182861"/>
            <a:ext cx="76200" cy="76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Flowchart: Connector 86">
            <a:extLst>
              <a:ext uri="{FF2B5EF4-FFF2-40B4-BE49-F238E27FC236}">
                <a16:creationId xmlns:a16="http://schemas.microsoft.com/office/drawing/2014/main" id="{E8A92005-C966-4D1A-AE13-DFAD5E73CE2C}"/>
              </a:ext>
            </a:extLst>
          </p:cNvPr>
          <p:cNvSpPr/>
          <p:nvPr/>
        </p:nvSpPr>
        <p:spPr>
          <a:xfrm flipH="1" flipV="1">
            <a:off x="3251899" y="3878061"/>
            <a:ext cx="76200" cy="76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Flowchart: Connector 87">
            <a:extLst>
              <a:ext uri="{FF2B5EF4-FFF2-40B4-BE49-F238E27FC236}">
                <a16:creationId xmlns:a16="http://schemas.microsoft.com/office/drawing/2014/main" id="{3E8D8461-27F3-47E9-8B86-376156B5E35C}"/>
              </a:ext>
            </a:extLst>
          </p:cNvPr>
          <p:cNvSpPr/>
          <p:nvPr/>
        </p:nvSpPr>
        <p:spPr>
          <a:xfrm>
            <a:off x="4717767" y="3061319"/>
            <a:ext cx="362932" cy="349318"/>
          </a:xfrm>
          <a:prstGeom prst="flowChartConnector">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Flowchart: Connector 88">
            <a:extLst>
              <a:ext uri="{FF2B5EF4-FFF2-40B4-BE49-F238E27FC236}">
                <a16:creationId xmlns:a16="http://schemas.microsoft.com/office/drawing/2014/main" id="{86BC2442-1794-49E7-9C73-C487DD21B0FD}"/>
              </a:ext>
            </a:extLst>
          </p:cNvPr>
          <p:cNvSpPr/>
          <p:nvPr/>
        </p:nvSpPr>
        <p:spPr>
          <a:xfrm>
            <a:off x="4690295" y="4443143"/>
            <a:ext cx="362932" cy="349318"/>
          </a:xfrm>
          <a:prstGeom prst="flowChartConnector">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Flowchart: Connector 89">
            <a:extLst>
              <a:ext uri="{FF2B5EF4-FFF2-40B4-BE49-F238E27FC236}">
                <a16:creationId xmlns:a16="http://schemas.microsoft.com/office/drawing/2014/main" id="{A09A7BCD-5FA6-4CA2-8576-9E4465168223}"/>
              </a:ext>
            </a:extLst>
          </p:cNvPr>
          <p:cNvSpPr/>
          <p:nvPr/>
        </p:nvSpPr>
        <p:spPr>
          <a:xfrm>
            <a:off x="4852099" y="4182869"/>
            <a:ext cx="76200" cy="87805"/>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Flowchart: Connector 90">
            <a:extLst>
              <a:ext uri="{FF2B5EF4-FFF2-40B4-BE49-F238E27FC236}">
                <a16:creationId xmlns:a16="http://schemas.microsoft.com/office/drawing/2014/main" id="{90EC1E16-9332-4B51-8972-29D61F48667A}"/>
              </a:ext>
            </a:extLst>
          </p:cNvPr>
          <p:cNvSpPr/>
          <p:nvPr/>
        </p:nvSpPr>
        <p:spPr>
          <a:xfrm>
            <a:off x="4852099" y="3866456"/>
            <a:ext cx="76200" cy="87805"/>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Flowchart: Connector 91">
            <a:extLst>
              <a:ext uri="{FF2B5EF4-FFF2-40B4-BE49-F238E27FC236}">
                <a16:creationId xmlns:a16="http://schemas.microsoft.com/office/drawing/2014/main" id="{8FF1BDB6-107C-436E-839A-E03C8D1536D2}"/>
              </a:ext>
            </a:extLst>
          </p:cNvPr>
          <p:cNvSpPr/>
          <p:nvPr/>
        </p:nvSpPr>
        <p:spPr>
          <a:xfrm>
            <a:off x="6420875" y="2434699"/>
            <a:ext cx="362932" cy="349318"/>
          </a:xfrm>
          <a:prstGeom prst="flowChartConnector">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Flowchart: Connector 92">
            <a:extLst>
              <a:ext uri="{FF2B5EF4-FFF2-40B4-BE49-F238E27FC236}">
                <a16:creationId xmlns:a16="http://schemas.microsoft.com/office/drawing/2014/main" id="{826DE612-A664-453F-81A4-E71CDEFF5F8A}"/>
              </a:ext>
            </a:extLst>
          </p:cNvPr>
          <p:cNvSpPr/>
          <p:nvPr/>
        </p:nvSpPr>
        <p:spPr>
          <a:xfrm>
            <a:off x="6555207" y="3550216"/>
            <a:ext cx="76200" cy="87805"/>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Flowchart: Connector 93">
            <a:extLst>
              <a:ext uri="{FF2B5EF4-FFF2-40B4-BE49-F238E27FC236}">
                <a16:creationId xmlns:a16="http://schemas.microsoft.com/office/drawing/2014/main" id="{9BC57862-E633-49A8-B5C8-048894690EED}"/>
              </a:ext>
            </a:extLst>
          </p:cNvPr>
          <p:cNvSpPr/>
          <p:nvPr/>
        </p:nvSpPr>
        <p:spPr>
          <a:xfrm>
            <a:off x="6420875" y="3038270"/>
            <a:ext cx="362932" cy="349318"/>
          </a:xfrm>
          <a:prstGeom prst="flowChartConnector">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Flowchart: Connector 94">
            <a:extLst>
              <a:ext uri="{FF2B5EF4-FFF2-40B4-BE49-F238E27FC236}">
                <a16:creationId xmlns:a16="http://schemas.microsoft.com/office/drawing/2014/main" id="{AF3CE7C0-FAF5-4C0A-9FBC-F8BDDFC03E54}"/>
              </a:ext>
            </a:extLst>
          </p:cNvPr>
          <p:cNvSpPr/>
          <p:nvPr/>
        </p:nvSpPr>
        <p:spPr>
          <a:xfrm>
            <a:off x="6391811" y="4443143"/>
            <a:ext cx="362932" cy="349318"/>
          </a:xfrm>
          <a:prstGeom prst="flowChartConnector">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Flowchart: Connector 95">
            <a:extLst>
              <a:ext uri="{FF2B5EF4-FFF2-40B4-BE49-F238E27FC236}">
                <a16:creationId xmlns:a16="http://schemas.microsoft.com/office/drawing/2014/main" id="{E0C19AD8-86A7-4B0F-BA52-61BC4CC8227C}"/>
              </a:ext>
            </a:extLst>
          </p:cNvPr>
          <p:cNvSpPr/>
          <p:nvPr/>
        </p:nvSpPr>
        <p:spPr>
          <a:xfrm>
            <a:off x="6555207" y="4159820"/>
            <a:ext cx="76200" cy="87805"/>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Flowchart: Connector 96">
            <a:extLst>
              <a:ext uri="{FF2B5EF4-FFF2-40B4-BE49-F238E27FC236}">
                <a16:creationId xmlns:a16="http://schemas.microsoft.com/office/drawing/2014/main" id="{CEF3D9FA-5260-46CA-9D39-1D082A154F56}"/>
              </a:ext>
            </a:extLst>
          </p:cNvPr>
          <p:cNvSpPr/>
          <p:nvPr/>
        </p:nvSpPr>
        <p:spPr>
          <a:xfrm>
            <a:off x="6555207" y="3843411"/>
            <a:ext cx="76200" cy="87805"/>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Flowchart: Connector 97">
            <a:extLst>
              <a:ext uri="{FF2B5EF4-FFF2-40B4-BE49-F238E27FC236}">
                <a16:creationId xmlns:a16="http://schemas.microsoft.com/office/drawing/2014/main" id="{17A63C36-9239-470E-98A8-8187973EAA57}"/>
              </a:ext>
            </a:extLst>
          </p:cNvPr>
          <p:cNvSpPr/>
          <p:nvPr/>
        </p:nvSpPr>
        <p:spPr>
          <a:xfrm>
            <a:off x="8126343" y="3275775"/>
            <a:ext cx="362932" cy="349318"/>
          </a:xfrm>
          <a:prstGeom prst="flowChartConnector">
            <a:avLst/>
          </a:prstGeom>
          <a:solidFill>
            <a:srgbClr val="4B84F7"/>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Flowchart: Connector 98">
            <a:extLst>
              <a:ext uri="{FF2B5EF4-FFF2-40B4-BE49-F238E27FC236}">
                <a16:creationId xmlns:a16="http://schemas.microsoft.com/office/drawing/2014/main" id="{3130E906-9562-437A-A6B9-9D6674B26F2F}"/>
              </a:ext>
            </a:extLst>
          </p:cNvPr>
          <p:cNvSpPr/>
          <p:nvPr/>
        </p:nvSpPr>
        <p:spPr>
          <a:xfrm>
            <a:off x="8123987" y="2688952"/>
            <a:ext cx="362932" cy="349318"/>
          </a:xfrm>
          <a:prstGeom prst="flowChartConnector">
            <a:avLst/>
          </a:prstGeom>
          <a:solidFill>
            <a:srgbClr val="4B84F7"/>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0" name="Straight Arrow Connector 99">
            <a:extLst>
              <a:ext uri="{FF2B5EF4-FFF2-40B4-BE49-F238E27FC236}">
                <a16:creationId xmlns:a16="http://schemas.microsoft.com/office/drawing/2014/main" id="{B1C1DF35-32E7-4127-B6EF-EEEA5A504C53}"/>
              </a:ext>
            </a:extLst>
          </p:cNvPr>
          <p:cNvCxnSpPr>
            <a:stCxn id="84" idx="3"/>
            <a:endCxn id="80" idx="2"/>
          </p:cNvCxnSpPr>
          <p:nvPr/>
        </p:nvCxnSpPr>
        <p:spPr>
          <a:xfrm flipV="1">
            <a:off x="3404299" y="2632415"/>
            <a:ext cx="1313468" cy="222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E75EC33-8454-471B-B4E1-06EECB334DF7}"/>
              </a:ext>
            </a:extLst>
          </p:cNvPr>
          <p:cNvCxnSpPr>
            <a:cxnSpLocks/>
            <a:stCxn id="84" idx="3"/>
            <a:endCxn id="88" idx="2"/>
          </p:cNvCxnSpPr>
          <p:nvPr/>
        </p:nvCxnSpPr>
        <p:spPr>
          <a:xfrm>
            <a:off x="3404299" y="2654666"/>
            <a:ext cx="1313468" cy="581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482ED578-68D6-458D-9734-F83824F27208}"/>
              </a:ext>
            </a:extLst>
          </p:cNvPr>
          <p:cNvCxnSpPr>
            <a:cxnSpLocks/>
            <a:stCxn id="84" idx="3"/>
          </p:cNvCxnSpPr>
          <p:nvPr/>
        </p:nvCxnSpPr>
        <p:spPr>
          <a:xfrm>
            <a:off x="3404302" y="2654666"/>
            <a:ext cx="1248671" cy="1989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ADD9EAE-B308-4349-97A3-AFB9258CA673}"/>
              </a:ext>
            </a:extLst>
          </p:cNvPr>
          <p:cNvCxnSpPr>
            <a:cxnSpLocks/>
            <a:stCxn id="81" idx="3"/>
            <a:endCxn id="80" idx="2"/>
          </p:cNvCxnSpPr>
          <p:nvPr/>
        </p:nvCxnSpPr>
        <p:spPr>
          <a:xfrm flipV="1">
            <a:off x="3411773" y="2632415"/>
            <a:ext cx="1305995" cy="631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C584AB8-AED8-41A7-BEE2-F1D08EEEEF9F}"/>
              </a:ext>
            </a:extLst>
          </p:cNvPr>
          <p:cNvCxnSpPr/>
          <p:nvPr/>
        </p:nvCxnSpPr>
        <p:spPr>
          <a:xfrm flipV="1">
            <a:off x="3411775" y="3242720"/>
            <a:ext cx="1313468" cy="222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EEEE074D-3250-46B0-A862-007050E90887}"/>
              </a:ext>
            </a:extLst>
          </p:cNvPr>
          <p:cNvCxnSpPr>
            <a:cxnSpLocks/>
            <a:stCxn id="81" idx="3"/>
            <a:endCxn id="89" idx="2"/>
          </p:cNvCxnSpPr>
          <p:nvPr/>
        </p:nvCxnSpPr>
        <p:spPr>
          <a:xfrm>
            <a:off x="3411773" y="3264266"/>
            <a:ext cx="1278523" cy="1353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88BF43E-B8A0-4EBE-9C4C-5E8BFA9D1F96}"/>
              </a:ext>
            </a:extLst>
          </p:cNvPr>
          <p:cNvCxnSpPr>
            <a:cxnSpLocks/>
            <a:stCxn id="85" idx="3"/>
            <a:endCxn id="80" idx="2"/>
          </p:cNvCxnSpPr>
          <p:nvPr/>
        </p:nvCxnSpPr>
        <p:spPr>
          <a:xfrm flipV="1">
            <a:off x="3411773" y="2632407"/>
            <a:ext cx="1305995" cy="2007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A0363BB6-AD49-449F-A6BB-DE8901355FB1}"/>
              </a:ext>
            </a:extLst>
          </p:cNvPr>
          <p:cNvCxnSpPr>
            <a:cxnSpLocks/>
            <a:stCxn id="85" idx="3"/>
            <a:endCxn id="88" idx="2"/>
          </p:cNvCxnSpPr>
          <p:nvPr/>
        </p:nvCxnSpPr>
        <p:spPr>
          <a:xfrm flipV="1">
            <a:off x="3411773" y="3235984"/>
            <a:ext cx="1305995" cy="14040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D82A74D7-F9EE-45E9-AB4E-51A39E1578FD}"/>
              </a:ext>
            </a:extLst>
          </p:cNvPr>
          <p:cNvCxnSpPr>
            <a:cxnSpLocks/>
            <a:stCxn id="85" idx="3"/>
          </p:cNvCxnSpPr>
          <p:nvPr/>
        </p:nvCxnSpPr>
        <p:spPr>
          <a:xfrm flipV="1">
            <a:off x="3411773" y="4617849"/>
            <a:ext cx="1278523" cy="22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3CA553B3-40DF-4106-B250-B404686E4D74}"/>
              </a:ext>
            </a:extLst>
          </p:cNvPr>
          <p:cNvCxnSpPr>
            <a:cxnSpLocks/>
            <a:endCxn id="92" idx="2"/>
          </p:cNvCxnSpPr>
          <p:nvPr/>
        </p:nvCxnSpPr>
        <p:spPr>
          <a:xfrm flipV="1">
            <a:off x="5094058" y="2609358"/>
            <a:ext cx="1326823" cy="123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1AF3ADC0-D795-462E-B30B-09DC1B971BC3}"/>
              </a:ext>
            </a:extLst>
          </p:cNvPr>
          <p:cNvCxnSpPr/>
          <p:nvPr/>
        </p:nvCxnSpPr>
        <p:spPr>
          <a:xfrm flipV="1">
            <a:off x="5091695" y="3201807"/>
            <a:ext cx="1313468" cy="222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B5FEFD27-347F-4183-A548-F0FB9270D565}"/>
              </a:ext>
            </a:extLst>
          </p:cNvPr>
          <p:cNvCxnSpPr>
            <a:cxnSpLocks/>
            <a:stCxn id="88" idx="6"/>
            <a:endCxn id="95" idx="2"/>
          </p:cNvCxnSpPr>
          <p:nvPr/>
        </p:nvCxnSpPr>
        <p:spPr>
          <a:xfrm>
            <a:off x="5080703" y="3235978"/>
            <a:ext cx="1311111" cy="13818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9429DBA7-0F00-4D4F-B92D-B5EA83EA1F5B}"/>
              </a:ext>
            </a:extLst>
          </p:cNvPr>
          <p:cNvCxnSpPr>
            <a:cxnSpLocks/>
            <a:stCxn id="80" idx="6"/>
            <a:endCxn id="94" idx="2"/>
          </p:cNvCxnSpPr>
          <p:nvPr/>
        </p:nvCxnSpPr>
        <p:spPr>
          <a:xfrm>
            <a:off x="5080704" y="2632407"/>
            <a:ext cx="1340177" cy="5805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474479F-7507-412C-80FB-B6305F8E123F}"/>
              </a:ext>
            </a:extLst>
          </p:cNvPr>
          <p:cNvCxnSpPr>
            <a:cxnSpLocks/>
            <a:stCxn id="80" idx="6"/>
            <a:endCxn id="95" idx="2"/>
          </p:cNvCxnSpPr>
          <p:nvPr/>
        </p:nvCxnSpPr>
        <p:spPr>
          <a:xfrm>
            <a:off x="5080703" y="2632415"/>
            <a:ext cx="1311111" cy="1985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CFAEE5C9-8C66-49C1-A16C-8CE9B7869AE2}"/>
              </a:ext>
            </a:extLst>
          </p:cNvPr>
          <p:cNvCxnSpPr>
            <a:cxnSpLocks/>
            <a:stCxn id="88" idx="6"/>
            <a:endCxn id="92" idx="2"/>
          </p:cNvCxnSpPr>
          <p:nvPr/>
        </p:nvCxnSpPr>
        <p:spPr>
          <a:xfrm flipV="1">
            <a:off x="5080704" y="2609358"/>
            <a:ext cx="1340177" cy="626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9CA6CA23-BD2D-4968-A594-FDCA61CF5D18}"/>
              </a:ext>
            </a:extLst>
          </p:cNvPr>
          <p:cNvCxnSpPr>
            <a:cxnSpLocks/>
            <a:stCxn id="89" idx="6"/>
            <a:endCxn id="92" idx="2"/>
          </p:cNvCxnSpPr>
          <p:nvPr/>
        </p:nvCxnSpPr>
        <p:spPr>
          <a:xfrm flipV="1">
            <a:off x="5053232" y="2609358"/>
            <a:ext cx="1367649" cy="2008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14C07F00-D286-4014-9D36-B972CDC01CF9}"/>
              </a:ext>
            </a:extLst>
          </p:cNvPr>
          <p:cNvCxnSpPr>
            <a:cxnSpLocks/>
            <a:stCxn id="89" idx="6"/>
            <a:endCxn id="94" idx="2"/>
          </p:cNvCxnSpPr>
          <p:nvPr/>
        </p:nvCxnSpPr>
        <p:spPr>
          <a:xfrm flipV="1">
            <a:off x="5053232" y="3212929"/>
            <a:ext cx="1367649" cy="14048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0FD86B3-B9A7-4971-B722-5E9106369EDE}"/>
              </a:ext>
            </a:extLst>
          </p:cNvPr>
          <p:cNvCxnSpPr>
            <a:cxnSpLocks/>
            <a:stCxn id="89" idx="6"/>
            <a:endCxn id="95" idx="2"/>
          </p:cNvCxnSpPr>
          <p:nvPr/>
        </p:nvCxnSpPr>
        <p:spPr>
          <a:xfrm>
            <a:off x="5053231" y="4617802"/>
            <a:ext cx="13385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A2E9500-C534-4B01-9F5F-D2D9664E17E8}"/>
              </a:ext>
            </a:extLst>
          </p:cNvPr>
          <p:cNvCxnSpPr>
            <a:cxnSpLocks/>
            <a:endCxn id="99" idx="2"/>
          </p:cNvCxnSpPr>
          <p:nvPr/>
        </p:nvCxnSpPr>
        <p:spPr>
          <a:xfrm>
            <a:off x="6784619" y="2593581"/>
            <a:ext cx="1339369" cy="2700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2F16C34-FF3A-4BDE-907A-06C21BCAEF60}"/>
              </a:ext>
            </a:extLst>
          </p:cNvPr>
          <p:cNvCxnSpPr>
            <a:cxnSpLocks/>
            <a:endCxn id="98" idx="2"/>
          </p:cNvCxnSpPr>
          <p:nvPr/>
        </p:nvCxnSpPr>
        <p:spPr>
          <a:xfrm>
            <a:off x="6812875" y="2595065"/>
            <a:ext cx="1313468" cy="8553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5DEA19D-0340-44C2-AF43-57ECABF70A9F}"/>
              </a:ext>
            </a:extLst>
          </p:cNvPr>
          <p:cNvCxnSpPr>
            <a:cxnSpLocks/>
            <a:endCxn id="99" idx="2"/>
          </p:cNvCxnSpPr>
          <p:nvPr/>
        </p:nvCxnSpPr>
        <p:spPr>
          <a:xfrm flipV="1">
            <a:off x="6803854" y="2863611"/>
            <a:ext cx="1320135" cy="3493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87AF4A60-7B99-48B2-B4C7-834FC325868C}"/>
              </a:ext>
            </a:extLst>
          </p:cNvPr>
          <p:cNvCxnSpPr>
            <a:cxnSpLocks/>
            <a:endCxn id="98" idx="2"/>
          </p:cNvCxnSpPr>
          <p:nvPr/>
        </p:nvCxnSpPr>
        <p:spPr>
          <a:xfrm>
            <a:off x="6792835" y="3224058"/>
            <a:ext cx="1333511" cy="2263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B40C15F8-7D28-4D10-9B8D-D4A551578C89}"/>
              </a:ext>
            </a:extLst>
          </p:cNvPr>
          <p:cNvCxnSpPr>
            <a:cxnSpLocks/>
            <a:stCxn id="95" idx="6"/>
            <a:endCxn id="98" idx="2"/>
          </p:cNvCxnSpPr>
          <p:nvPr/>
        </p:nvCxnSpPr>
        <p:spPr>
          <a:xfrm flipV="1">
            <a:off x="6754741" y="3450434"/>
            <a:ext cx="1371600" cy="1167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6E7E956-712C-4256-8F61-689F55375EA9}"/>
              </a:ext>
            </a:extLst>
          </p:cNvPr>
          <p:cNvCxnSpPr>
            <a:cxnSpLocks/>
            <a:stCxn id="95" idx="6"/>
            <a:endCxn id="99" idx="2"/>
          </p:cNvCxnSpPr>
          <p:nvPr/>
        </p:nvCxnSpPr>
        <p:spPr>
          <a:xfrm flipV="1">
            <a:off x="6754741" y="2863611"/>
            <a:ext cx="1369243" cy="1754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BAB7D89E-CAF0-4051-8BA2-CF9E5F287E94}"/>
              </a:ext>
            </a:extLst>
          </p:cNvPr>
          <p:cNvSpPr txBox="1"/>
          <p:nvPr/>
        </p:nvSpPr>
        <p:spPr>
          <a:xfrm>
            <a:off x="5197159" y="1739115"/>
            <a:ext cx="112061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Hidden layer</a:t>
            </a:r>
            <a:endParaRPr lang="en-IN" sz="1400" dirty="0">
              <a:latin typeface="Times New Roman" panose="02020603050405020304" pitchFamily="18" charset="0"/>
              <a:cs typeface="Times New Roman" panose="02020603050405020304" pitchFamily="18" charset="0"/>
            </a:endParaRPr>
          </a:p>
        </p:txBody>
      </p:sp>
      <p:cxnSp>
        <p:nvCxnSpPr>
          <p:cNvPr id="125" name="Straight Arrow Connector 124">
            <a:extLst>
              <a:ext uri="{FF2B5EF4-FFF2-40B4-BE49-F238E27FC236}">
                <a16:creationId xmlns:a16="http://schemas.microsoft.com/office/drawing/2014/main" id="{34AA2506-EF97-4D20-8EBD-A2AD7F543FD4}"/>
              </a:ext>
            </a:extLst>
          </p:cNvPr>
          <p:cNvCxnSpPr>
            <a:cxnSpLocks/>
          </p:cNvCxnSpPr>
          <p:nvPr/>
        </p:nvCxnSpPr>
        <p:spPr>
          <a:xfrm flipH="1">
            <a:off x="4928299" y="2061996"/>
            <a:ext cx="239388" cy="2459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99F97701-CB57-4285-8B74-FF6F506F4EC6}"/>
              </a:ext>
            </a:extLst>
          </p:cNvPr>
          <p:cNvCxnSpPr>
            <a:cxnSpLocks/>
          </p:cNvCxnSpPr>
          <p:nvPr/>
        </p:nvCxnSpPr>
        <p:spPr>
          <a:xfrm>
            <a:off x="6317774" y="2052200"/>
            <a:ext cx="237439" cy="2383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6D3D66B4-B444-40A6-A763-3A909A3A502D}"/>
              </a:ext>
            </a:extLst>
          </p:cNvPr>
          <p:cNvSpPr txBox="1"/>
          <p:nvPr/>
        </p:nvSpPr>
        <p:spPr>
          <a:xfrm>
            <a:off x="2722098" y="1812970"/>
            <a:ext cx="137935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Input layer</a:t>
            </a:r>
            <a:endParaRPr lang="en-IN" sz="1400" b="1" dirty="0">
              <a:latin typeface="Times New Roman" panose="02020603050405020304" pitchFamily="18" charset="0"/>
              <a:cs typeface="Times New Roman" panose="02020603050405020304" pitchFamily="18" charset="0"/>
            </a:endParaRPr>
          </a:p>
        </p:txBody>
      </p:sp>
      <p:sp>
        <p:nvSpPr>
          <p:cNvPr id="128" name="TextBox 127">
            <a:extLst>
              <a:ext uri="{FF2B5EF4-FFF2-40B4-BE49-F238E27FC236}">
                <a16:creationId xmlns:a16="http://schemas.microsoft.com/office/drawing/2014/main" id="{D6D3B069-C3BF-458B-A076-88273EBB30E6}"/>
              </a:ext>
            </a:extLst>
          </p:cNvPr>
          <p:cNvSpPr txBox="1"/>
          <p:nvPr/>
        </p:nvSpPr>
        <p:spPr>
          <a:xfrm>
            <a:off x="7797242" y="1830853"/>
            <a:ext cx="137935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Output layer</a:t>
            </a:r>
            <a:endParaRPr lang="en-IN" sz="14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21501D2-4005-49DA-839C-3B49FCFD1D46}"/>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17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044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6286" y="940526"/>
            <a:ext cx="5032724" cy="584775"/>
          </a:xfrm>
          <a:prstGeom prst="rect">
            <a:avLst/>
          </a:prstGeom>
          <a:noFill/>
        </p:spPr>
        <p:txBody>
          <a:bodyPr wrap="none" rtlCol="0">
            <a:spAutoFit/>
          </a:bodyPr>
          <a:lstStyle/>
          <a:p>
            <a:r>
              <a:rPr lang="en-US" sz="3200" b="1" dirty="0">
                <a:solidFill>
                  <a:schemeClr val="tx2"/>
                </a:solidFill>
                <a:latin typeface="Times New Roman" pitchFamily="18" charset="0"/>
                <a:cs typeface="Times New Roman" pitchFamily="18" charset="0"/>
              </a:rPr>
              <a:t>CONVOLUTION  LAYER </a:t>
            </a:r>
          </a:p>
        </p:txBody>
      </p:sp>
      <p:sp>
        <p:nvSpPr>
          <p:cNvPr id="3" name="TextBox 2"/>
          <p:cNvSpPr txBox="1"/>
          <p:nvPr/>
        </p:nvSpPr>
        <p:spPr>
          <a:xfrm>
            <a:off x="940525" y="1828799"/>
            <a:ext cx="10149841" cy="1077218"/>
          </a:xfrm>
          <a:prstGeom prst="rect">
            <a:avLst/>
          </a:prstGeom>
          <a:noFill/>
        </p:spPr>
        <p:txBody>
          <a:bodyPr wrap="square" rtlCol="0">
            <a:spAutoFit/>
          </a:bodyPr>
          <a:lstStyle/>
          <a:p>
            <a:pPr>
              <a:buFont typeface="Arial" pitchFamily="34" charset="0"/>
              <a:buChar char="•"/>
            </a:pPr>
            <a:r>
              <a:rPr lang="en-US" sz="3200" dirty="0">
                <a:latin typeface="Times New Roman" pitchFamily="18" charset="0"/>
                <a:cs typeface="Times New Roman" pitchFamily="18" charset="0"/>
              </a:rPr>
              <a:t> Convolution is applied on input data using a convolution filter to produce a feature map</a:t>
            </a:r>
          </a:p>
        </p:txBody>
      </p:sp>
      <p:pic>
        <p:nvPicPr>
          <p:cNvPr id="4" name="Picture 3" descr="Untitled.png"/>
          <p:cNvPicPr>
            <a:picLocks noChangeAspect="1"/>
          </p:cNvPicPr>
          <p:nvPr/>
        </p:nvPicPr>
        <p:blipFill>
          <a:blip r:embed="rId2" cstate="print"/>
          <a:stretch>
            <a:fillRect/>
          </a:stretch>
        </p:blipFill>
        <p:spPr>
          <a:xfrm>
            <a:off x="3711773" y="3102093"/>
            <a:ext cx="7563906" cy="2848373"/>
          </a:xfrm>
          <a:prstGeom prst="rect">
            <a:avLst/>
          </a:prstGeom>
        </p:spPr>
      </p:pic>
      <p:sp>
        <p:nvSpPr>
          <p:cNvPr id="5" name="TextBox 4"/>
          <p:cNvSpPr txBox="1"/>
          <p:nvPr/>
        </p:nvSpPr>
        <p:spPr>
          <a:xfrm>
            <a:off x="5381897" y="6309360"/>
            <a:ext cx="3802644" cy="400110"/>
          </a:xfrm>
          <a:prstGeom prst="rect">
            <a:avLst/>
          </a:prstGeom>
          <a:noFill/>
        </p:spPr>
        <p:txBody>
          <a:bodyPr wrap="none" rtlCol="0">
            <a:spAutoFit/>
          </a:bodyPr>
          <a:lstStyle/>
          <a:p>
            <a:r>
              <a:rPr lang="en-US" sz="2000" dirty="0">
                <a:latin typeface="Times New Roman" pitchFamily="18" charset="0"/>
                <a:cs typeface="Times New Roman" pitchFamily="18" charset="0"/>
              </a:rPr>
              <a:t>Figure 6: Formation of feature map</a:t>
            </a:r>
          </a:p>
        </p:txBody>
      </p:sp>
      <p:sp>
        <p:nvSpPr>
          <p:cNvPr id="6" name="Slide Number Placeholder 5">
            <a:extLst>
              <a:ext uri="{FF2B5EF4-FFF2-40B4-BE49-F238E27FC236}">
                <a16:creationId xmlns:a16="http://schemas.microsoft.com/office/drawing/2014/main" id="{473E0BC9-E763-465A-9AC2-9CC2F9D38AC4}"/>
              </a:ext>
            </a:extLst>
          </p:cNvPr>
          <p:cNvSpPr>
            <a:spLocks noGrp="1"/>
          </p:cNvSpPr>
          <p:nvPr>
            <p:ph type="sldNum" sz="quarter" idx="12"/>
          </p:nvPr>
        </p:nvSpPr>
        <p:spPr>
          <a:xfrm>
            <a:off x="10566400" y="6356351"/>
            <a:ext cx="1016000" cy="365125"/>
          </a:xfrm>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18</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826" y="927449"/>
            <a:ext cx="3728072" cy="584775"/>
          </a:xfrm>
          <a:prstGeom prst="rect">
            <a:avLst/>
          </a:prstGeom>
          <a:noFill/>
        </p:spPr>
        <p:txBody>
          <a:bodyPr wrap="none" rtlCol="0">
            <a:spAutoFit/>
          </a:bodyPr>
          <a:lstStyle/>
          <a:p>
            <a:r>
              <a:rPr lang="en-US" sz="3200" b="1" dirty="0">
                <a:solidFill>
                  <a:schemeClr val="tx2"/>
                </a:solidFill>
                <a:latin typeface="Times New Roman" pitchFamily="18" charset="0"/>
                <a:cs typeface="Times New Roman" pitchFamily="18" charset="0"/>
              </a:rPr>
              <a:t>POOLING  LAYER</a:t>
            </a:r>
          </a:p>
        </p:txBody>
      </p:sp>
      <p:sp>
        <p:nvSpPr>
          <p:cNvPr id="3" name="Rectangle 2"/>
          <p:cNvSpPr/>
          <p:nvPr/>
        </p:nvSpPr>
        <p:spPr>
          <a:xfrm>
            <a:off x="1232262" y="1739425"/>
            <a:ext cx="10628812" cy="1569660"/>
          </a:xfrm>
          <a:prstGeom prst="rect">
            <a:avLst/>
          </a:prstGeom>
        </p:spPr>
        <p:txBody>
          <a:bodyPr wrap="square">
            <a:spAutoFit/>
          </a:bodyPr>
          <a:lstStyle/>
          <a:p>
            <a:pPr>
              <a:buFont typeface="Arial" pitchFamily="34" charset="0"/>
              <a:buChar char="•"/>
            </a:pPr>
            <a:r>
              <a:rPr lang="en-US" sz="3200" dirty="0">
                <a:latin typeface="Times New Roman" pitchFamily="18" charset="0"/>
                <a:cs typeface="Times New Roman" pitchFamily="18" charset="0"/>
              </a:rPr>
              <a:t> Its function is to progressively reduce the spatial size of the representation to reduce the amount of parameters and computation in the network.</a:t>
            </a:r>
          </a:p>
        </p:txBody>
      </p:sp>
      <p:pic>
        <p:nvPicPr>
          <p:cNvPr id="4" name="Picture 3" descr="Untitled.png"/>
          <p:cNvPicPr>
            <a:picLocks noChangeAspect="1"/>
          </p:cNvPicPr>
          <p:nvPr/>
        </p:nvPicPr>
        <p:blipFill>
          <a:blip r:embed="rId2" cstate="print"/>
          <a:stretch>
            <a:fillRect/>
          </a:stretch>
        </p:blipFill>
        <p:spPr>
          <a:xfrm>
            <a:off x="3399984" y="3472107"/>
            <a:ext cx="6306431" cy="2343477"/>
          </a:xfrm>
          <a:prstGeom prst="rect">
            <a:avLst/>
          </a:prstGeom>
        </p:spPr>
      </p:pic>
      <p:sp>
        <p:nvSpPr>
          <p:cNvPr id="5" name="TextBox 4"/>
          <p:cNvSpPr txBox="1"/>
          <p:nvPr/>
        </p:nvSpPr>
        <p:spPr>
          <a:xfrm>
            <a:off x="5185954" y="6283234"/>
            <a:ext cx="1976823" cy="400110"/>
          </a:xfrm>
          <a:prstGeom prst="rect">
            <a:avLst/>
          </a:prstGeom>
          <a:noFill/>
        </p:spPr>
        <p:txBody>
          <a:bodyPr wrap="none" rtlCol="0">
            <a:spAutoFit/>
          </a:bodyPr>
          <a:lstStyle/>
          <a:p>
            <a:r>
              <a:rPr lang="en-US" sz="2000" dirty="0">
                <a:latin typeface="Times New Roman" pitchFamily="18" charset="0"/>
                <a:cs typeface="Times New Roman" pitchFamily="18" charset="0"/>
              </a:rPr>
              <a:t>Figure 7: Pooling</a:t>
            </a:r>
          </a:p>
        </p:txBody>
      </p:sp>
      <p:sp>
        <p:nvSpPr>
          <p:cNvPr id="6" name="Slide Number Placeholder 5">
            <a:extLst>
              <a:ext uri="{FF2B5EF4-FFF2-40B4-BE49-F238E27FC236}">
                <a16:creationId xmlns:a16="http://schemas.microsoft.com/office/drawing/2014/main" id="{AF451ABF-92F5-4D8C-8DC2-2D9638259FC6}"/>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19</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cstate="print">
            <a:extLst>
              <a:ext uri="{28A0092B-C50C-407E-A947-70E740481C1C}">
                <a14:useLocalDpi xmlns:a14="http://schemas.microsoft.com/office/drawing/2010/main" val="0"/>
              </a:ext>
            </a:extLst>
          </a:blip>
          <a:srcRect l="3613"/>
          <a:stretch/>
        </p:blipFill>
        <p:spPr>
          <a:xfrm>
            <a:off x="3" y="2669693"/>
            <a:ext cx="4037012" cy="4188315"/>
          </a:xfrm>
          <a:prstGeom prst="rect">
            <a:avLst/>
          </a:prstGeom>
        </p:spPr>
      </p:pic>
      <p:pic>
        <p:nvPicPr>
          <p:cNvPr id="51" name="Picture 50">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print">
            <a:extLst>
              <a:ext uri="{28A0092B-C50C-407E-A947-70E740481C1C}">
                <a14:useLocalDpi xmlns:a14="http://schemas.microsoft.com/office/drawing/2010/main" val="0"/>
              </a:ext>
            </a:extLst>
          </a:blip>
          <a:srcRect l="35640"/>
          <a:stretch/>
        </p:blipFill>
        <p:spPr>
          <a:xfrm>
            <a:off x="3" y="2892353"/>
            <a:ext cx="1522412" cy="2365453"/>
          </a:xfrm>
          <a:prstGeom prst="rect">
            <a:avLst/>
          </a:prstGeom>
        </p:spPr>
      </p:pic>
      <p:sp>
        <p:nvSpPr>
          <p:cNvPr id="53" name="Oval 52">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Picture 5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cstate="print">
            <a:extLst>
              <a:ext uri="{28A0092B-C50C-407E-A947-70E740481C1C}">
                <a14:useLocalDpi xmlns:a14="http://schemas.microsoft.com/office/drawing/2010/main" val="0"/>
              </a:ext>
            </a:extLst>
          </a:blip>
          <a:srcRect t="28813"/>
          <a:stretch/>
        </p:blipFill>
        <p:spPr>
          <a:xfrm>
            <a:off x="7999413" y="8"/>
            <a:ext cx="1603387" cy="1141407"/>
          </a:xfrm>
          <a:prstGeom prst="rect">
            <a:avLst/>
          </a:prstGeom>
        </p:spPr>
      </p:pic>
      <p:pic>
        <p:nvPicPr>
          <p:cNvPr id="57" name="Picture 56">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cstate="print">
            <a:extLst>
              <a:ext uri="{28A0092B-C50C-407E-A947-70E740481C1C}">
                <a14:useLocalDpi xmlns:a14="http://schemas.microsoft.com/office/drawing/2010/main" val="0"/>
              </a:ext>
            </a:extLst>
          </a:blip>
          <a:srcRect b="23320"/>
          <a:stretch/>
        </p:blipFill>
        <p:spPr>
          <a:xfrm>
            <a:off x="8605882" y="6096000"/>
            <a:ext cx="993735" cy="762000"/>
          </a:xfrm>
          <a:prstGeom prst="rect">
            <a:avLst/>
          </a:prstGeom>
        </p:spPr>
      </p:pic>
      <p:sp>
        <p:nvSpPr>
          <p:cNvPr id="2" name="TextBox 1">
            <a:extLst>
              <a:ext uri="{FF2B5EF4-FFF2-40B4-BE49-F238E27FC236}">
                <a16:creationId xmlns:a16="http://schemas.microsoft.com/office/drawing/2014/main" id="{9C851FD0-4674-4FF4-A031-94B44A41897E}"/>
              </a:ext>
            </a:extLst>
          </p:cNvPr>
          <p:cNvSpPr txBox="1"/>
          <p:nvPr/>
        </p:nvSpPr>
        <p:spPr>
          <a:xfrm>
            <a:off x="2960869" y="673475"/>
            <a:ext cx="6041091" cy="83116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4200" b="1" dirty="0">
                <a:solidFill>
                  <a:schemeClr val="tx2"/>
                </a:solidFill>
                <a:latin typeface="Times New Roman"/>
                <a:ea typeface="+mj-ea"/>
                <a:cs typeface="Times New Roman"/>
              </a:rPr>
              <a:t>TABLE OF CONTENTS</a:t>
            </a:r>
          </a:p>
        </p:txBody>
      </p:sp>
      <p:sp>
        <p:nvSpPr>
          <p:cNvPr id="10" name="TextBox 9"/>
          <p:cNvSpPr txBox="1"/>
          <p:nvPr/>
        </p:nvSpPr>
        <p:spPr>
          <a:xfrm>
            <a:off x="1371613" y="1672049"/>
            <a:ext cx="4585063" cy="5355312"/>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Abstract</a:t>
            </a:r>
          </a:p>
          <a:p>
            <a:pPr>
              <a:buFont typeface="Wingdings" pitchFamily="2" charset="2"/>
              <a:buChar char="§"/>
            </a:pPr>
            <a:r>
              <a:rPr lang="en-US" sz="2400" dirty="0">
                <a:latin typeface="Times New Roman" pitchFamily="18" charset="0"/>
                <a:cs typeface="Times New Roman" pitchFamily="18" charset="0"/>
              </a:rPr>
              <a:t> Introduction</a:t>
            </a:r>
          </a:p>
          <a:p>
            <a:pPr>
              <a:buFont typeface="Wingdings" pitchFamily="2" charset="2"/>
              <a:buChar char="§"/>
            </a:pPr>
            <a:r>
              <a:rPr lang="en-US" sz="2400" dirty="0">
                <a:latin typeface="Times New Roman" pitchFamily="18" charset="0"/>
                <a:cs typeface="Times New Roman" pitchFamily="18" charset="0"/>
              </a:rPr>
              <a:t> Existing System</a:t>
            </a:r>
          </a:p>
          <a:p>
            <a:pPr>
              <a:buFont typeface="Wingdings" pitchFamily="2" charset="2"/>
              <a:buChar char="§"/>
            </a:pPr>
            <a:r>
              <a:rPr lang="en-US" sz="2400" dirty="0">
                <a:latin typeface="Times New Roman" pitchFamily="18" charset="0"/>
                <a:cs typeface="Times New Roman" pitchFamily="18" charset="0"/>
              </a:rPr>
              <a:t> Problems in Existing System</a:t>
            </a:r>
          </a:p>
          <a:p>
            <a:pPr>
              <a:buFont typeface="Wingdings" pitchFamily="2" charset="2"/>
              <a:buChar char="§"/>
            </a:pPr>
            <a:r>
              <a:rPr lang="en-US" sz="2400" dirty="0">
                <a:latin typeface="Times New Roman" pitchFamily="18" charset="0"/>
                <a:cs typeface="Times New Roman" pitchFamily="18" charset="0"/>
              </a:rPr>
              <a:t> Proposed System</a:t>
            </a:r>
          </a:p>
          <a:p>
            <a:pPr>
              <a:buFont typeface="Wingdings" pitchFamily="2" charset="2"/>
              <a:buChar char="§"/>
            </a:pPr>
            <a:r>
              <a:rPr lang="en-US" sz="2400" dirty="0">
                <a:latin typeface="Times New Roman" pitchFamily="18" charset="0"/>
                <a:cs typeface="Times New Roman" pitchFamily="18" charset="0"/>
              </a:rPr>
              <a:t> Analysis</a:t>
            </a:r>
          </a:p>
          <a:p>
            <a:pPr>
              <a:buFont typeface="Wingdings" pitchFamily="2" charset="2"/>
              <a:buChar char="§"/>
            </a:pPr>
            <a:r>
              <a:rPr lang="en-US" sz="2400" dirty="0">
                <a:latin typeface="Times New Roman" pitchFamily="18" charset="0"/>
                <a:cs typeface="Times New Roman" pitchFamily="18" charset="0"/>
              </a:rPr>
              <a:t> Algorithm</a:t>
            </a:r>
          </a:p>
          <a:p>
            <a:pPr>
              <a:buFont typeface="Wingdings" pitchFamily="2" charset="2"/>
              <a:buChar char="§"/>
            </a:pPr>
            <a:r>
              <a:rPr lang="en-US" sz="2400" dirty="0">
                <a:latin typeface="Times New Roman" pitchFamily="18" charset="0"/>
                <a:cs typeface="Times New Roman" pitchFamily="18" charset="0"/>
              </a:rPr>
              <a:t> Flow Chart</a:t>
            </a:r>
          </a:p>
          <a:p>
            <a:pPr>
              <a:buFont typeface="Wingdings" pitchFamily="2" charset="2"/>
              <a:buChar char="§"/>
            </a:pPr>
            <a:r>
              <a:rPr lang="en-US" sz="2400" dirty="0">
                <a:latin typeface="Times New Roman" pitchFamily="18" charset="0"/>
                <a:cs typeface="Times New Roman" pitchFamily="18" charset="0"/>
              </a:rPr>
              <a:t> Design</a:t>
            </a:r>
          </a:p>
          <a:p>
            <a:pPr>
              <a:buFont typeface="Wingdings" pitchFamily="2" charset="2"/>
              <a:buChar char="§"/>
            </a:pPr>
            <a:r>
              <a:rPr lang="en-US" sz="2400" dirty="0">
                <a:latin typeface="Times New Roman" pitchFamily="18" charset="0"/>
                <a:cs typeface="Times New Roman" pitchFamily="18" charset="0"/>
              </a:rPr>
              <a:t> UML Diagram</a:t>
            </a:r>
          </a:p>
          <a:p>
            <a:pPr>
              <a:buFont typeface="Wingdings" pitchFamily="2" charset="2"/>
              <a:buChar char="§"/>
            </a:pPr>
            <a:r>
              <a:rPr lang="en-US" sz="2400" dirty="0">
                <a:latin typeface="Times New Roman" pitchFamily="18" charset="0"/>
                <a:cs typeface="Times New Roman" pitchFamily="18" charset="0"/>
              </a:rPr>
              <a:t> Implementation and Result</a:t>
            </a:r>
          </a:p>
          <a:p>
            <a:pPr>
              <a:buFont typeface="Wingdings" pitchFamily="2" charset="2"/>
              <a:buChar char="§"/>
            </a:pPr>
            <a:r>
              <a:rPr lang="en-US" sz="2400" dirty="0">
                <a:latin typeface="Times New Roman" pitchFamily="18" charset="0"/>
                <a:cs typeface="Times New Roman" pitchFamily="18" charset="0"/>
              </a:rPr>
              <a:t> Conclusion</a:t>
            </a:r>
          </a:p>
          <a:p>
            <a:pPr>
              <a:buFont typeface="Wingdings" pitchFamily="2" charset="2"/>
              <a:buChar char="§"/>
            </a:pPr>
            <a:endParaRPr lang="en-US" dirty="0"/>
          </a:p>
          <a:p>
            <a:pPr>
              <a:buFont typeface="Wingdings" pitchFamily="2" charset="2"/>
              <a:buChar char="§"/>
            </a:pPr>
            <a:endParaRPr lang="en-US" dirty="0"/>
          </a:p>
          <a:p>
            <a:endParaRPr lang="en-US" dirty="0"/>
          </a:p>
        </p:txBody>
      </p:sp>
      <p:sp>
        <p:nvSpPr>
          <p:cNvPr id="3" name="Slide Number Placeholder 2">
            <a:extLst>
              <a:ext uri="{FF2B5EF4-FFF2-40B4-BE49-F238E27FC236}">
                <a16:creationId xmlns:a16="http://schemas.microsoft.com/office/drawing/2014/main" id="{DC3E5A97-CE78-490A-9867-5B137749CED5}"/>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352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36436" y="1071137"/>
            <a:ext cx="5752600" cy="584775"/>
          </a:xfrm>
          <a:prstGeom prst="rect">
            <a:avLst/>
          </a:prstGeom>
          <a:noFill/>
        </p:spPr>
        <p:txBody>
          <a:bodyPr wrap="none" rtlCol="0">
            <a:spAutoFit/>
          </a:bodyPr>
          <a:lstStyle/>
          <a:p>
            <a:r>
              <a:rPr lang="en-US" sz="3200" b="1" dirty="0">
                <a:solidFill>
                  <a:schemeClr val="tx2"/>
                </a:solidFill>
                <a:latin typeface="Times New Roman" pitchFamily="18" charset="0"/>
                <a:cs typeface="Times New Roman" pitchFamily="18" charset="0"/>
              </a:rPr>
              <a:t>FULLY CONNECTED LAYER</a:t>
            </a:r>
          </a:p>
        </p:txBody>
      </p:sp>
      <p:sp>
        <p:nvSpPr>
          <p:cNvPr id="4" name="TextBox 3"/>
          <p:cNvSpPr txBox="1"/>
          <p:nvPr/>
        </p:nvSpPr>
        <p:spPr>
          <a:xfrm>
            <a:off x="1516454" y="1810749"/>
            <a:ext cx="10396949" cy="1384995"/>
          </a:xfrm>
          <a:prstGeom prst="rect">
            <a:avLst/>
          </a:prstGeom>
          <a:noFill/>
        </p:spPr>
        <p:txBody>
          <a:bodyPr wrap="none" rtlCol="0">
            <a:spAutoFit/>
          </a:bodyPr>
          <a:lstStyle/>
          <a:p>
            <a:pPr>
              <a:buFont typeface="Arial" pitchFamily="34" charset="0"/>
              <a:buChar char="•"/>
            </a:pPr>
            <a:r>
              <a:rPr lang="en-US" sz="2400" dirty="0">
                <a:latin typeface="Times New Roman" pitchFamily="18" charset="0"/>
                <a:cs typeface="Times New Roman" pitchFamily="18" charset="0"/>
              </a:rPr>
              <a:t> The input to the fully connected layer is the output from the  final Pooling or </a:t>
            </a:r>
          </a:p>
          <a:p>
            <a:r>
              <a:rPr lang="en-US" sz="2400" dirty="0">
                <a:latin typeface="Times New Roman" pitchFamily="18" charset="0"/>
                <a:cs typeface="Times New Roman" pitchFamily="18" charset="0"/>
              </a:rPr>
              <a:t>Convolutional Layer, which is flattened and then fed into the fully connected layer.</a:t>
            </a:r>
          </a:p>
          <a:p>
            <a:br>
              <a:rPr lang="en-US" dirty="0"/>
            </a:br>
            <a:endParaRPr lang="en-US" dirty="0"/>
          </a:p>
        </p:txBody>
      </p:sp>
      <p:pic>
        <p:nvPicPr>
          <p:cNvPr id="5" name="Picture 4" descr="Untitled.png"/>
          <p:cNvPicPr>
            <a:picLocks noChangeAspect="1"/>
          </p:cNvPicPr>
          <p:nvPr/>
        </p:nvPicPr>
        <p:blipFill>
          <a:blip r:embed="rId2" cstate="print"/>
          <a:stretch>
            <a:fillRect/>
          </a:stretch>
        </p:blipFill>
        <p:spPr>
          <a:xfrm>
            <a:off x="2942784" y="2692424"/>
            <a:ext cx="6306431" cy="3696216"/>
          </a:xfrm>
          <a:prstGeom prst="rect">
            <a:avLst/>
          </a:prstGeom>
        </p:spPr>
      </p:pic>
      <p:sp>
        <p:nvSpPr>
          <p:cNvPr id="6" name="TextBox 5"/>
          <p:cNvSpPr txBox="1"/>
          <p:nvPr/>
        </p:nvSpPr>
        <p:spPr>
          <a:xfrm>
            <a:off x="3832412" y="6158753"/>
            <a:ext cx="2563522" cy="369332"/>
          </a:xfrm>
          <a:prstGeom prst="rect">
            <a:avLst/>
          </a:prstGeom>
          <a:noFill/>
        </p:spPr>
        <p:txBody>
          <a:bodyPr wrap="none" rtlCol="0">
            <a:spAutoFit/>
          </a:bodyPr>
          <a:lstStyle/>
          <a:p>
            <a:r>
              <a:rPr lang="en-US" dirty="0">
                <a:latin typeface="Times New Roman" pitchFamily="18" charset="0"/>
                <a:cs typeface="Times New Roman" pitchFamily="18" charset="0"/>
              </a:rPr>
              <a:t>Figure 8: Fully connected</a:t>
            </a:r>
          </a:p>
        </p:txBody>
      </p:sp>
      <p:sp>
        <p:nvSpPr>
          <p:cNvPr id="2" name="Slide Number Placeholder 1">
            <a:extLst>
              <a:ext uri="{FF2B5EF4-FFF2-40B4-BE49-F238E27FC236}">
                <a16:creationId xmlns:a16="http://schemas.microsoft.com/office/drawing/2014/main" id="{8278BE6E-5656-49B5-99B6-FE8291C89580}"/>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20</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6D4D9F-A191-47FD-B131-FBBC8D838B81}"/>
              </a:ext>
            </a:extLst>
          </p:cNvPr>
          <p:cNvSpPr txBox="1"/>
          <p:nvPr/>
        </p:nvSpPr>
        <p:spPr>
          <a:xfrm>
            <a:off x="1068531" y="826503"/>
            <a:ext cx="1072722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tx2"/>
                </a:solidFill>
                <a:latin typeface="Times New Roman"/>
                <a:cs typeface="Times New Roman"/>
              </a:rPr>
              <a:t>UNIFIED MODELLING LANGUAGE DIAGRAMS</a:t>
            </a:r>
          </a:p>
        </p:txBody>
      </p:sp>
      <p:pic>
        <p:nvPicPr>
          <p:cNvPr id="3" name="Picture 3" descr="A close up of a map&#10;&#10;Description generated with high confidence">
            <a:extLst>
              <a:ext uri="{FF2B5EF4-FFF2-40B4-BE49-F238E27FC236}">
                <a16:creationId xmlns:a16="http://schemas.microsoft.com/office/drawing/2014/main" id="{E5CDC63B-BA77-434A-8D39-7485041F288B}"/>
              </a:ext>
            </a:extLst>
          </p:cNvPr>
          <p:cNvPicPr>
            <a:picLocks noChangeAspect="1"/>
          </p:cNvPicPr>
          <p:nvPr/>
        </p:nvPicPr>
        <p:blipFill>
          <a:blip r:embed="rId2" cstate="print"/>
          <a:stretch>
            <a:fillRect/>
          </a:stretch>
        </p:blipFill>
        <p:spPr>
          <a:xfrm>
            <a:off x="767484" y="1867098"/>
            <a:ext cx="9126745" cy="4492071"/>
          </a:xfrm>
          <a:prstGeom prst="rect">
            <a:avLst/>
          </a:prstGeom>
        </p:spPr>
      </p:pic>
      <p:sp>
        <p:nvSpPr>
          <p:cNvPr id="4" name="TextBox 3">
            <a:extLst>
              <a:ext uri="{FF2B5EF4-FFF2-40B4-BE49-F238E27FC236}">
                <a16:creationId xmlns:a16="http://schemas.microsoft.com/office/drawing/2014/main" id="{98BB23C3-2DA8-4883-94E6-4B0D6B3185AA}"/>
              </a:ext>
            </a:extLst>
          </p:cNvPr>
          <p:cNvSpPr txBox="1"/>
          <p:nvPr/>
        </p:nvSpPr>
        <p:spPr>
          <a:xfrm>
            <a:off x="1988929" y="1452321"/>
            <a:ext cx="895421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tx2"/>
                </a:solidFill>
                <a:latin typeface="Times New Roman"/>
                <a:cs typeface="Times New Roman"/>
              </a:rPr>
              <a:t>Use Case Diagram for Traffic sign recognization</a:t>
            </a:r>
          </a:p>
        </p:txBody>
      </p:sp>
      <p:sp>
        <p:nvSpPr>
          <p:cNvPr id="5" name="TextBox 4"/>
          <p:cNvSpPr txBox="1"/>
          <p:nvPr/>
        </p:nvSpPr>
        <p:spPr>
          <a:xfrm>
            <a:off x="4281715" y="6394555"/>
            <a:ext cx="3120572" cy="677108"/>
          </a:xfrm>
          <a:prstGeom prst="rect">
            <a:avLst/>
          </a:prstGeom>
          <a:noFill/>
        </p:spPr>
        <p:txBody>
          <a:bodyPr wrap="square" rtlCol="0">
            <a:spAutoFit/>
          </a:bodyPr>
          <a:lstStyle/>
          <a:p>
            <a:r>
              <a:rPr lang="en-US" sz="2000" dirty="0">
                <a:latin typeface="Times New Roman" pitchFamily="18" charset="0"/>
                <a:cs typeface="Times New Roman" pitchFamily="18" charset="0"/>
              </a:rPr>
              <a:t>Figure 9: Use Case Diagram</a:t>
            </a:r>
          </a:p>
          <a:p>
            <a:endParaRPr lang="en-US" dirty="0"/>
          </a:p>
        </p:txBody>
      </p:sp>
      <p:sp>
        <p:nvSpPr>
          <p:cNvPr id="6" name="Slide Number Placeholder 5">
            <a:extLst>
              <a:ext uri="{FF2B5EF4-FFF2-40B4-BE49-F238E27FC236}">
                <a16:creationId xmlns:a16="http://schemas.microsoft.com/office/drawing/2014/main" id="{E16C4D9E-31C4-4E2F-AE8D-435EF45B0692}"/>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21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809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F54B7A-5EEF-441F-BD80-346C08DF14EE}"/>
              </a:ext>
            </a:extLst>
          </p:cNvPr>
          <p:cNvSpPr txBox="1"/>
          <p:nvPr/>
        </p:nvSpPr>
        <p:spPr>
          <a:xfrm>
            <a:off x="957538" y="928782"/>
            <a:ext cx="8422255"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tx2"/>
                </a:solidFill>
                <a:latin typeface="Times New Roman"/>
                <a:cs typeface="Times New Roman"/>
              </a:rPr>
              <a:t>Class Diagram for Traffic Sign recognization</a:t>
            </a:r>
            <a:endParaRPr lang="en-US" sz="2800" b="1" dirty="0">
              <a:solidFill>
                <a:schemeClr val="tx2"/>
              </a:solidFill>
              <a:latin typeface="Times New Roman"/>
              <a:ea typeface="+mn-lt"/>
              <a:cs typeface="+mn-lt"/>
            </a:endParaRPr>
          </a:p>
          <a:p>
            <a:endParaRPr lang="en-US" dirty="0"/>
          </a:p>
        </p:txBody>
      </p:sp>
      <p:pic>
        <p:nvPicPr>
          <p:cNvPr id="3" name="Picture 3" descr="A close up of a map&#10;&#10;Description generated with high confidence">
            <a:extLst>
              <a:ext uri="{FF2B5EF4-FFF2-40B4-BE49-F238E27FC236}">
                <a16:creationId xmlns:a16="http://schemas.microsoft.com/office/drawing/2014/main" id="{309077E8-EEA4-42F3-92ED-2D0EB8C2AF52}"/>
              </a:ext>
            </a:extLst>
          </p:cNvPr>
          <p:cNvPicPr>
            <a:picLocks noChangeAspect="1"/>
          </p:cNvPicPr>
          <p:nvPr/>
        </p:nvPicPr>
        <p:blipFill>
          <a:blip r:embed="rId2" cstate="print"/>
          <a:stretch>
            <a:fillRect/>
          </a:stretch>
        </p:blipFill>
        <p:spPr>
          <a:xfrm>
            <a:off x="2651327" y="1656831"/>
            <a:ext cx="6308783" cy="4226511"/>
          </a:xfrm>
          <a:prstGeom prst="rect">
            <a:avLst/>
          </a:prstGeom>
        </p:spPr>
      </p:pic>
      <p:sp>
        <p:nvSpPr>
          <p:cNvPr id="4" name="Rectangle 3"/>
          <p:cNvSpPr/>
          <p:nvPr/>
        </p:nvSpPr>
        <p:spPr>
          <a:xfrm>
            <a:off x="4863376" y="6089134"/>
            <a:ext cx="2621230" cy="369332"/>
          </a:xfrm>
          <a:prstGeom prst="rect">
            <a:avLst/>
          </a:prstGeom>
        </p:spPr>
        <p:txBody>
          <a:bodyPr wrap="none">
            <a:spAutoFit/>
          </a:bodyPr>
          <a:lstStyle/>
          <a:p>
            <a:r>
              <a:rPr lang="en-US" dirty="0">
                <a:latin typeface="Times New Roman" pitchFamily="18" charset="0"/>
                <a:cs typeface="Times New Roman" pitchFamily="18" charset="0"/>
              </a:rPr>
              <a:t>Figure 10: Class  Diagram</a:t>
            </a:r>
          </a:p>
        </p:txBody>
      </p:sp>
      <p:sp>
        <p:nvSpPr>
          <p:cNvPr id="5" name="Slide Number Placeholder 4">
            <a:extLst>
              <a:ext uri="{FF2B5EF4-FFF2-40B4-BE49-F238E27FC236}">
                <a16:creationId xmlns:a16="http://schemas.microsoft.com/office/drawing/2014/main" id="{274A7036-2F82-4987-8AB3-EFD90DFD4016}"/>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22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3420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9FDFA7-2D07-4BF8-91EE-B3BCB5A5795C}"/>
              </a:ext>
            </a:extLst>
          </p:cNvPr>
          <p:cNvSpPr txBox="1"/>
          <p:nvPr/>
        </p:nvSpPr>
        <p:spPr>
          <a:xfrm>
            <a:off x="289470" y="890422"/>
            <a:ext cx="781840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tx2"/>
                </a:solidFill>
                <a:latin typeface="Times New Roman"/>
                <a:cs typeface="Times New Roman"/>
              </a:rPr>
              <a:t>Sequence Diagram for Traffic Sign recognization</a:t>
            </a:r>
            <a:endParaRPr lang="en-US" sz="2800" b="1" dirty="0">
              <a:solidFill>
                <a:schemeClr val="tx2"/>
              </a:solidFill>
              <a:latin typeface="Times New Roman"/>
              <a:ea typeface="+mn-lt"/>
              <a:cs typeface="+mn-lt"/>
            </a:endParaRPr>
          </a:p>
          <a:p>
            <a:pPr algn="l"/>
            <a:endParaRPr lang="en-US" sz="2800" dirty="0">
              <a:latin typeface="Times New Roman"/>
              <a:cs typeface="Times New Roman"/>
            </a:endParaRPr>
          </a:p>
        </p:txBody>
      </p:sp>
      <p:pic>
        <p:nvPicPr>
          <p:cNvPr id="3" name="Picture 3" descr="A screenshot of a cell phone&#10;&#10;Description generated with very high confidence">
            <a:extLst>
              <a:ext uri="{FF2B5EF4-FFF2-40B4-BE49-F238E27FC236}">
                <a16:creationId xmlns:a16="http://schemas.microsoft.com/office/drawing/2014/main" id="{47333169-DE3D-443C-8542-6DBF34DEC3BD}"/>
              </a:ext>
            </a:extLst>
          </p:cNvPr>
          <p:cNvPicPr>
            <a:picLocks noChangeAspect="1"/>
          </p:cNvPicPr>
          <p:nvPr/>
        </p:nvPicPr>
        <p:blipFill>
          <a:blip r:embed="rId2" cstate="print"/>
          <a:stretch>
            <a:fillRect/>
          </a:stretch>
        </p:blipFill>
        <p:spPr>
          <a:xfrm>
            <a:off x="1586581" y="1384787"/>
            <a:ext cx="7933425" cy="4960387"/>
          </a:xfrm>
          <a:prstGeom prst="rect">
            <a:avLst/>
          </a:prstGeom>
        </p:spPr>
      </p:pic>
      <p:sp>
        <p:nvSpPr>
          <p:cNvPr id="4" name="Rectangle 3"/>
          <p:cNvSpPr/>
          <p:nvPr/>
        </p:nvSpPr>
        <p:spPr>
          <a:xfrm>
            <a:off x="3812585" y="6406999"/>
            <a:ext cx="2997359" cy="369332"/>
          </a:xfrm>
          <a:prstGeom prst="rect">
            <a:avLst/>
          </a:prstGeom>
        </p:spPr>
        <p:txBody>
          <a:bodyPr wrap="none">
            <a:spAutoFit/>
          </a:bodyPr>
          <a:lstStyle/>
          <a:p>
            <a:r>
              <a:rPr lang="en-US" dirty="0">
                <a:latin typeface="Times New Roman" pitchFamily="18" charset="0"/>
                <a:cs typeface="Times New Roman" pitchFamily="18" charset="0"/>
              </a:rPr>
              <a:t>Figure 11: Sequence  Diagram</a:t>
            </a:r>
          </a:p>
        </p:txBody>
      </p:sp>
      <p:sp>
        <p:nvSpPr>
          <p:cNvPr id="5" name="Slide Number Placeholder 4">
            <a:extLst>
              <a:ext uri="{FF2B5EF4-FFF2-40B4-BE49-F238E27FC236}">
                <a16:creationId xmlns:a16="http://schemas.microsoft.com/office/drawing/2014/main" id="{4A7329DA-4008-4851-9866-179DECF47D1F}"/>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23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816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E47B7F-A5B7-482D-856C-BB58CF9C7FC9}"/>
              </a:ext>
            </a:extLst>
          </p:cNvPr>
          <p:cNvSpPr txBox="1"/>
          <p:nvPr/>
        </p:nvSpPr>
        <p:spPr>
          <a:xfrm>
            <a:off x="813760" y="842518"/>
            <a:ext cx="88967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tx2"/>
                </a:solidFill>
                <a:latin typeface="Times New Roman"/>
              </a:rPr>
              <a:t>Component  Diagram for Traffic Sign recognization</a:t>
            </a:r>
            <a:r>
              <a:rPr lang="en-US" sz="2800" b="1" dirty="0">
                <a:solidFill>
                  <a:schemeClr val="tx2"/>
                </a:solidFill>
                <a:latin typeface="Times New Roman"/>
                <a:cs typeface="Times New Roman"/>
              </a:rPr>
              <a:t>​</a:t>
            </a:r>
          </a:p>
        </p:txBody>
      </p:sp>
      <p:sp>
        <p:nvSpPr>
          <p:cNvPr id="4" name="Rectangle 3"/>
          <p:cNvSpPr/>
          <p:nvPr/>
        </p:nvSpPr>
        <p:spPr>
          <a:xfrm>
            <a:off x="4059326" y="5523077"/>
            <a:ext cx="3198311" cy="369332"/>
          </a:xfrm>
          <a:prstGeom prst="rect">
            <a:avLst/>
          </a:prstGeom>
        </p:spPr>
        <p:txBody>
          <a:bodyPr wrap="none">
            <a:spAutoFit/>
          </a:bodyPr>
          <a:lstStyle/>
          <a:p>
            <a:r>
              <a:rPr lang="en-US" dirty="0">
                <a:latin typeface="Times New Roman" pitchFamily="18" charset="0"/>
                <a:cs typeface="Times New Roman" pitchFamily="18" charset="0"/>
              </a:rPr>
              <a:t>Figure 12: Component  Diagram</a:t>
            </a:r>
          </a:p>
        </p:txBody>
      </p:sp>
      <p:pic>
        <p:nvPicPr>
          <p:cNvPr id="5" name="Picture 4" descr="ComponentDiagram2.jpg"/>
          <p:cNvPicPr>
            <a:picLocks noChangeAspect="1"/>
          </p:cNvPicPr>
          <p:nvPr/>
        </p:nvPicPr>
        <p:blipFill>
          <a:blip r:embed="rId2" cstate="print"/>
          <a:stretch>
            <a:fillRect/>
          </a:stretch>
        </p:blipFill>
        <p:spPr>
          <a:xfrm>
            <a:off x="391886" y="2353010"/>
            <a:ext cx="11299371" cy="2322649"/>
          </a:xfrm>
          <a:prstGeom prst="rect">
            <a:avLst/>
          </a:prstGeom>
        </p:spPr>
      </p:pic>
      <p:sp>
        <p:nvSpPr>
          <p:cNvPr id="2" name="Slide Number Placeholder 1">
            <a:extLst>
              <a:ext uri="{FF2B5EF4-FFF2-40B4-BE49-F238E27FC236}">
                <a16:creationId xmlns:a16="http://schemas.microsoft.com/office/drawing/2014/main" id="{E0E1B39C-A968-4B75-97E9-9B109BCD9CF5}"/>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24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800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3C65FB-0654-463B-B191-E00271ACBFB8}"/>
              </a:ext>
            </a:extLst>
          </p:cNvPr>
          <p:cNvSpPr txBox="1"/>
          <p:nvPr/>
        </p:nvSpPr>
        <p:spPr>
          <a:xfrm>
            <a:off x="778931" y="785344"/>
            <a:ext cx="7818407"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tx2"/>
                </a:solidFill>
                <a:latin typeface="Times New Roman"/>
                <a:cs typeface="Times New Roman"/>
              </a:rPr>
              <a:t>Activity Diagram for Traffic Sign recognization</a:t>
            </a:r>
            <a:endParaRPr lang="en-US" sz="2800" b="1" dirty="0">
              <a:solidFill>
                <a:schemeClr val="tx2"/>
              </a:solidFill>
              <a:latin typeface="Times New Roman"/>
              <a:ea typeface="+mn-lt"/>
              <a:cs typeface="+mn-lt"/>
            </a:endParaRPr>
          </a:p>
          <a:p>
            <a:endParaRPr lang="en-US" dirty="0"/>
          </a:p>
        </p:txBody>
      </p:sp>
      <p:sp>
        <p:nvSpPr>
          <p:cNvPr id="4" name="Rectangle 3"/>
          <p:cNvSpPr/>
          <p:nvPr/>
        </p:nvSpPr>
        <p:spPr>
          <a:xfrm>
            <a:off x="4218983" y="6488668"/>
            <a:ext cx="2914067" cy="369332"/>
          </a:xfrm>
          <a:prstGeom prst="rect">
            <a:avLst/>
          </a:prstGeom>
        </p:spPr>
        <p:txBody>
          <a:bodyPr wrap="none">
            <a:spAutoFit/>
          </a:bodyPr>
          <a:lstStyle/>
          <a:p>
            <a:r>
              <a:rPr lang="en-US" dirty="0">
                <a:latin typeface="Times New Roman" pitchFamily="18" charset="0"/>
                <a:cs typeface="Times New Roman" pitchFamily="18" charset="0"/>
              </a:rPr>
              <a:t>Figure  13: Activity  Diagram</a:t>
            </a:r>
          </a:p>
        </p:txBody>
      </p:sp>
      <p:pic>
        <p:nvPicPr>
          <p:cNvPr id="5" name="Picture 4" descr="ActivityDiagram2.jpg"/>
          <p:cNvPicPr>
            <a:picLocks noChangeAspect="1"/>
          </p:cNvPicPr>
          <p:nvPr/>
        </p:nvPicPr>
        <p:blipFill>
          <a:blip r:embed="rId2" cstate="print"/>
          <a:stretch>
            <a:fillRect/>
          </a:stretch>
        </p:blipFill>
        <p:spPr>
          <a:xfrm>
            <a:off x="4743994" y="1319349"/>
            <a:ext cx="1735183" cy="5071924"/>
          </a:xfrm>
          <a:prstGeom prst="rect">
            <a:avLst/>
          </a:prstGeom>
        </p:spPr>
      </p:pic>
      <p:sp>
        <p:nvSpPr>
          <p:cNvPr id="2" name="Slide Number Placeholder 1">
            <a:extLst>
              <a:ext uri="{FF2B5EF4-FFF2-40B4-BE49-F238E27FC236}">
                <a16:creationId xmlns:a16="http://schemas.microsoft.com/office/drawing/2014/main" id="{4388DDB6-11F9-42A2-B05E-629BB621F2B5}"/>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25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214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device&#10;&#10;Description generated with high confidence">
            <a:extLst>
              <a:ext uri="{FF2B5EF4-FFF2-40B4-BE49-F238E27FC236}">
                <a16:creationId xmlns:a16="http://schemas.microsoft.com/office/drawing/2014/main" id="{38583422-601B-4C81-AB90-DC2C6266FC7D}"/>
              </a:ext>
            </a:extLst>
          </p:cNvPr>
          <p:cNvPicPr>
            <a:picLocks noChangeAspect="1"/>
          </p:cNvPicPr>
          <p:nvPr/>
        </p:nvPicPr>
        <p:blipFill>
          <a:blip r:embed="rId2" cstate="print"/>
          <a:stretch>
            <a:fillRect/>
          </a:stretch>
        </p:blipFill>
        <p:spPr>
          <a:xfrm>
            <a:off x="2391709" y="1648731"/>
            <a:ext cx="6524443" cy="4492061"/>
          </a:xfrm>
          <a:prstGeom prst="rect">
            <a:avLst/>
          </a:prstGeom>
        </p:spPr>
      </p:pic>
      <p:sp>
        <p:nvSpPr>
          <p:cNvPr id="3" name="TextBox 2">
            <a:extLst>
              <a:ext uri="{FF2B5EF4-FFF2-40B4-BE49-F238E27FC236}">
                <a16:creationId xmlns:a16="http://schemas.microsoft.com/office/drawing/2014/main" id="{82455941-1483-44AA-BF46-C2EF6AAF6DCB}"/>
              </a:ext>
            </a:extLst>
          </p:cNvPr>
          <p:cNvSpPr txBox="1"/>
          <p:nvPr/>
        </p:nvSpPr>
        <p:spPr>
          <a:xfrm>
            <a:off x="756251" y="756253"/>
            <a:ext cx="84653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tx2"/>
                </a:solidFill>
                <a:latin typeface="Times New Roman"/>
                <a:cs typeface="Times New Roman"/>
              </a:rPr>
              <a:t>State Chart Diagram for Traffic Sign recognization</a:t>
            </a:r>
          </a:p>
        </p:txBody>
      </p:sp>
      <p:sp>
        <p:nvSpPr>
          <p:cNvPr id="4" name="Rectangle 3"/>
          <p:cNvSpPr/>
          <p:nvPr/>
        </p:nvSpPr>
        <p:spPr>
          <a:xfrm>
            <a:off x="4726986" y="6234276"/>
            <a:ext cx="3153427" cy="369332"/>
          </a:xfrm>
          <a:prstGeom prst="rect">
            <a:avLst/>
          </a:prstGeom>
        </p:spPr>
        <p:txBody>
          <a:bodyPr wrap="none">
            <a:spAutoFit/>
          </a:bodyPr>
          <a:lstStyle/>
          <a:p>
            <a:r>
              <a:rPr lang="en-US" dirty="0">
                <a:latin typeface="Times New Roman" pitchFamily="18" charset="0"/>
                <a:cs typeface="Times New Roman" pitchFamily="18" charset="0"/>
              </a:rPr>
              <a:t>Figure 14: State Chart  Diagram</a:t>
            </a:r>
          </a:p>
        </p:txBody>
      </p:sp>
      <p:sp>
        <p:nvSpPr>
          <p:cNvPr id="5" name="Slide Number Placeholder 4">
            <a:extLst>
              <a:ext uri="{FF2B5EF4-FFF2-40B4-BE49-F238E27FC236}">
                <a16:creationId xmlns:a16="http://schemas.microsoft.com/office/drawing/2014/main" id="{23F0D9DA-20AA-45F2-8E1A-6AB65A6F7608}"/>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26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253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A8D199-0297-408B-A0BA-C3FE22BEB37F}"/>
              </a:ext>
            </a:extLst>
          </p:cNvPr>
          <p:cNvSpPr txBox="1"/>
          <p:nvPr/>
        </p:nvSpPr>
        <p:spPr>
          <a:xfrm>
            <a:off x="1130046" y="722325"/>
            <a:ext cx="8436633"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tx2"/>
                </a:solidFill>
                <a:latin typeface="Times New Roman"/>
                <a:cs typeface="Times New Roman"/>
              </a:rPr>
              <a:t>Collaboration Diagram for Traffic Sign recognization</a:t>
            </a:r>
            <a:endParaRPr lang="en-US" sz="2800" b="1" dirty="0">
              <a:solidFill>
                <a:schemeClr val="tx2"/>
              </a:solidFill>
              <a:latin typeface="Times New Roman"/>
              <a:ea typeface="+mn-lt"/>
              <a:cs typeface="+mn-lt"/>
            </a:endParaRPr>
          </a:p>
          <a:p>
            <a:endParaRPr lang="en-US" dirty="0"/>
          </a:p>
        </p:txBody>
      </p:sp>
      <p:pic>
        <p:nvPicPr>
          <p:cNvPr id="3" name="Picture 3" descr="A close up of a map&#10;&#10;Description generated with high confidence">
            <a:extLst>
              <a:ext uri="{FF2B5EF4-FFF2-40B4-BE49-F238E27FC236}">
                <a16:creationId xmlns:a16="http://schemas.microsoft.com/office/drawing/2014/main" id="{160DAF58-051C-4ABF-9DEA-5CDC560C7F67}"/>
              </a:ext>
            </a:extLst>
          </p:cNvPr>
          <p:cNvPicPr>
            <a:picLocks noChangeAspect="1"/>
          </p:cNvPicPr>
          <p:nvPr/>
        </p:nvPicPr>
        <p:blipFill>
          <a:blip r:embed="rId2" cstate="print"/>
          <a:stretch>
            <a:fillRect/>
          </a:stretch>
        </p:blipFill>
        <p:spPr>
          <a:xfrm>
            <a:off x="1291773" y="1189411"/>
            <a:ext cx="7717491" cy="4994450"/>
          </a:xfrm>
          <a:prstGeom prst="rect">
            <a:avLst/>
          </a:prstGeom>
        </p:spPr>
      </p:pic>
      <p:sp>
        <p:nvSpPr>
          <p:cNvPr id="4" name="Rectangle 3"/>
          <p:cNvSpPr/>
          <p:nvPr/>
        </p:nvSpPr>
        <p:spPr>
          <a:xfrm>
            <a:off x="4509264" y="6299592"/>
            <a:ext cx="3439788" cy="369332"/>
          </a:xfrm>
          <a:prstGeom prst="rect">
            <a:avLst/>
          </a:prstGeom>
        </p:spPr>
        <p:txBody>
          <a:bodyPr wrap="none">
            <a:spAutoFit/>
          </a:bodyPr>
          <a:lstStyle/>
          <a:p>
            <a:r>
              <a:rPr lang="en-US" dirty="0">
                <a:latin typeface="Times New Roman" pitchFamily="18" charset="0"/>
                <a:cs typeface="Times New Roman" pitchFamily="18" charset="0"/>
              </a:rPr>
              <a:t>Figure  15: Collaboration  Diagram</a:t>
            </a:r>
          </a:p>
        </p:txBody>
      </p:sp>
      <p:sp>
        <p:nvSpPr>
          <p:cNvPr id="5" name="Slide Number Placeholder 4">
            <a:extLst>
              <a:ext uri="{FF2B5EF4-FFF2-40B4-BE49-F238E27FC236}">
                <a16:creationId xmlns:a16="http://schemas.microsoft.com/office/drawing/2014/main" id="{FFEF41F7-FAED-4C03-BED5-0B974B43304F}"/>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27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769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948722-CBD7-46AF-B264-678282AA49B8}"/>
              </a:ext>
            </a:extLst>
          </p:cNvPr>
          <p:cNvSpPr txBox="1"/>
          <p:nvPr/>
        </p:nvSpPr>
        <p:spPr>
          <a:xfrm>
            <a:off x="1221542" y="844108"/>
            <a:ext cx="100255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tx2"/>
                </a:solidFill>
                <a:latin typeface="Times New Roman"/>
                <a:cs typeface="Times New Roman"/>
              </a:rPr>
              <a:t>Deployment Diagram for Traffic Sign recognization</a:t>
            </a:r>
          </a:p>
        </p:txBody>
      </p:sp>
      <p:sp>
        <p:nvSpPr>
          <p:cNvPr id="4" name="Rectangle 3"/>
          <p:cNvSpPr/>
          <p:nvPr/>
        </p:nvSpPr>
        <p:spPr>
          <a:xfrm>
            <a:off x="4532235" y="6208054"/>
            <a:ext cx="3262432" cy="369332"/>
          </a:xfrm>
          <a:prstGeom prst="rect">
            <a:avLst/>
          </a:prstGeom>
        </p:spPr>
        <p:txBody>
          <a:bodyPr wrap="none">
            <a:spAutoFit/>
          </a:bodyPr>
          <a:lstStyle/>
          <a:p>
            <a:r>
              <a:rPr lang="en-US" dirty="0">
                <a:latin typeface="Times New Roman" pitchFamily="18" charset="0"/>
                <a:cs typeface="Times New Roman" pitchFamily="18" charset="0"/>
              </a:rPr>
              <a:t>Figure 16: Deployment  Diagram</a:t>
            </a:r>
          </a:p>
        </p:txBody>
      </p:sp>
      <p:pic>
        <p:nvPicPr>
          <p:cNvPr id="6" name="Picture 5">
            <a:extLst>
              <a:ext uri="{FF2B5EF4-FFF2-40B4-BE49-F238E27FC236}">
                <a16:creationId xmlns:a16="http://schemas.microsoft.com/office/drawing/2014/main" id="{58A5568A-3230-43C9-B29E-0D78680EF3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7253" y="1457588"/>
            <a:ext cx="7704707" cy="4726086"/>
          </a:xfrm>
          <a:prstGeom prst="rect">
            <a:avLst/>
          </a:prstGeom>
        </p:spPr>
      </p:pic>
      <p:sp>
        <p:nvSpPr>
          <p:cNvPr id="2" name="Slide Number Placeholder 1">
            <a:extLst>
              <a:ext uri="{FF2B5EF4-FFF2-40B4-BE49-F238E27FC236}">
                <a16:creationId xmlns:a16="http://schemas.microsoft.com/office/drawing/2014/main" id="{298B5C98-A894-413B-89FD-F4D632583D32}"/>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28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562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cstate="print">
            <a:extLst>
              <a:ext uri="{28A0092B-C50C-407E-A947-70E740481C1C}">
                <a14:useLocalDpi xmlns:a14="http://schemas.microsoft.com/office/drawing/2010/main" val="0"/>
              </a:ext>
            </a:extLst>
          </a:blip>
          <a:srcRect l="3613"/>
          <a:stretch/>
        </p:blipFill>
        <p:spPr>
          <a:xfrm>
            <a:off x="3" y="2669693"/>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print">
            <a:extLst>
              <a:ext uri="{28A0092B-C50C-407E-A947-70E740481C1C}">
                <a14:useLocalDpi xmlns:a14="http://schemas.microsoft.com/office/drawing/2010/main" val="0"/>
              </a:ext>
            </a:extLst>
          </a:blip>
          <a:srcRect l="35640"/>
          <a:stretch/>
        </p:blipFill>
        <p:spPr>
          <a:xfrm>
            <a:off x="3" y="2892353"/>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cstate="print">
            <a:extLst>
              <a:ext uri="{28A0092B-C50C-407E-A947-70E740481C1C}">
                <a14:useLocalDpi xmlns:a14="http://schemas.microsoft.com/office/drawing/2010/main" val="0"/>
              </a:ext>
            </a:extLst>
          </a:blip>
          <a:srcRect t="28813"/>
          <a:stretch/>
        </p:blipFill>
        <p:spPr>
          <a:xfrm>
            <a:off x="7999413" y="8"/>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cstate="print">
            <a:extLst>
              <a:ext uri="{28A0092B-C50C-407E-A947-70E740481C1C}">
                <a14:useLocalDpi xmlns:a14="http://schemas.microsoft.com/office/drawing/2010/main" val="0"/>
              </a:ext>
            </a:extLst>
          </a:blip>
          <a:srcRect b="23320"/>
          <a:stretch/>
        </p:blipFill>
        <p:spPr>
          <a:xfrm>
            <a:off x="8605882" y="6096000"/>
            <a:ext cx="993735" cy="762000"/>
          </a:xfrm>
          <a:prstGeom prst="rect">
            <a:avLst/>
          </a:prstGeom>
        </p:spPr>
      </p:pic>
      <p:sp>
        <p:nvSpPr>
          <p:cNvPr id="2" name="TextBox 1">
            <a:extLst>
              <a:ext uri="{FF2B5EF4-FFF2-40B4-BE49-F238E27FC236}">
                <a16:creationId xmlns:a16="http://schemas.microsoft.com/office/drawing/2014/main" id="{FE1A281C-86DC-48FD-8ED1-2887CEF1C494}"/>
              </a:ext>
            </a:extLst>
          </p:cNvPr>
          <p:cNvSpPr txBox="1"/>
          <p:nvPr/>
        </p:nvSpPr>
        <p:spPr>
          <a:xfrm>
            <a:off x="1109005" y="796384"/>
            <a:ext cx="9252155" cy="12239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457200">
              <a:spcBef>
                <a:spcPct val="0"/>
              </a:spcBef>
              <a:spcAft>
                <a:spcPts val="600"/>
              </a:spcAft>
            </a:pPr>
            <a:r>
              <a:rPr lang="en-US" sz="4200" b="1" dirty="0">
                <a:solidFill>
                  <a:schemeClr val="tx2"/>
                </a:solidFill>
                <a:latin typeface="Times New Roman"/>
                <a:ea typeface="+mj-ea"/>
                <a:cs typeface="Times New Roman"/>
              </a:rPr>
              <a:t>IMPLEMENTATION AND RESULT</a:t>
            </a:r>
          </a:p>
        </p:txBody>
      </p:sp>
      <p:sp>
        <p:nvSpPr>
          <p:cNvPr id="4" name="TextBox 3">
            <a:extLst>
              <a:ext uri="{FF2B5EF4-FFF2-40B4-BE49-F238E27FC236}">
                <a16:creationId xmlns:a16="http://schemas.microsoft.com/office/drawing/2014/main" id="{5C8079E5-7D11-48DD-9085-F7829437B3D5}"/>
              </a:ext>
            </a:extLst>
          </p:cNvPr>
          <p:cNvSpPr txBox="1"/>
          <p:nvPr/>
        </p:nvSpPr>
        <p:spPr>
          <a:xfrm>
            <a:off x="508232" y="2197364"/>
            <a:ext cx="5602289" cy="419618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ts val="1000"/>
              </a:spcBef>
              <a:buClr>
                <a:schemeClr val="bg2">
                  <a:lumMod val="40000"/>
                  <a:lumOff val="60000"/>
                </a:schemeClr>
              </a:buClr>
              <a:buSzPct val="80000"/>
            </a:pPr>
            <a:r>
              <a:rPr lang="en-US" sz="2800" dirty="0">
                <a:latin typeface="Times New Roman"/>
                <a:ea typeface="+mj-ea"/>
                <a:cs typeface="Times New Roman"/>
              </a:rPr>
              <a:t>GTSRB Dataset </a:t>
            </a:r>
          </a:p>
          <a:p>
            <a:pPr algn="just" defTabSz="457200">
              <a:spcBef>
                <a:spcPts val="1000"/>
              </a:spcBef>
              <a:buClr>
                <a:schemeClr val="bg2">
                  <a:lumMod val="40000"/>
                  <a:lumOff val="60000"/>
                </a:schemeClr>
              </a:buClr>
              <a:buSzPct val="80000"/>
              <a:buFont typeface="Arial" pitchFamily="34" charset="0"/>
              <a:buChar char="•"/>
            </a:pPr>
            <a:r>
              <a:rPr lang="en-US" sz="2400" dirty="0">
                <a:latin typeface="Times New Roman" panose="02020603050405020304" pitchFamily="18" charset="0"/>
                <a:ea typeface="+mj-ea"/>
                <a:cs typeface="Times New Roman" panose="02020603050405020304" pitchFamily="18" charset="0"/>
              </a:rPr>
              <a:t>The GTSRB dataset used in many systems for literature review and described briefly. For effective comparison of classification systems a dataset is employed. </a:t>
            </a:r>
          </a:p>
          <a:p>
            <a:pPr algn="just" defTabSz="457200">
              <a:spcBef>
                <a:spcPts val="1000"/>
              </a:spcBef>
              <a:buClr>
                <a:schemeClr val="bg2">
                  <a:lumMod val="40000"/>
                  <a:lumOff val="60000"/>
                </a:schemeClr>
              </a:buClr>
              <a:buSzPct val="80000"/>
              <a:buFont typeface="Arial" pitchFamily="34" charset="0"/>
              <a:buChar char="•"/>
            </a:pPr>
            <a:r>
              <a:rPr lang="en-US" sz="2400" dirty="0">
                <a:latin typeface="Times New Roman" panose="02020603050405020304" pitchFamily="18" charset="0"/>
                <a:ea typeface="+mj-ea"/>
                <a:cs typeface="Times New Roman" panose="02020603050405020304" pitchFamily="18" charset="0"/>
              </a:rPr>
              <a:t>Originally utilized in a multi-class single image classification competition, many authors now make use of the dataset for training and testing. </a:t>
            </a:r>
          </a:p>
        </p:txBody>
      </p:sp>
      <p:pic>
        <p:nvPicPr>
          <p:cNvPr id="5" name="Picture 5" descr="A picture containing colorful, sitting, building, colored&#10;&#10;Description generated with very high confidence">
            <a:extLst>
              <a:ext uri="{FF2B5EF4-FFF2-40B4-BE49-F238E27FC236}">
                <a16:creationId xmlns:a16="http://schemas.microsoft.com/office/drawing/2014/main" id="{AF76B4A4-C53F-40C4-B67A-1021888BA8F2}"/>
              </a:ext>
            </a:extLst>
          </p:cNvPr>
          <p:cNvPicPr>
            <a:picLocks noChangeAspect="1"/>
          </p:cNvPicPr>
          <p:nvPr/>
        </p:nvPicPr>
        <p:blipFill>
          <a:blip r:embed="rId6" cstate="print"/>
          <a:stretch>
            <a:fillRect/>
          </a:stretch>
        </p:blipFill>
        <p:spPr>
          <a:xfrm>
            <a:off x="6979629" y="2023185"/>
            <a:ext cx="3877063" cy="3770444"/>
          </a:xfrm>
          <a:prstGeom prst="rect">
            <a:avLst/>
          </a:prstGeom>
          <a:effectLst>
            <a:outerShdw blurRad="50800" dist="38100" dir="5400000" algn="t" rotWithShape="0">
              <a:prstClr val="black">
                <a:alpha val="43000"/>
              </a:prstClr>
            </a:outerShdw>
          </a:effectLst>
        </p:spPr>
      </p:pic>
      <p:sp>
        <p:nvSpPr>
          <p:cNvPr id="11" name="Rectangle 10"/>
          <p:cNvSpPr/>
          <p:nvPr/>
        </p:nvSpPr>
        <p:spPr>
          <a:xfrm>
            <a:off x="7523816" y="5951427"/>
            <a:ext cx="2914003" cy="369332"/>
          </a:xfrm>
          <a:prstGeom prst="rect">
            <a:avLst/>
          </a:prstGeom>
        </p:spPr>
        <p:txBody>
          <a:bodyPr wrap="none">
            <a:spAutoFit/>
          </a:bodyPr>
          <a:lstStyle/>
          <a:p>
            <a:r>
              <a:rPr lang="en-US" dirty="0">
                <a:latin typeface="Times New Roman" pitchFamily="18" charset="0"/>
                <a:cs typeface="Times New Roman" pitchFamily="18" charset="0"/>
              </a:rPr>
              <a:t>Figure  17 :  GTSRB  Dataset</a:t>
            </a:r>
          </a:p>
        </p:txBody>
      </p:sp>
      <p:sp>
        <p:nvSpPr>
          <p:cNvPr id="3" name="Slide Number Placeholder 2">
            <a:extLst>
              <a:ext uri="{FF2B5EF4-FFF2-40B4-BE49-F238E27FC236}">
                <a16:creationId xmlns:a16="http://schemas.microsoft.com/office/drawing/2014/main" id="{69FA713C-FCA9-4419-AABF-CFAB2086D0C1}"/>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29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517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cstate="print">
            <a:extLst>
              <a:ext uri="{28A0092B-C50C-407E-A947-70E740481C1C}">
                <a14:useLocalDpi xmlns:a14="http://schemas.microsoft.com/office/drawing/2010/main" val="0"/>
              </a:ext>
            </a:extLst>
          </a:blip>
          <a:srcRect l="3613"/>
          <a:stretch/>
        </p:blipFill>
        <p:spPr>
          <a:xfrm>
            <a:off x="3" y="2669693"/>
            <a:ext cx="4037012" cy="4188315"/>
          </a:xfrm>
          <a:prstGeom prst="rect">
            <a:avLst/>
          </a:prstGeom>
        </p:spPr>
      </p:pic>
      <p:pic>
        <p:nvPicPr>
          <p:cNvPr id="14" name="Picture 1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print">
            <a:extLst>
              <a:ext uri="{28A0092B-C50C-407E-A947-70E740481C1C}">
                <a14:useLocalDpi xmlns:a14="http://schemas.microsoft.com/office/drawing/2010/main" val="0"/>
              </a:ext>
            </a:extLst>
          </a:blip>
          <a:srcRect l="35640"/>
          <a:stretch/>
        </p:blipFill>
        <p:spPr>
          <a:xfrm>
            <a:off x="3" y="2892353"/>
            <a:ext cx="1522412" cy="2365453"/>
          </a:xfrm>
          <a:prstGeom prst="rect">
            <a:avLst/>
          </a:prstGeom>
        </p:spPr>
      </p:pic>
      <p:sp>
        <p:nvSpPr>
          <p:cNvPr id="16" name="Oval 1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cstate="print">
            <a:extLst>
              <a:ext uri="{28A0092B-C50C-407E-A947-70E740481C1C}">
                <a14:useLocalDpi xmlns:a14="http://schemas.microsoft.com/office/drawing/2010/main" val="0"/>
              </a:ext>
            </a:extLst>
          </a:blip>
          <a:srcRect t="28813"/>
          <a:stretch/>
        </p:blipFill>
        <p:spPr>
          <a:xfrm>
            <a:off x="7999413" y="8"/>
            <a:ext cx="1603387" cy="1141407"/>
          </a:xfrm>
          <a:prstGeom prst="rect">
            <a:avLst/>
          </a:prstGeom>
        </p:spPr>
      </p:pic>
      <p:pic>
        <p:nvPicPr>
          <p:cNvPr id="20" name="Picture 1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cstate="print">
            <a:extLst>
              <a:ext uri="{28A0092B-C50C-407E-A947-70E740481C1C}">
                <a14:useLocalDpi xmlns:a14="http://schemas.microsoft.com/office/drawing/2010/main" val="0"/>
              </a:ext>
            </a:extLst>
          </a:blip>
          <a:srcRect b="23320"/>
          <a:stretch/>
        </p:blipFill>
        <p:spPr>
          <a:xfrm>
            <a:off x="8605882" y="6096000"/>
            <a:ext cx="993735" cy="762000"/>
          </a:xfrm>
          <a:prstGeom prst="rect">
            <a:avLst/>
          </a:prstGeom>
        </p:spPr>
      </p:pic>
      <p:sp>
        <p:nvSpPr>
          <p:cNvPr id="2" name="TextBox 1">
            <a:extLst>
              <a:ext uri="{FF2B5EF4-FFF2-40B4-BE49-F238E27FC236}">
                <a16:creationId xmlns:a16="http://schemas.microsoft.com/office/drawing/2014/main" id="{C1C98FB6-B403-4340-9BD7-425D369F6A23}"/>
              </a:ext>
            </a:extLst>
          </p:cNvPr>
          <p:cNvSpPr txBox="1"/>
          <p:nvPr/>
        </p:nvSpPr>
        <p:spPr>
          <a:xfrm>
            <a:off x="1065873" y="874681"/>
            <a:ext cx="9252155" cy="12239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457200">
              <a:spcBef>
                <a:spcPct val="0"/>
              </a:spcBef>
              <a:spcAft>
                <a:spcPts val="600"/>
              </a:spcAft>
            </a:pPr>
            <a:r>
              <a:rPr lang="en-US" sz="4200" b="1" dirty="0">
                <a:solidFill>
                  <a:schemeClr val="tx2"/>
                </a:solidFill>
                <a:latin typeface="Times New Roman"/>
                <a:ea typeface="+mj-ea"/>
                <a:cs typeface="Times New Roman"/>
              </a:rPr>
              <a:t>ABSTRACT</a:t>
            </a:r>
            <a:endParaRPr lang="en-US" b="1" dirty="0">
              <a:ea typeface="+mj-ea"/>
            </a:endParaRPr>
          </a:p>
        </p:txBody>
      </p:sp>
      <p:sp>
        <p:nvSpPr>
          <p:cNvPr id="3" name="TextBox 2">
            <a:extLst>
              <a:ext uri="{FF2B5EF4-FFF2-40B4-BE49-F238E27FC236}">
                <a16:creationId xmlns:a16="http://schemas.microsoft.com/office/drawing/2014/main" id="{83E6B232-42AF-4612-AB03-10C6E5787206}"/>
              </a:ext>
            </a:extLst>
          </p:cNvPr>
          <p:cNvSpPr txBox="1"/>
          <p:nvPr/>
        </p:nvSpPr>
        <p:spPr>
          <a:xfrm>
            <a:off x="398826" y="1894071"/>
            <a:ext cx="5531729" cy="4756901"/>
          </a:xfrm>
          <a:prstGeom prst="rect">
            <a:avLst/>
          </a:prstGeom>
          <a:solidFill>
            <a:schemeClr val="bg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defTabSz="457200">
              <a:spcBef>
                <a:spcPts val="1000"/>
              </a:spcBef>
              <a:buClr>
                <a:schemeClr val="tx1"/>
              </a:buClr>
              <a:buSzPct val="80000"/>
              <a:buFont typeface="Wingdings" pitchFamily="2" charset="2"/>
              <a:buChar char="Ø"/>
            </a:pPr>
            <a:r>
              <a:rPr lang="en-US" sz="2400" dirty="0">
                <a:latin typeface="Times New Roman"/>
                <a:ea typeface="+mj-ea"/>
                <a:cs typeface="Times New Roman"/>
              </a:rPr>
              <a:t>Traffic Sign Detection and Recognition (TSDR) plays a crucial role here by detecting and recognizing a symbol, thus notifying the driving force of any upcoming signs. </a:t>
            </a:r>
          </a:p>
          <a:p>
            <a:pPr algn="just" defTabSz="457200">
              <a:spcBef>
                <a:spcPts val="1000"/>
              </a:spcBef>
              <a:buClr>
                <a:schemeClr val="bg2">
                  <a:lumMod val="40000"/>
                  <a:lumOff val="60000"/>
                </a:schemeClr>
              </a:buClr>
              <a:buSzPct val="80000"/>
            </a:pPr>
            <a:endParaRPr lang="en-US" sz="2400" dirty="0">
              <a:latin typeface="Times New Roman"/>
              <a:ea typeface="+mj-ea"/>
              <a:cs typeface="Times New Roman"/>
            </a:endParaRPr>
          </a:p>
          <a:p>
            <a:pPr algn="just" defTabSz="457200">
              <a:spcBef>
                <a:spcPts val="1000"/>
              </a:spcBef>
              <a:buClr>
                <a:schemeClr val="tx1"/>
              </a:buClr>
              <a:buSzPct val="80000"/>
              <a:buFont typeface="Wingdings" pitchFamily="2" charset="2"/>
              <a:buChar char="Ø"/>
            </a:pPr>
            <a:r>
              <a:rPr lang="en-US" sz="2400" dirty="0">
                <a:latin typeface="Times New Roman"/>
                <a:ea typeface="+mj-ea"/>
                <a:cs typeface="Times New Roman"/>
              </a:rPr>
              <a:t>With the assistance of this Traffic Sign Detection System (TSDR), drivers will not face the problem of understanding what the sign says.</a:t>
            </a:r>
          </a:p>
        </p:txBody>
      </p:sp>
      <p:pic>
        <p:nvPicPr>
          <p:cNvPr id="6" name="Picture 6" descr="A black sign with white letters&#10;&#10;Description generated with very high confidence">
            <a:extLst>
              <a:ext uri="{FF2B5EF4-FFF2-40B4-BE49-F238E27FC236}">
                <a16:creationId xmlns:a16="http://schemas.microsoft.com/office/drawing/2014/main" id="{041E9F10-F680-4AB2-AEFE-016856353386}"/>
              </a:ext>
            </a:extLst>
          </p:cNvPr>
          <p:cNvPicPr>
            <a:picLocks noChangeAspect="1"/>
          </p:cNvPicPr>
          <p:nvPr/>
        </p:nvPicPr>
        <p:blipFill rotWithShape="1">
          <a:blip r:embed="rId6" cstate="print"/>
          <a:srcRect l="14655" r="18517" b="-1"/>
          <a:stretch/>
        </p:blipFill>
        <p:spPr>
          <a:xfrm>
            <a:off x="6091917" y="2065282"/>
            <a:ext cx="5451627" cy="4196185"/>
          </a:xfrm>
          <a:prstGeom prst="rect">
            <a:avLst/>
          </a:prstGeom>
          <a:effectLst>
            <a:outerShdw blurRad="50800" dist="38100" dir="5400000" algn="t" rotWithShape="0">
              <a:prstClr val="black">
                <a:alpha val="43000"/>
              </a:prstClr>
            </a:outerShdw>
          </a:effectLst>
        </p:spPr>
      </p:pic>
      <p:sp>
        <p:nvSpPr>
          <p:cNvPr id="4" name="Slide Number Placeholder 3">
            <a:extLst>
              <a:ext uri="{FF2B5EF4-FFF2-40B4-BE49-F238E27FC236}">
                <a16:creationId xmlns:a16="http://schemas.microsoft.com/office/drawing/2014/main" id="{914B3EC8-8BED-4CBF-92A8-2A67E29DEB49}"/>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419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9335EF-9ADB-4C03-B2D4-5C15EE4FF48E}"/>
              </a:ext>
            </a:extLst>
          </p:cNvPr>
          <p:cNvSpPr txBox="1"/>
          <p:nvPr/>
        </p:nvSpPr>
        <p:spPr>
          <a:xfrm>
            <a:off x="891819" y="1025081"/>
            <a:ext cx="109431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chemeClr val="tx2"/>
                </a:solidFill>
                <a:latin typeface="Times New Roman"/>
              </a:rPr>
              <a:t>FOR TRAINING A NEURAL NETWORK MODEL</a:t>
            </a:r>
            <a:r>
              <a:rPr lang="en-US" sz="3600" b="1" dirty="0">
                <a:solidFill>
                  <a:schemeClr val="tx2"/>
                </a:solidFill>
                <a:latin typeface="Times New Roman"/>
                <a:cs typeface="Times New Roman"/>
              </a:rPr>
              <a:t>​</a:t>
            </a:r>
            <a:endParaRPr lang="en-US" sz="3600" b="1" dirty="0">
              <a:solidFill>
                <a:schemeClr val="tx2"/>
              </a:solidFill>
            </a:endParaRPr>
          </a:p>
        </p:txBody>
      </p:sp>
      <p:sp>
        <p:nvSpPr>
          <p:cNvPr id="5" name="TextBox 4">
            <a:extLst>
              <a:ext uri="{FF2B5EF4-FFF2-40B4-BE49-F238E27FC236}">
                <a16:creationId xmlns:a16="http://schemas.microsoft.com/office/drawing/2014/main" id="{ACA0BDBB-83A9-4E59-873E-669E070A407D}"/>
              </a:ext>
            </a:extLst>
          </p:cNvPr>
          <p:cNvSpPr txBox="1"/>
          <p:nvPr/>
        </p:nvSpPr>
        <p:spPr>
          <a:xfrm>
            <a:off x="713117" y="1777042"/>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latin typeface="Times New Roman"/>
                <a:cs typeface="Times New Roman"/>
              </a:rPr>
              <a:t>LOSS</a:t>
            </a:r>
          </a:p>
        </p:txBody>
      </p:sp>
      <p:sp>
        <p:nvSpPr>
          <p:cNvPr id="6" name="TextBox 5">
            <a:extLst>
              <a:ext uri="{FF2B5EF4-FFF2-40B4-BE49-F238E27FC236}">
                <a16:creationId xmlns:a16="http://schemas.microsoft.com/office/drawing/2014/main" id="{0F77B450-473D-4B30-A77A-3B032ADB6393}"/>
              </a:ext>
            </a:extLst>
          </p:cNvPr>
          <p:cNvSpPr txBox="1"/>
          <p:nvPr/>
        </p:nvSpPr>
        <p:spPr>
          <a:xfrm>
            <a:off x="1589242" y="2610038"/>
            <a:ext cx="985999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A loss function is simple.It's a method for </a:t>
            </a:r>
            <a:r>
              <a:rPr lang="en-US" sz="2400">
                <a:latin typeface="Times New Roman"/>
                <a:cs typeface="Times New Roman"/>
              </a:rPr>
              <a:t>evaluating how well your algorithm models your dataset.</a:t>
            </a:r>
            <a:endParaRPr lang="en-US" sz="2400" dirty="0">
              <a:latin typeface="Times New Roman"/>
              <a:cs typeface="Times New Roman"/>
            </a:endParaRPr>
          </a:p>
        </p:txBody>
      </p:sp>
      <p:sp>
        <p:nvSpPr>
          <p:cNvPr id="7" name="TextBox 6">
            <a:extLst>
              <a:ext uri="{FF2B5EF4-FFF2-40B4-BE49-F238E27FC236}">
                <a16:creationId xmlns:a16="http://schemas.microsoft.com/office/drawing/2014/main" id="{9BD13262-AF76-4516-8E95-FA884919A101}"/>
              </a:ext>
            </a:extLst>
          </p:cNvPr>
          <p:cNvSpPr txBox="1"/>
          <p:nvPr/>
        </p:nvSpPr>
        <p:spPr>
          <a:xfrm>
            <a:off x="696941" y="4104376"/>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imes New Roman"/>
                <a:cs typeface="Times New Roman"/>
              </a:rPr>
              <a:t>Optimizer </a:t>
            </a:r>
            <a:endParaRPr lang="en-US" sz="2800" dirty="0">
              <a:latin typeface="Times New Roman"/>
              <a:cs typeface="Times New Roman"/>
            </a:endParaRPr>
          </a:p>
        </p:txBody>
      </p:sp>
      <p:sp>
        <p:nvSpPr>
          <p:cNvPr id="8" name="TextBox 7">
            <a:extLst>
              <a:ext uri="{FF2B5EF4-FFF2-40B4-BE49-F238E27FC236}">
                <a16:creationId xmlns:a16="http://schemas.microsoft.com/office/drawing/2014/main" id="{7CF6C9B2-951F-4DC5-AE4E-186DBDD53A4D}"/>
              </a:ext>
            </a:extLst>
          </p:cNvPr>
          <p:cNvSpPr txBox="1"/>
          <p:nvPr/>
        </p:nvSpPr>
        <p:spPr>
          <a:xfrm>
            <a:off x="1587441" y="4908618"/>
            <a:ext cx="914112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imes New Roman"/>
                <a:cs typeface="Times New Roman"/>
              </a:rPr>
              <a:t>It is used to train the neural network by optimizing the cost function</a:t>
            </a:r>
          </a:p>
        </p:txBody>
      </p:sp>
      <p:sp>
        <p:nvSpPr>
          <p:cNvPr id="2" name="Slide Number Placeholder 1">
            <a:extLst>
              <a:ext uri="{FF2B5EF4-FFF2-40B4-BE49-F238E27FC236}">
                <a16:creationId xmlns:a16="http://schemas.microsoft.com/office/drawing/2014/main" id="{31E7198B-3BC7-4C6E-97D6-6CE9BDD22808}"/>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30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6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CE3A89-E172-41C3-B8C8-EF73F5698488}"/>
              </a:ext>
            </a:extLst>
          </p:cNvPr>
          <p:cNvSpPr txBox="1"/>
          <p:nvPr/>
        </p:nvSpPr>
        <p:spPr>
          <a:xfrm>
            <a:off x="1434129" y="776882"/>
            <a:ext cx="107578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chemeClr val="tx2"/>
                </a:solidFill>
                <a:latin typeface="Times New Roman"/>
              </a:rPr>
              <a:t>FOR TESTING A NEURAL NETWORK MODEL​</a:t>
            </a:r>
            <a:r>
              <a:rPr lang="en-US" sz="3600" b="1" dirty="0">
                <a:solidFill>
                  <a:schemeClr val="tx2"/>
                </a:solidFill>
                <a:latin typeface="Times New Roman"/>
                <a:cs typeface="Times New Roman"/>
              </a:rPr>
              <a:t>​</a:t>
            </a:r>
            <a:endParaRPr lang="en-US" sz="3600" b="1" dirty="0">
              <a:solidFill>
                <a:schemeClr val="tx2"/>
              </a:solidFill>
            </a:endParaRPr>
          </a:p>
        </p:txBody>
      </p:sp>
      <p:sp>
        <p:nvSpPr>
          <p:cNvPr id="3" name="TextBox 2">
            <a:extLst>
              <a:ext uri="{FF2B5EF4-FFF2-40B4-BE49-F238E27FC236}">
                <a16:creationId xmlns:a16="http://schemas.microsoft.com/office/drawing/2014/main" id="{EBFD6512-5AFA-4AAA-AEC6-A255CEE7D5CA}"/>
              </a:ext>
            </a:extLst>
          </p:cNvPr>
          <p:cNvSpPr txBox="1"/>
          <p:nvPr/>
        </p:nvSpPr>
        <p:spPr>
          <a:xfrm>
            <a:off x="713117" y="1331344"/>
            <a:ext cx="10391955" cy="54332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Times New Roman"/>
              </a:rPr>
              <a:t>Epoch </a:t>
            </a:r>
          </a:p>
          <a:p>
            <a:endParaRPr lang="en-US" sz="2400" dirty="0">
              <a:latin typeface="Times New Roman"/>
              <a:cs typeface="Times New Roman"/>
            </a:endParaRPr>
          </a:p>
          <a:p>
            <a:pPr algn="just"/>
            <a:r>
              <a:rPr lang="en-US" sz="2400" dirty="0">
                <a:latin typeface="Times New Roman"/>
                <a:cs typeface="Times New Roman"/>
              </a:rPr>
              <a:t>               The training process will run for a fixed number of iterations through the dataset called epochs.</a:t>
            </a:r>
          </a:p>
          <a:p>
            <a:pPr algn="just"/>
            <a:endParaRPr lang="en-US" sz="2400" dirty="0">
              <a:latin typeface="Times New Roman"/>
              <a:cs typeface="Times New Roman"/>
            </a:endParaRPr>
          </a:p>
          <a:p>
            <a:r>
              <a:rPr lang="en-US" sz="2800" dirty="0">
                <a:latin typeface="Times New Roman"/>
                <a:cs typeface="Times New Roman"/>
              </a:rPr>
              <a:t>Batch</a:t>
            </a:r>
          </a:p>
          <a:p>
            <a:endParaRPr lang="en-US" sz="2400" dirty="0">
              <a:latin typeface="Times New Roman"/>
              <a:cs typeface="Times New Roman"/>
            </a:endParaRPr>
          </a:p>
          <a:p>
            <a:pPr algn="just"/>
            <a:r>
              <a:rPr lang="en-US" sz="2400" dirty="0">
                <a:latin typeface="Times New Roman"/>
                <a:cs typeface="Times New Roman"/>
              </a:rPr>
              <a:t>               A Batch as a for-loop iterating over one or more samples  and making predictions.</a:t>
            </a:r>
          </a:p>
          <a:p>
            <a:endParaRPr lang="en-US" sz="2400" dirty="0">
              <a:latin typeface="Times New Roman"/>
              <a:cs typeface="Times New Roman"/>
            </a:endParaRPr>
          </a:p>
          <a:p>
            <a:r>
              <a:rPr lang="en-US" sz="2800" dirty="0">
                <a:latin typeface="Times New Roman"/>
                <a:cs typeface="Times New Roman"/>
              </a:rPr>
              <a:t>Evaluate</a:t>
            </a:r>
          </a:p>
          <a:p>
            <a:endParaRPr lang="en-US" sz="2400" dirty="0">
              <a:latin typeface="Times New Roman"/>
              <a:cs typeface="Times New Roman"/>
            </a:endParaRPr>
          </a:p>
          <a:p>
            <a:pPr algn="just"/>
            <a:r>
              <a:rPr lang="en-US" sz="2400" dirty="0">
                <a:latin typeface="Times New Roman"/>
                <a:cs typeface="Times New Roman"/>
              </a:rPr>
              <a:t>               The evaluate() function will return a list  of two values. First is loss, Second is  accuracy</a:t>
            </a:r>
          </a:p>
        </p:txBody>
      </p:sp>
      <p:sp>
        <p:nvSpPr>
          <p:cNvPr id="4" name="Slide Number Placeholder 3">
            <a:extLst>
              <a:ext uri="{FF2B5EF4-FFF2-40B4-BE49-F238E27FC236}">
                <a16:creationId xmlns:a16="http://schemas.microsoft.com/office/drawing/2014/main" id="{9F33DEE9-975A-4379-B67D-98F70B1D33D0}"/>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31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459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cstate="print">
            <a:extLst>
              <a:ext uri="{28A0092B-C50C-407E-A947-70E740481C1C}">
                <a14:useLocalDpi xmlns:a14="http://schemas.microsoft.com/office/drawing/2010/main" val="0"/>
              </a:ext>
            </a:extLst>
          </a:blip>
          <a:srcRect l="3613"/>
          <a:stretch/>
        </p:blipFill>
        <p:spPr>
          <a:xfrm>
            <a:off x="3" y="2669693"/>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print">
            <a:extLst>
              <a:ext uri="{28A0092B-C50C-407E-A947-70E740481C1C}">
                <a14:useLocalDpi xmlns:a14="http://schemas.microsoft.com/office/drawing/2010/main" val="0"/>
              </a:ext>
            </a:extLst>
          </a:blip>
          <a:srcRect l="35640"/>
          <a:stretch/>
        </p:blipFill>
        <p:spPr>
          <a:xfrm>
            <a:off x="3" y="2892353"/>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cstate="print">
            <a:extLst>
              <a:ext uri="{28A0092B-C50C-407E-A947-70E740481C1C}">
                <a14:useLocalDpi xmlns:a14="http://schemas.microsoft.com/office/drawing/2010/main" val="0"/>
              </a:ext>
            </a:extLst>
          </a:blip>
          <a:srcRect t="28813"/>
          <a:stretch/>
        </p:blipFill>
        <p:spPr>
          <a:xfrm>
            <a:off x="7999413" y="8"/>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cstate="print">
            <a:extLst>
              <a:ext uri="{28A0092B-C50C-407E-A947-70E740481C1C}">
                <a14:useLocalDpi xmlns:a14="http://schemas.microsoft.com/office/drawing/2010/main" val="0"/>
              </a:ext>
            </a:extLst>
          </a:blip>
          <a:srcRect b="23320"/>
          <a:stretch/>
        </p:blipFill>
        <p:spPr>
          <a:xfrm>
            <a:off x="8605882" y="6096000"/>
            <a:ext cx="993735" cy="762000"/>
          </a:xfrm>
          <a:prstGeom prst="rect">
            <a:avLst/>
          </a:prstGeom>
        </p:spPr>
      </p:pic>
      <p:sp>
        <p:nvSpPr>
          <p:cNvPr id="3" name="TextBox 2">
            <a:extLst>
              <a:ext uri="{FF2B5EF4-FFF2-40B4-BE49-F238E27FC236}">
                <a16:creationId xmlns:a16="http://schemas.microsoft.com/office/drawing/2014/main" id="{0370C2AD-E0E3-4DE3-B3F1-D117C3A8373E}"/>
              </a:ext>
            </a:extLst>
          </p:cNvPr>
          <p:cNvSpPr txBox="1"/>
          <p:nvPr/>
        </p:nvSpPr>
        <p:spPr>
          <a:xfrm>
            <a:off x="8201842" y="1454963"/>
            <a:ext cx="3342463" cy="330838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lnSpc>
                <a:spcPct val="90000"/>
              </a:lnSpc>
              <a:spcBef>
                <a:spcPct val="0"/>
              </a:spcBef>
              <a:spcAft>
                <a:spcPts val="600"/>
              </a:spcAft>
            </a:pPr>
            <a:r>
              <a:rPr lang="en-US" sz="5100" b="1" dirty="0">
                <a:solidFill>
                  <a:schemeClr val="tx2"/>
                </a:solidFill>
                <a:latin typeface="Times New Roman"/>
                <a:ea typeface="+mj-ea"/>
                <a:cs typeface="Times New Roman"/>
              </a:rPr>
              <a:t>Interface of Traffic Sign Detection</a:t>
            </a:r>
          </a:p>
        </p:txBody>
      </p:sp>
      <p:pic>
        <p:nvPicPr>
          <p:cNvPr id="2" name="Picture 2" descr="A screenshot of a cell phone&#10;&#10;Description generated with very high confidence">
            <a:extLst>
              <a:ext uri="{FF2B5EF4-FFF2-40B4-BE49-F238E27FC236}">
                <a16:creationId xmlns:a16="http://schemas.microsoft.com/office/drawing/2014/main" id="{95F39DEE-0DC0-4690-B1E8-1D543CC28ECD}"/>
              </a:ext>
            </a:extLst>
          </p:cNvPr>
          <p:cNvPicPr>
            <a:picLocks noChangeAspect="1"/>
          </p:cNvPicPr>
          <p:nvPr/>
        </p:nvPicPr>
        <p:blipFill rotWithShape="1">
          <a:blip r:embed="rId6" cstate="print"/>
          <a:srcRect l="2968" r="22"/>
          <a:stretch/>
        </p:blipFill>
        <p:spPr>
          <a:xfrm>
            <a:off x="893785" y="1130672"/>
            <a:ext cx="5938090" cy="4820371"/>
          </a:xfrm>
          <a:prstGeom prst="rect">
            <a:avLst/>
          </a:prstGeom>
          <a:effectLst>
            <a:outerShdw blurRad="50800" dist="38100" dir="5400000" algn="t" rotWithShape="0">
              <a:prstClr val="black">
                <a:alpha val="43000"/>
              </a:prstClr>
            </a:outerShdw>
          </a:effectLst>
        </p:spPr>
      </p:pic>
      <p:sp>
        <p:nvSpPr>
          <p:cNvPr id="11" name="Rectangle 10"/>
          <p:cNvSpPr/>
          <p:nvPr/>
        </p:nvSpPr>
        <p:spPr>
          <a:xfrm>
            <a:off x="2462757" y="6166061"/>
            <a:ext cx="2755883" cy="369332"/>
          </a:xfrm>
          <a:prstGeom prst="rect">
            <a:avLst/>
          </a:prstGeom>
        </p:spPr>
        <p:txBody>
          <a:bodyPr wrap="none">
            <a:spAutoFit/>
          </a:bodyPr>
          <a:lstStyle/>
          <a:p>
            <a:r>
              <a:rPr lang="en-US" dirty="0">
                <a:latin typeface="Times New Roman" pitchFamily="18" charset="0"/>
                <a:cs typeface="Times New Roman" pitchFamily="18" charset="0"/>
              </a:rPr>
              <a:t>Figure 18 : Output Screen 1</a:t>
            </a:r>
          </a:p>
        </p:txBody>
      </p:sp>
      <p:sp>
        <p:nvSpPr>
          <p:cNvPr id="4" name="Slide Number Placeholder 3">
            <a:extLst>
              <a:ext uri="{FF2B5EF4-FFF2-40B4-BE49-F238E27FC236}">
                <a16:creationId xmlns:a16="http://schemas.microsoft.com/office/drawing/2014/main" id="{9D93D798-ED9B-405C-8DAA-64172A10AED4}"/>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32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0737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cstate="print">
            <a:extLst>
              <a:ext uri="{28A0092B-C50C-407E-A947-70E740481C1C}">
                <a14:useLocalDpi xmlns:a14="http://schemas.microsoft.com/office/drawing/2010/main" val="0"/>
              </a:ext>
            </a:extLst>
          </a:blip>
          <a:srcRect l="3613"/>
          <a:stretch/>
        </p:blipFill>
        <p:spPr>
          <a:xfrm>
            <a:off x="3" y="2669693"/>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print">
            <a:extLst>
              <a:ext uri="{28A0092B-C50C-407E-A947-70E740481C1C}">
                <a14:useLocalDpi xmlns:a14="http://schemas.microsoft.com/office/drawing/2010/main" val="0"/>
              </a:ext>
            </a:extLst>
          </a:blip>
          <a:srcRect l="35640"/>
          <a:stretch/>
        </p:blipFill>
        <p:spPr>
          <a:xfrm>
            <a:off x="3" y="2892353"/>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cstate="print">
            <a:extLst>
              <a:ext uri="{28A0092B-C50C-407E-A947-70E740481C1C}">
                <a14:useLocalDpi xmlns:a14="http://schemas.microsoft.com/office/drawing/2010/main" val="0"/>
              </a:ext>
            </a:extLst>
          </a:blip>
          <a:srcRect t="28813"/>
          <a:stretch/>
        </p:blipFill>
        <p:spPr>
          <a:xfrm>
            <a:off x="7999413" y="8"/>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cstate="print">
            <a:extLst>
              <a:ext uri="{28A0092B-C50C-407E-A947-70E740481C1C}">
                <a14:useLocalDpi xmlns:a14="http://schemas.microsoft.com/office/drawing/2010/main" val="0"/>
              </a:ext>
            </a:extLst>
          </a:blip>
          <a:srcRect b="23320"/>
          <a:stretch/>
        </p:blipFill>
        <p:spPr>
          <a:xfrm>
            <a:off x="8605882" y="6096000"/>
            <a:ext cx="993735" cy="762000"/>
          </a:xfrm>
          <a:prstGeom prst="rect">
            <a:avLst/>
          </a:prstGeom>
        </p:spPr>
      </p:pic>
      <p:sp>
        <p:nvSpPr>
          <p:cNvPr id="3" name="TextBox 2">
            <a:extLst>
              <a:ext uri="{FF2B5EF4-FFF2-40B4-BE49-F238E27FC236}">
                <a16:creationId xmlns:a16="http://schemas.microsoft.com/office/drawing/2014/main" id="{A89DFDA4-A5CA-4FF2-A181-F0B03B89D6A9}"/>
              </a:ext>
            </a:extLst>
          </p:cNvPr>
          <p:cNvSpPr txBox="1"/>
          <p:nvPr/>
        </p:nvSpPr>
        <p:spPr>
          <a:xfrm>
            <a:off x="8201842" y="1454963"/>
            <a:ext cx="3342463" cy="330838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pPr>
            <a:r>
              <a:rPr lang="en-US" sz="6000" b="1" dirty="0">
                <a:solidFill>
                  <a:schemeClr val="tx2"/>
                </a:solidFill>
                <a:latin typeface="Times New Roman"/>
                <a:ea typeface="+mj-ea"/>
                <a:cs typeface="Times New Roman"/>
              </a:rPr>
              <a:t>Input an Image</a:t>
            </a:r>
          </a:p>
        </p:txBody>
      </p:sp>
      <p:pic>
        <p:nvPicPr>
          <p:cNvPr id="2" name="Picture 2" descr="A screenshot of a cell phone&#10;&#10;Description generated with very high confidence">
            <a:extLst>
              <a:ext uri="{FF2B5EF4-FFF2-40B4-BE49-F238E27FC236}">
                <a16:creationId xmlns:a16="http://schemas.microsoft.com/office/drawing/2014/main" id="{246EF2B1-2B04-4FC2-8C10-7496982E428F}"/>
              </a:ext>
            </a:extLst>
          </p:cNvPr>
          <p:cNvPicPr>
            <a:picLocks noChangeAspect="1"/>
          </p:cNvPicPr>
          <p:nvPr/>
        </p:nvPicPr>
        <p:blipFill rotWithShape="1">
          <a:blip r:embed="rId6" cstate="print"/>
          <a:srcRect l="2066"/>
          <a:stretch/>
        </p:blipFill>
        <p:spPr>
          <a:xfrm>
            <a:off x="1281314" y="1034879"/>
            <a:ext cx="5968572" cy="4845116"/>
          </a:xfrm>
          <a:prstGeom prst="rect">
            <a:avLst/>
          </a:prstGeom>
          <a:effectLst>
            <a:outerShdw blurRad="50800" dist="38100" dir="5400000" algn="t" rotWithShape="0">
              <a:prstClr val="black">
                <a:alpha val="43000"/>
              </a:prstClr>
            </a:outerShdw>
          </a:effectLst>
        </p:spPr>
      </p:pic>
      <p:sp>
        <p:nvSpPr>
          <p:cNvPr id="11" name="Rectangle 10"/>
          <p:cNvSpPr/>
          <p:nvPr/>
        </p:nvSpPr>
        <p:spPr>
          <a:xfrm>
            <a:off x="2337721" y="6180575"/>
            <a:ext cx="2755883" cy="369332"/>
          </a:xfrm>
          <a:prstGeom prst="rect">
            <a:avLst/>
          </a:prstGeom>
        </p:spPr>
        <p:txBody>
          <a:bodyPr wrap="none">
            <a:spAutoFit/>
          </a:bodyPr>
          <a:lstStyle/>
          <a:p>
            <a:r>
              <a:rPr lang="en-US" dirty="0">
                <a:latin typeface="Times New Roman" pitchFamily="18" charset="0"/>
                <a:cs typeface="Times New Roman" pitchFamily="18" charset="0"/>
              </a:rPr>
              <a:t>Figure 19 : Output Screen 2</a:t>
            </a:r>
            <a:endParaRPr lang="en-US" dirty="0"/>
          </a:p>
        </p:txBody>
      </p:sp>
      <p:sp>
        <p:nvSpPr>
          <p:cNvPr id="4" name="Slide Number Placeholder 3">
            <a:extLst>
              <a:ext uri="{FF2B5EF4-FFF2-40B4-BE49-F238E27FC236}">
                <a16:creationId xmlns:a16="http://schemas.microsoft.com/office/drawing/2014/main" id="{18D1E42D-59A7-490F-9A19-B86B9B329870}"/>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33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819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cstate="print">
            <a:extLst>
              <a:ext uri="{28A0092B-C50C-407E-A947-70E740481C1C}">
                <a14:useLocalDpi xmlns:a14="http://schemas.microsoft.com/office/drawing/2010/main" val="0"/>
              </a:ext>
            </a:extLst>
          </a:blip>
          <a:srcRect l="3613"/>
          <a:stretch/>
        </p:blipFill>
        <p:spPr>
          <a:xfrm>
            <a:off x="3" y="2669693"/>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print">
            <a:extLst>
              <a:ext uri="{28A0092B-C50C-407E-A947-70E740481C1C}">
                <a14:useLocalDpi xmlns:a14="http://schemas.microsoft.com/office/drawing/2010/main" val="0"/>
              </a:ext>
            </a:extLst>
          </a:blip>
          <a:srcRect l="35640"/>
          <a:stretch/>
        </p:blipFill>
        <p:spPr>
          <a:xfrm>
            <a:off x="3" y="2892353"/>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cstate="print">
            <a:extLst>
              <a:ext uri="{28A0092B-C50C-407E-A947-70E740481C1C}">
                <a14:useLocalDpi xmlns:a14="http://schemas.microsoft.com/office/drawing/2010/main" val="0"/>
              </a:ext>
            </a:extLst>
          </a:blip>
          <a:srcRect t="28813"/>
          <a:stretch/>
        </p:blipFill>
        <p:spPr>
          <a:xfrm>
            <a:off x="7999413" y="8"/>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cstate="print">
            <a:extLst>
              <a:ext uri="{28A0092B-C50C-407E-A947-70E740481C1C}">
                <a14:useLocalDpi xmlns:a14="http://schemas.microsoft.com/office/drawing/2010/main" val="0"/>
              </a:ext>
            </a:extLst>
          </a:blip>
          <a:srcRect b="23320"/>
          <a:stretch/>
        </p:blipFill>
        <p:spPr>
          <a:xfrm>
            <a:off x="8605882" y="6096000"/>
            <a:ext cx="993735" cy="762000"/>
          </a:xfrm>
          <a:prstGeom prst="rect">
            <a:avLst/>
          </a:prstGeom>
        </p:spPr>
      </p:pic>
      <p:sp>
        <p:nvSpPr>
          <p:cNvPr id="2" name="TextBox 1">
            <a:extLst>
              <a:ext uri="{FF2B5EF4-FFF2-40B4-BE49-F238E27FC236}">
                <a16:creationId xmlns:a16="http://schemas.microsoft.com/office/drawing/2014/main" id="{6B09C365-E6BF-44A1-B2AD-25D74E2D5469}"/>
              </a:ext>
            </a:extLst>
          </p:cNvPr>
          <p:cNvSpPr txBox="1"/>
          <p:nvPr/>
        </p:nvSpPr>
        <p:spPr>
          <a:xfrm>
            <a:off x="8201842" y="1181793"/>
            <a:ext cx="3342463" cy="330838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lnSpc>
                <a:spcPct val="90000"/>
              </a:lnSpc>
              <a:spcBef>
                <a:spcPct val="0"/>
              </a:spcBef>
              <a:spcAft>
                <a:spcPts val="600"/>
              </a:spcAft>
            </a:pPr>
            <a:r>
              <a:rPr lang="en-US" sz="5600" b="1" dirty="0">
                <a:solidFill>
                  <a:schemeClr val="tx2"/>
                </a:solidFill>
                <a:latin typeface="Times New Roman"/>
                <a:ea typeface="+mj-ea"/>
                <a:cs typeface="Times New Roman"/>
              </a:rPr>
              <a:t>Selected image is displayed</a:t>
            </a:r>
          </a:p>
        </p:txBody>
      </p:sp>
      <p:pic>
        <p:nvPicPr>
          <p:cNvPr id="3" name="Picture 3" descr="A screenshot of a cell phone&#10;&#10;Description generated with very high confidence">
            <a:extLst>
              <a:ext uri="{FF2B5EF4-FFF2-40B4-BE49-F238E27FC236}">
                <a16:creationId xmlns:a16="http://schemas.microsoft.com/office/drawing/2014/main" id="{EEFA5F76-BC23-442F-AEE8-5E3A4DD8936F}"/>
              </a:ext>
            </a:extLst>
          </p:cNvPr>
          <p:cNvPicPr>
            <a:picLocks noChangeAspect="1"/>
          </p:cNvPicPr>
          <p:nvPr/>
        </p:nvPicPr>
        <p:blipFill rotWithShape="1">
          <a:blip r:embed="rId6" cstate="print"/>
          <a:srcRect l="2990"/>
          <a:stretch/>
        </p:blipFill>
        <p:spPr>
          <a:xfrm>
            <a:off x="1073758" y="1052291"/>
            <a:ext cx="5914872" cy="4801522"/>
          </a:xfrm>
          <a:prstGeom prst="rect">
            <a:avLst/>
          </a:prstGeom>
          <a:effectLst>
            <a:outerShdw blurRad="50800" dist="38100" dir="5400000" algn="t" rotWithShape="0">
              <a:prstClr val="black">
                <a:alpha val="43000"/>
              </a:prstClr>
            </a:outerShdw>
          </a:effectLst>
        </p:spPr>
      </p:pic>
      <p:sp>
        <p:nvSpPr>
          <p:cNvPr id="11" name="Rectangle 10"/>
          <p:cNvSpPr/>
          <p:nvPr/>
        </p:nvSpPr>
        <p:spPr>
          <a:xfrm>
            <a:off x="2410291" y="6219762"/>
            <a:ext cx="2755883" cy="369332"/>
          </a:xfrm>
          <a:prstGeom prst="rect">
            <a:avLst/>
          </a:prstGeom>
        </p:spPr>
        <p:txBody>
          <a:bodyPr wrap="none">
            <a:spAutoFit/>
          </a:bodyPr>
          <a:lstStyle/>
          <a:p>
            <a:r>
              <a:rPr lang="en-US" dirty="0">
                <a:latin typeface="Times New Roman" pitchFamily="18" charset="0"/>
                <a:cs typeface="Times New Roman" pitchFamily="18" charset="0"/>
              </a:rPr>
              <a:t>Figure 20 : Output Screen 3</a:t>
            </a:r>
            <a:endParaRPr lang="en-US" dirty="0"/>
          </a:p>
        </p:txBody>
      </p:sp>
      <p:sp>
        <p:nvSpPr>
          <p:cNvPr id="4" name="Slide Number Placeholder 3">
            <a:extLst>
              <a:ext uri="{FF2B5EF4-FFF2-40B4-BE49-F238E27FC236}">
                <a16:creationId xmlns:a16="http://schemas.microsoft.com/office/drawing/2014/main" id="{992A5DD0-BBDF-4E19-86DC-AF26BFBF1842}"/>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34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179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cstate="print">
            <a:extLst>
              <a:ext uri="{28A0092B-C50C-407E-A947-70E740481C1C}">
                <a14:useLocalDpi xmlns:a14="http://schemas.microsoft.com/office/drawing/2010/main" val="0"/>
              </a:ext>
            </a:extLst>
          </a:blip>
          <a:srcRect l="3613"/>
          <a:stretch/>
        </p:blipFill>
        <p:spPr>
          <a:xfrm>
            <a:off x="3" y="2669693"/>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print">
            <a:extLst>
              <a:ext uri="{28A0092B-C50C-407E-A947-70E740481C1C}">
                <a14:useLocalDpi xmlns:a14="http://schemas.microsoft.com/office/drawing/2010/main" val="0"/>
              </a:ext>
            </a:extLst>
          </a:blip>
          <a:srcRect l="35640"/>
          <a:stretch/>
        </p:blipFill>
        <p:spPr>
          <a:xfrm>
            <a:off x="3" y="2892353"/>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cstate="print">
            <a:extLst>
              <a:ext uri="{28A0092B-C50C-407E-A947-70E740481C1C}">
                <a14:useLocalDpi xmlns:a14="http://schemas.microsoft.com/office/drawing/2010/main" val="0"/>
              </a:ext>
            </a:extLst>
          </a:blip>
          <a:srcRect t="28813"/>
          <a:stretch/>
        </p:blipFill>
        <p:spPr>
          <a:xfrm>
            <a:off x="7999413" y="8"/>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cstate="print">
            <a:extLst>
              <a:ext uri="{28A0092B-C50C-407E-A947-70E740481C1C}">
                <a14:useLocalDpi xmlns:a14="http://schemas.microsoft.com/office/drawing/2010/main" val="0"/>
              </a:ext>
            </a:extLst>
          </a:blip>
          <a:srcRect b="23320"/>
          <a:stretch/>
        </p:blipFill>
        <p:spPr>
          <a:xfrm>
            <a:off x="8605882" y="6096000"/>
            <a:ext cx="993735" cy="762000"/>
          </a:xfrm>
          <a:prstGeom prst="rect">
            <a:avLst/>
          </a:prstGeom>
        </p:spPr>
      </p:pic>
      <p:sp>
        <p:nvSpPr>
          <p:cNvPr id="2" name="TextBox 1">
            <a:extLst>
              <a:ext uri="{FF2B5EF4-FFF2-40B4-BE49-F238E27FC236}">
                <a16:creationId xmlns:a16="http://schemas.microsoft.com/office/drawing/2014/main" id="{DEE4BA1C-8141-4EC1-AF77-F530FBCF3713}"/>
              </a:ext>
            </a:extLst>
          </p:cNvPr>
          <p:cNvSpPr txBox="1"/>
          <p:nvPr/>
        </p:nvSpPr>
        <p:spPr>
          <a:xfrm>
            <a:off x="8187465" y="1239303"/>
            <a:ext cx="3342463" cy="330838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lnSpc>
                <a:spcPct val="90000"/>
              </a:lnSpc>
              <a:spcBef>
                <a:spcPct val="0"/>
              </a:spcBef>
              <a:spcAft>
                <a:spcPts val="600"/>
              </a:spcAft>
            </a:pPr>
            <a:r>
              <a:rPr lang="en-US" sz="4700" b="1" dirty="0">
                <a:solidFill>
                  <a:schemeClr val="tx2"/>
                </a:solidFill>
                <a:latin typeface="Times New Roman"/>
                <a:ea typeface="+mj-ea"/>
                <a:cs typeface="Times New Roman"/>
              </a:rPr>
              <a:t>Final Output along with speech</a:t>
            </a:r>
          </a:p>
        </p:txBody>
      </p:sp>
      <p:pic>
        <p:nvPicPr>
          <p:cNvPr id="3" name="Picture 3" descr="A screenshot of a social media post&#10;&#10;Description generated with very high confidence">
            <a:extLst>
              <a:ext uri="{FF2B5EF4-FFF2-40B4-BE49-F238E27FC236}">
                <a16:creationId xmlns:a16="http://schemas.microsoft.com/office/drawing/2014/main" id="{1E215320-B380-420E-87A4-5BE7E89D0623}"/>
              </a:ext>
            </a:extLst>
          </p:cNvPr>
          <p:cNvPicPr>
            <a:picLocks noChangeAspect="1"/>
          </p:cNvPicPr>
          <p:nvPr/>
        </p:nvPicPr>
        <p:blipFill rotWithShape="1">
          <a:blip r:embed="rId6" cstate="print"/>
          <a:srcRect l="2066"/>
          <a:stretch/>
        </p:blipFill>
        <p:spPr>
          <a:xfrm>
            <a:off x="1038927" y="1055200"/>
            <a:ext cx="6237085" cy="5063087"/>
          </a:xfrm>
          <a:prstGeom prst="rect">
            <a:avLst/>
          </a:prstGeom>
          <a:effectLst>
            <a:outerShdw blurRad="50800" dist="38100" dir="5400000" algn="t" rotWithShape="0">
              <a:prstClr val="black">
                <a:alpha val="43000"/>
              </a:prstClr>
            </a:outerShdw>
          </a:effectLst>
        </p:spPr>
      </p:pic>
      <p:sp>
        <p:nvSpPr>
          <p:cNvPr id="11" name="Rectangle 10"/>
          <p:cNvSpPr/>
          <p:nvPr/>
        </p:nvSpPr>
        <p:spPr>
          <a:xfrm>
            <a:off x="2511893" y="6353296"/>
            <a:ext cx="2755883" cy="369332"/>
          </a:xfrm>
          <a:prstGeom prst="rect">
            <a:avLst/>
          </a:prstGeom>
        </p:spPr>
        <p:txBody>
          <a:bodyPr wrap="none">
            <a:spAutoFit/>
          </a:bodyPr>
          <a:lstStyle/>
          <a:p>
            <a:r>
              <a:rPr lang="en-US" dirty="0">
                <a:latin typeface="Times New Roman" pitchFamily="18" charset="0"/>
                <a:cs typeface="Times New Roman" pitchFamily="18" charset="0"/>
              </a:rPr>
              <a:t>Figure 21 : Output Screen 4</a:t>
            </a:r>
            <a:endParaRPr lang="en-US" dirty="0"/>
          </a:p>
        </p:txBody>
      </p:sp>
      <p:sp>
        <p:nvSpPr>
          <p:cNvPr id="4" name="Slide Number Placeholder 3">
            <a:extLst>
              <a:ext uri="{FF2B5EF4-FFF2-40B4-BE49-F238E27FC236}">
                <a16:creationId xmlns:a16="http://schemas.microsoft.com/office/drawing/2014/main" id="{8FEB5CB1-E8D0-4C98-8D7D-3206234B1CE4}"/>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35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327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FA5C33-AE3E-47A7-9DB8-1C5527D29B95}"/>
              </a:ext>
            </a:extLst>
          </p:cNvPr>
          <p:cNvSpPr txBox="1"/>
          <p:nvPr/>
        </p:nvSpPr>
        <p:spPr>
          <a:xfrm>
            <a:off x="4124336" y="967646"/>
            <a:ext cx="39796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dirty="0">
                <a:solidFill>
                  <a:schemeClr val="tx2"/>
                </a:solidFill>
                <a:latin typeface="Times New Roman"/>
                <a:cs typeface="Times New Roman"/>
              </a:rPr>
              <a:t>CONCULSION</a:t>
            </a:r>
          </a:p>
        </p:txBody>
      </p:sp>
      <p:sp>
        <p:nvSpPr>
          <p:cNvPr id="3" name="TextBox 2">
            <a:extLst>
              <a:ext uri="{FF2B5EF4-FFF2-40B4-BE49-F238E27FC236}">
                <a16:creationId xmlns:a16="http://schemas.microsoft.com/office/drawing/2014/main" id="{1552BC34-57CC-4541-BF35-EE1BEAC74724}"/>
              </a:ext>
            </a:extLst>
          </p:cNvPr>
          <p:cNvSpPr txBox="1"/>
          <p:nvPr/>
        </p:nvSpPr>
        <p:spPr>
          <a:xfrm>
            <a:off x="1431989" y="2150853"/>
            <a:ext cx="918425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latin typeface="Times New Roman"/>
                <a:cs typeface="Times New Roman"/>
              </a:rPr>
              <a:t>       The CNN model works very efficiently by degrading the complex steps into multiple layers. In our process the image which is identified even in adverse situations is solved with ease using CNN Model. The image which is taken as input is reduced in the form of multiple layers which in turn reduces the complexity of the system and our effort. The activation functions ReLU and the Softmax increases the capability and efficiency of the system in a great way. </a:t>
            </a:r>
          </a:p>
        </p:txBody>
      </p:sp>
      <p:sp>
        <p:nvSpPr>
          <p:cNvPr id="4" name="Slide Number Placeholder 3">
            <a:extLst>
              <a:ext uri="{FF2B5EF4-FFF2-40B4-BE49-F238E27FC236}">
                <a16:creationId xmlns:a16="http://schemas.microsoft.com/office/drawing/2014/main" id="{8D80B870-A0AE-4E9E-99C8-94C74B0E787E}"/>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36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849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cstate="print">
            <a:extLst>
              <a:ext uri="{28A0092B-C50C-407E-A947-70E740481C1C}">
                <a14:useLocalDpi xmlns:a14="http://schemas.microsoft.com/office/drawing/2010/main" val="0"/>
              </a:ext>
            </a:extLst>
          </a:blip>
          <a:srcRect l="3613"/>
          <a:stretch/>
        </p:blipFill>
        <p:spPr>
          <a:xfrm>
            <a:off x="3" y="2669693"/>
            <a:ext cx="4037012" cy="4188315"/>
          </a:xfrm>
          <a:prstGeom prst="rect">
            <a:avLst/>
          </a:prstGeom>
        </p:spPr>
      </p:pic>
      <p:pic>
        <p:nvPicPr>
          <p:cNvPr id="53" name="Picture 5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print">
            <a:extLst>
              <a:ext uri="{28A0092B-C50C-407E-A947-70E740481C1C}">
                <a14:useLocalDpi xmlns:a14="http://schemas.microsoft.com/office/drawing/2010/main" val="0"/>
              </a:ext>
            </a:extLst>
          </a:blip>
          <a:srcRect l="35640"/>
          <a:stretch/>
        </p:blipFill>
        <p:spPr>
          <a:xfrm>
            <a:off x="3" y="2892353"/>
            <a:ext cx="1522412" cy="2365453"/>
          </a:xfrm>
          <a:prstGeom prst="rect">
            <a:avLst/>
          </a:prstGeom>
        </p:spPr>
      </p:pic>
      <p:sp>
        <p:nvSpPr>
          <p:cNvPr id="55" name="Oval 5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7" name="Picture 5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cstate="print">
            <a:extLst>
              <a:ext uri="{28A0092B-C50C-407E-A947-70E740481C1C}">
                <a14:useLocalDpi xmlns:a14="http://schemas.microsoft.com/office/drawing/2010/main" val="0"/>
              </a:ext>
            </a:extLst>
          </a:blip>
          <a:srcRect t="28813"/>
          <a:stretch/>
        </p:blipFill>
        <p:spPr>
          <a:xfrm>
            <a:off x="7999413" y="8"/>
            <a:ext cx="1603387" cy="1141407"/>
          </a:xfrm>
          <a:prstGeom prst="rect">
            <a:avLst/>
          </a:prstGeom>
        </p:spPr>
      </p:pic>
      <p:pic>
        <p:nvPicPr>
          <p:cNvPr id="59" name="Picture 5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cstate="print">
            <a:extLst>
              <a:ext uri="{28A0092B-C50C-407E-A947-70E740481C1C}">
                <a14:useLocalDpi xmlns:a14="http://schemas.microsoft.com/office/drawing/2010/main" val="0"/>
              </a:ext>
            </a:extLst>
          </a:blip>
          <a:srcRect b="23320"/>
          <a:stretch/>
        </p:blipFill>
        <p:spPr>
          <a:xfrm>
            <a:off x="8605882" y="6096000"/>
            <a:ext cx="993735" cy="762000"/>
          </a:xfrm>
          <a:prstGeom prst="rect">
            <a:avLst/>
          </a:prstGeom>
        </p:spPr>
      </p:pic>
      <p:sp>
        <p:nvSpPr>
          <p:cNvPr id="2" name="TextBox 1">
            <a:extLst>
              <a:ext uri="{FF2B5EF4-FFF2-40B4-BE49-F238E27FC236}">
                <a16:creationId xmlns:a16="http://schemas.microsoft.com/office/drawing/2014/main" id="{6E7601F0-CEC1-4515-9BE2-6E3DB2119BEF}"/>
              </a:ext>
            </a:extLst>
          </p:cNvPr>
          <p:cNvSpPr txBox="1"/>
          <p:nvPr/>
        </p:nvSpPr>
        <p:spPr>
          <a:xfrm>
            <a:off x="6683831" y="1447808"/>
            <a:ext cx="4397828" cy="332958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pPr>
            <a:r>
              <a:rPr lang="en-US" sz="6000" b="1" i="0" kern="1200" dirty="0">
                <a:solidFill>
                  <a:schemeClr val="tx2"/>
                </a:solidFill>
                <a:latin typeface="Times New Roman" panose="02020603050405020304" pitchFamily="18" charset="0"/>
                <a:ea typeface="+mj-ea"/>
                <a:cs typeface="Times New Roman" panose="02020603050405020304" pitchFamily="18" charset="0"/>
              </a:rPr>
              <a:t>ANY QUERIES</a:t>
            </a:r>
          </a:p>
        </p:txBody>
      </p:sp>
      <p:pic>
        <p:nvPicPr>
          <p:cNvPr id="3" name="Graphic 3" descr="Help">
            <a:extLst>
              <a:ext uri="{FF2B5EF4-FFF2-40B4-BE49-F238E27FC236}">
                <a16:creationId xmlns:a16="http://schemas.microsoft.com/office/drawing/2014/main" id="{10819EF9-393A-47CE-97A4-D73F95887FE6}"/>
              </a:ext>
            </a:extLst>
          </p:cNvPr>
          <p:cNvPicPr>
            <a:picLocks noChangeAspect="1"/>
          </p:cNvPicPr>
          <p:nvPr/>
        </p:nvPicPr>
        <p:blipFill>
          <a:blip r:embed="rId6" cstate="print">
            <a:extLst>
              <a:ext uri="{96DAC541-7B7A-43D3-8B79-37D633B846F1}">
                <asvg:svgBlip xmlns:asvg="http://schemas.microsoft.com/office/drawing/2016/SVG/main" r:embed="rId7"/>
              </a:ext>
            </a:extLst>
          </a:blip>
          <a:stretch>
            <a:fillRect/>
          </a:stretch>
        </p:blipFill>
        <p:spPr>
          <a:xfrm>
            <a:off x="2067708" y="2063932"/>
            <a:ext cx="3510132" cy="3510132"/>
          </a:xfrm>
          <a:prstGeom prst="rect">
            <a:avLst/>
          </a:prstGeom>
          <a:effectLst/>
        </p:spPr>
      </p:pic>
      <p:sp>
        <p:nvSpPr>
          <p:cNvPr id="4" name="Slide Number Placeholder 3">
            <a:extLst>
              <a:ext uri="{FF2B5EF4-FFF2-40B4-BE49-F238E27FC236}">
                <a16:creationId xmlns:a16="http://schemas.microsoft.com/office/drawing/2014/main" id="{88A1A8EA-9E58-41B9-9128-65F26C7CD1A2}"/>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37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504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cstate="print">
            <a:extLst>
              <a:ext uri="{28A0092B-C50C-407E-A947-70E740481C1C}">
                <a14:useLocalDpi xmlns:a14="http://schemas.microsoft.com/office/drawing/2010/main" val="0"/>
              </a:ext>
            </a:extLst>
          </a:blip>
          <a:srcRect l="3613"/>
          <a:stretch/>
        </p:blipFill>
        <p:spPr>
          <a:xfrm>
            <a:off x="3" y="2669693"/>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print">
            <a:extLst>
              <a:ext uri="{28A0092B-C50C-407E-A947-70E740481C1C}">
                <a14:useLocalDpi xmlns:a14="http://schemas.microsoft.com/office/drawing/2010/main" val="0"/>
              </a:ext>
            </a:extLst>
          </a:blip>
          <a:srcRect l="35640"/>
          <a:stretch/>
        </p:blipFill>
        <p:spPr>
          <a:xfrm>
            <a:off x="3" y="2892353"/>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cstate="print">
            <a:extLst>
              <a:ext uri="{28A0092B-C50C-407E-A947-70E740481C1C}">
                <a14:useLocalDpi xmlns:a14="http://schemas.microsoft.com/office/drawing/2010/main" val="0"/>
              </a:ext>
            </a:extLst>
          </a:blip>
          <a:srcRect t="28813"/>
          <a:stretch/>
        </p:blipFill>
        <p:spPr>
          <a:xfrm>
            <a:off x="7999413" y="8"/>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cstate="print">
            <a:extLst>
              <a:ext uri="{28A0092B-C50C-407E-A947-70E740481C1C}">
                <a14:useLocalDpi xmlns:a14="http://schemas.microsoft.com/office/drawing/2010/main" val="0"/>
              </a:ext>
            </a:extLst>
          </a:blip>
          <a:srcRect b="23320"/>
          <a:stretch/>
        </p:blipFill>
        <p:spPr>
          <a:xfrm>
            <a:off x="8605882" y="6096000"/>
            <a:ext cx="993735"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23" name="Straight Connector 22">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04D4033-4D2A-400E-945B-8BF913DB19E0}"/>
              </a:ext>
            </a:extLst>
          </p:cNvPr>
          <p:cNvSpPr txBox="1"/>
          <p:nvPr/>
        </p:nvSpPr>
        <p:spPr>
          <a:xfrm>
            <a:off x="4654297" y="1266958"/>
            <a:ext cx="6808363" cy="452845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0"/>
              </a:spcBef>
              <a:spcAft>
                <a:spcPts val="600"/>
              </a:spcAft>
            </a:pPr>
            <a:r>
              <a:rPr lang="en-US" sz="7200" b="1" i="0" kern="1200" dirty="0">
                <a:solidFill>
                  <a:schemeClr val="tx2"/>
                </a:solidFill>
                <a:latin typeface="Times New Roman" panose="02020603050405020304" pitchFamily="18" charset="0"/>
                <a:ea typeface="+mj-ea"/>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F463F381-5A31-4334-8B00-7831897978E1}"/>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38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691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5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cstate="print">
            <a:extLst>
              <a:ext uri="{28A0092B-C50C-407E-A947-70E740481C1C}">
                <a14:useLocalDpi xmlns:a14="http://schemas.microsoft.com/office/drawing/2010/main" val="0"/>
              </a:ext>
            </a:extLst>
          </a:blip>
          <a:srcRect l="3613"/>
          <a:stretch/>
        </p:blipFill>
        <p:spPr>
          <a:xfrm>
            <a:off x="3" y="2669693"/>
            <a:ext cx="4037012" cy="4188315"/>
          </a:xfrm>
          <a:prstGeom prst="rect">
            <a:avLst/>
          </a:prstGeom>
        </p:spPr>
      </p:pic>
      <p:pic>
        <p:nvPicPr>
          <p:cNvPr id="61" name="Picture 6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print">
            <a:extLst>
              <a:ext uri="{28A0092B-C50C-407E-A947-70E740481C1C}">
                <a14:useLocalDpi xmlns:a14="http://schemas.microsoft.com/office/drawing/2010/main" val="0"/>
              </a:ext>
            </a:extLst>
          </a:blip>
          <a:srcRect l="35640"/>
          <a:stretch/>
        </p:blipFill>
        <p:spPr>
          <a:xfrm>
            <a:off x="3" y="2892353"/>
            <a:ext cx="1522412" cy="2365453"/>
          </a:xfrm>
          <a:prstGeom prst="rect">
            <a:avLst/>
          </a:prstGeom>
        </p:spPr>
      </p:pic>
      <p:sp>
        <p:nvSpPr>
          <p:cNvPr id="63" name="Oval 6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5" name="Picture 6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cstate="print">
            <a:extLst>
              <a:ext uri="{28A0092B-C50C-407E-A947-70E740481C1C}">
                <a14:useLocalDpi xmlns:a14="http://schemas.microsoft.com/office/drawing/2010/main" val="0"/>
              </a:ext>
            </a:extLst>
          </a:blip>
          <a:srcRect t="28813"/>
          <a:stretch/>
        </p:blipFill>
        <p:spPr>
          <a:xfrm>
            <a:off x="7999413" y="8"/>
            <a:ext cx="1603387" cy="1141407"/>
          </a:xfrm>
          <a:prstGeom prst="rect">
            <a:avLst/>
          </a:prstGeom>
        </p:spPr>
      </p:pic>
      <p:pic>
        <p:nvPicPr>
          <p:cNvPr id="67" name="Picture 6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cstate="print">
            <a:extLst>
              <a:ext uri="{28A0092B-C50C-407E-A947-70E740481C1C}">
                <a14:useLocalDpi xmlns:a14="http://schemas.microsoft.com/office/drawing/2010/main" val="0"/>
              </a:ext>
            </a:extLst>
          </a:blip>
          <a:srcRect b="23320"/>
          <a:stretch/>
        </p:blipFill>
        <p:spPr>
          <a:xfrm>
            <a:off x="8605882" y="6096000"/>
            <a:ext cx="993735" cy="762000"/>
          </a:xfrm>
          <a:prstGeom prst="rect">
            <a:avLst/>
          </a:prstGeom>
        </p:spPr>
      </p:pic>
      <p:sp>
        <p:nvSpPr>
          <p:cNvPr id="2" name="TextBox 1">
            <a:extLst>
              <a:ext uri="{FF2B5EF4-FFF2-40B4-BE49-F238E27FC236}">
                <a16:creationId xmlns:a16="http://schemas.microsoft.com/office/drawing/2014/main" id="{0256A521-872C-4D72-9DE1-DCF56DF6AFD0}"/>
              </a:ext>
            </a:extLst>
          </p:cNvPr>
          <p:cNvSpPr txBox="1"/>
          <p:nvPr/>
        </p:nvSpPr>
        <p:spPr>
          <a:xfrm>
            <a:off x="3708489" y="698907"/>
            <a:ext cx="9404723" cy="140053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4200" b="1" dirty="0">
                <a:solidFill>
                  <a:schemeClr val="tx2"/>
                </a:solidFill>
                <a:latin typeface="Times New Roman"/>
                <a:ea typeface="+mj-ea"/>
                <a:cs typeface="Times New Roman"/>
              </a:rPr>
              <a:t>INTRODUCTION</a:t>
            </a:r>
          </a:p>
        </p:txBody>
      </p:sp>
      <p:sp>
        <p:nvSpPr>
          <p:cNvPr id="88" name="TextBox 87">
            <a:extLst>
              <a:ext uri="{FF2B5EF4-FFF2-40B4-BE49-F238E27FC236}">
                <a16:creationId xmlns:a16="http://schemas.microsoft.com/office/drawing/2014/main" id="{4FF67FD1-4B4B-49DA-85D3-A31741E95106}"/>
              </a:ext>
            </a:extLst>
          </p:cNvPr>
          <p:cNvSpPr txBox="1"/>
          <p:nvPr/>
        </p:nvSpPr>
        <p:spPr>
          <a:xfrm>
            <a:off x="943159" y="1719532"/>
            <a:ext cx="993187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800" dirty="0">
                <a:latin typeface="Times New Roman"/>
                <a:ea typeface="+mn-lt"/>
                <a:cs typeface="+mn-lt"/>
              </a:rPr>
              <a:t>Traffic sign detection is often considered a particular case of object-class detection. In object-class detection, the task is to seek out the locations and sizes of all objects in a picture that belongs to a given class.</a:t>
            </a:r>
          </a:p>
          <a:p>
            <a:pPr marL="285750" indent="-285750" algn="just">
              <a:buFont typeface="Arial"/>
              <a:buChar char="•"/>
            </a:pPr>
            <a:endParaRPr lang="en-US" sz="2800" dirty="0">
              <a:latin typeface="Times New Roman"/>
              <a:ea typeface="+mn-lt"/>
              <a:cs typeface="+mn-lt"/>
            </a:endParaRPr>
          </a:p>
          <a:p>
            <a:pPr marL="285750" indent="-285750" algn="just">
              <a:buFont typeface="Arial"/>
              <a:buChar char="•"/>
            </a:pPr>
            <a:r>
              <a:rPr lang="en-US" sz="2800" dirty="0">
                <a:latin typeface="Times New Roman"/>
                <a:ea typeface="+mn-lt"/>
                <a:cs typeface="+mn-lt"/>
              </a:rPr>
              <a:t>However, many challenges remain for an unsuccessful system because the performance of those systems is greatly suffering from the surrounding conditions that affect the road sign visibility. </a:t>
            </a:r>
            <a:endParaRPr lang="en-US" sz="2800" dirty="0">
              <a:latin typeface="Times New Roman"/>
              <a:cs typeface="Times New Roman"/>
            </a:endParaRPr>
          </a:p>
        </p:txBody>
      </p:sp>
      <p:sp>
        <p:nvSpPr>
          <p:cNvPr id="3" name="Slide Number Placeholder 2">
            <a:extLst>
              <a:ext uri="{FF2B5EF4-FFF2-40B4-BE49-F238E27FC236}">
                <a16:creationId xmlns:a16="http://schemas.microsoft.com/office/drawing/2014/main" id="{5EA30DBE-3A42-4667-A7E7-F99CA994EB1E}"/>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796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cstate="print">
            <a:extLst>
              <a:ext uri="{28A0092B-C50C-407E-A947-70E740481C1C}">
                <a14:useLocalDpi xmlns:a14="http://schemas.microsoft.com/office/drawing/2010/main" val="0"/>
              </a:ext>
            </a:extLst>
          </a:blip>
          <a:srcRect l="3613"/>
          <a:stretch/>
        </p:blipFill>
        <p:spPr>
          <a:xfrm>
            <a:off x="3" y="2669693"/>
            <a:ext cx="4037012" cy="4188315"/>
          </a:xfrm>
          <a:prstGeom prst="rect">
            <a:avLst/>
          </a:prstGeom>
        </p:spPr>
      </p:pic>
      <p:pic>
        <p:nvPicPr>
          <p:cNvPr id="26" name="Picture 25">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print">
            <a:extLst>
              <a:ext uri="{28A0092B-C50C-407E-A947-70E740481C1C}">
                <a14:useLocalDpi xmlns:a14="http://schemas.microsoft.com/office/drawing/2010/main" val="0"/>
              </a:ext>
            </a:extLst>
          </a:blip>
          <a:srcRect l="35640"/>
          <a:stretch/>
        </p:blipFill>
        <p:spPr>
          <a:xfrm>
            <a:off x="3" y="2892353"/>
            <a:ext cx="1522412" cy="2365453"/>
          </a:xfrm>
          <a:prstGeom prst="rect">
            <a:avLst/>
          </a:prstGeom>
        </p:spPr>
      </p:pic>
      <p:sp>
        <p:nvSpPr>
          <p:cNvPr id="28" name="Oval 2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 name="Picture 29">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cstate="print">
            <a:extLst>
              <a:ext uri="{28A0092B-C50C-407E-A947-70E740481C1C}">
                <a14:useLocalDpi xmlns:a14="http://schemas.microsoft.com/office/drawing/2010/main" val="0"/>
              </a:ext>
            </a:extLst>
          </a:blip>
          <a:srcRect t="28813"/>
          <a:stretch/>
        </p:blipFill>
        <p:spPr>
          <a:xfrm>
            <a:off x="7999413" y="8"/>
            <a:ext cx="1603387" cy="1141407"/>
          </a:xfrm>
          <a:prstGeom prst="rect">
            <a:avLst/>
          </a:prstGeom>
        </p:spPr>
      </p:pic>
      <p:pic>
        <p:nvPicPr>
          <p:cNvPr id="32" name="Picture 31">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cstate="print">
            <a:extLst>
              <a:ext uri="{28A0092B-C50C-407E-A947-70E740481C1C}">
                <a14:useLocalDpi xmlns:a14="http://schemas.microsoft.com/office/drawing/2010/main" val="0"/>
              </a:ext>
            </a:extLst>
          </a:blip>
          <a:srcRect b="23320"/>
          <a:stretch/>
        </p:blipFill>
        <p:spPr>
          <a:xfrm>
            <a:off x="8605882" y="6096000"/>
            <a:ext cx="993735" cy="762000"/>
          </a:xfrm>
          <a:prstGeom prst="rect">
            <a:avLst/>
          </a:prstGeom>
        </p:spPr>
      </p:pic>
      <p:sp>
        <p:nvSpPr>
          <p:cNvPr id="2" name="TextBox 1">
            <a:extLst>
              <a:ext uri="{FF2B5EF4-FFF2-40B4-BE49-F238E27FC236}">
                <a16:creationId xmlns:a16="http://schemas.microsoft.com/office/drawing/2014/main" id="{AF179E09-CB62-4213-AEF7-FFBF9F2B4482}"/>
              </a:ext>
            </a:extLst>
          </p:cNvPr>
          <p:cNvSpPr txBox="1"/>
          <p:nvPr/>
        </p:nvSpPr>
        <p:spPr>
          <a:xfrm>
            <a:off x="789805" y="713978"/>
            <a:ext cx="9404723" cy="140053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457200">
              <a:spcBef>
                <a:spcPct val="0"/>
              </a:spcBef>
              <a:spcAft>
                <a:spcPts val="600"/>
              </a:spcAft>
            </a:pPr>
            <a:r>
              <a:rPr lang="en-US" sz="4200" b="1" dirty="0">
                <a:solidFill>
                  <a:schemeClr val="tx2"/>
                </a:solidFill>
                <a:latin typeface="Times New Roman"/>
                <a:ea typeface="+mj-ea"/>
                <a:cs typeface="Times New Roman"/>
              </a:rPr>
              <a:t>EXISTING SYSTEM</a:t>
            </a:r>
          </a:p>
        </p:txBody>
      </p:sp>
      <p:sp>
        <p:nvSpPr>
          <p:cNvPr id="59" name="TextBox 58">
            <a:extLst>
              <a:ext uri="{FF2B5EF4-FFF2-40B4-BE49-F238E27FC236}">
                <a16:creationId xmlns:a16="http://schemas.microsoft.com/office/drawing/2014/main" id="{AA263192-392F-431A-93B8-8C8F87F430E9}"/>
              </a:ext>
            </a:extLst>
          </p:cNvPr>
          <p:cNvSpPr txBox="1"/>
          <p:nvPr/>
        </p:nvSpPr>
        <p:spPr>
          <a:xfrm>
            <a:off x="554972" y="1719537"/>
            <a:ext cx="10722633"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800" dirty="0">
                <a:latin typeface="Times New Roman"/>
                <a:ea typeface="+mn-lt"/>
                <a:cs typeface="+mn-lt"/>
              </a:rPr>
              <a:t>Traffic sign helps us to interpret the state of the road to regulate the traffic and also helps in a warning and guiding pedestrians and drivers.</a:t>
            </a:r>
            <a:endParaRPr lang="en-US" sz="2800" dirty="0"/>
          </a:p>
          <a:p>
            <a:pPr marL="285750" indent="-285750" algn="just">
              <a:buFont typeface="Arial"/>
              <a:buChar char="•"/>
            </a:pPr>
            <a:endParaRPr lang="en-US" sz="2800" dirty="0">
              <a:latin typeface="Times New Roman"/>
              <a:ea typeface="+mn-lt"/>
              <a:cs typeface="+mn-lt"/>
            </a:endParaRPr>
          </a:p>
          <a:p>
            <a:pPr marL="285750" indent="-285750" algn="just">
              <a:buFont typeface="Arial"/>
              <a:buChar char="•"/>
            </a:pPr>
            <a:r>
              <a:rPr lang="en-US" sz="2800" dirty="0">
                <a:latin typeface="Times New Roman"/>
                <a:ea typeface="+mn-lt"/>
                <a:cs typeface="+mn-lt"/>
              </a:rPr>
              <a:t>Traffic sign detection algorithms specialize in the detection of traffic signs even from the damaged traffic signboards. </a:t>
            </a:r>
          </a:p>
          <a:p>
            <a:pPr algn="just"/>
            <a:endParaRPr lang="en-US" sz="2800" dirty="0">
              <a:latin typeface="Times New Roman"/>
              <a:ea typeface="+mn-lt"/>
              <a:cs typeface="+mn-lt"/>
            </a:endParaRPr>
          </a:p>
          <a:p>
            <a:pPr marL="285750" indent="-285750" algn="just">
              <a:buFont typeface="Arial"/>
              <a:buChar char="•"/>
            </a:pPr>
            <a:r>
              <a:rPr lang="en-US" sz="2800" dirty="0">
                <a:latin typeface="Times New Roman"/>
                <a:ea typeface="+mn-lt"/>
                <a:cs typeface="+mn-lt"/>
              </a:rPr>
              <a:t>A combination of color and shape-based algorithm is presented which will used to detect and recognized by used SVM algorithm</a:t>
            </a:r>
          </a:p>
          <a:p>
            <a:pPr algn="l"/>
            <a:endParaRPr lang="en-US" dirty="0"/>
          </a:p>
        </p:txBody>
      </p:sp>
      <p:sp>
        <p:nvSpPr>
          <p:cNvPr id="3" name="Slide Number Placeholder 2">
            <a:extLst>
              <a:ext uri="{FF2B5EF4-FFF2-40B4-BE49-F238E27FC236}">
                <a16:creationId xmlns:a16="http://schemas.microsoft.com/office/drawing/2014/main" id="{F03AC2D2-FE4B-46F3-9487-737EC46E3C7D}"/>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767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cstate="print">
            <a:extLst>
              <a:ext uri="{28A0092B-C50C-407E-A947-70E740481C1C}">
                <a14:useLocalDpi xmlns:a14="http://schemas.microsoft.com/office/drawing/2010/main" val="0"/>
              </a:ext>
            </a:extLst>
          </a:blip>
          <a:srcRect l="3613"/>
          <a:stretch/>
        </p:blipFill>
        <p:spPr>
          <a:xfrm>
            <a:off x="3" y="2669693"/>
            <a:ext cx="4037012" cy="4188315"/>
          </a:xfrm>
          <a:prstGeom prst="rect">
            <a:avLst/>
          </a:prstGeom>
        </p:spPr>
      </p:pic>
      <p:pic>
        <p:nvPicPr>
          <p:cNvPr id="11" name="Picture 10">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print">
            <a:extLst>
              <a:ext uri="{28A0092B-C50C-407E-A947-70E740481C1C}">
                <a14:useLocalDpi xmlns:a14="http://schemas.microsoft.com/office/drawing/2010/main" val="0"/>
              </a:ext>
            </a:extLst>
          </a:blip>
          <a:srcRect l="35640"/>
          <a:stretch/>
        </p:blipFill>
        <p:spPr>
          <a:xfrm>
            <a:off x="3" y="2892353"/>
            <a:ext cx="1522412" cy="2365453"/>
          </a:xfrm>
          <a:prstGeom prst="rect">
            <a:avLst/>
          </a:prstGeom>
        </p:spPr>
      </p:pic>
      <p:sp>
        <p:nvSpPr>
          <p:cNvPr id="13" name="Oval 12">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cstate="print">
            <a:extLst>
              <a:ext uri="{28A0092B-C50C-407E-A947-70E740481C1C}">
                <a14:useLocalDpi xmlns:a14="http://schemas.microsoft.com/office/drawing/2010/main" val="0"/>
              </a:ext>
            </a:extLst>
          </a:blip>
          <a:srcRect t="28813"/>
          <a:stretch/>
        </p:blipFill>
        <p:spPr>
          <a:xfrm>
            <a:off x="7999413" y="8"/>
            <a:ext cx="1603387" cy="1141407"/>
          </a:xfrm>
          <a:prstGeom prst="rect">
            <a:avLst/>
          </a:prstGeom>
        </p:spPr>
      </p:pic>
      <p:pic>
        <p:nvPicPr>
          <p:cNvPr id="17" name="Picture 16">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cstate="print">
            <a:extLst>
              <a:ext uri="{28A0092B-C50C-407E-A947-70E740481C1C}">
                <a14:useLocalDpi xmlns:a14="http://schemas.microsoft.com/office/drawing/2010/main" val="0"/>
              </a:ext>
            </a:extLst>
          </a:blip>
          <a:srcRect b="23320"/>
          <a:stretch/>
        </p:blipFill>
        <p:spPr>
          <a:xfrm>
            <a:off x="8605882" y="6096000"/>
            <a:ext cx="993735" cy="762000"/>
          </a:xfrm>
          <a:prstGeom prst="rect">
            <a:avLst/>
          </a:prstGeom>
        </p:spPr>
      </p:pic>
      <p:sp>
        <p:nvSpPr>
          <p:cNvPr id="2" name="TextBox 1">
            <a:extLst>
              <a:ext uri="{FF2B5EF4-FFF2-40B4-BE49-F238E27FC236}">
                <a16:creationId xmlns:a16="http://schemas.microsoft.com/office/drawing/2014/main" id="{F2E5F449-25AD-4109-94BB-06D4895013C0}"/>
              </a:ext>
            </a:extLst>
          </p:cNvPr>
          <p:cNvSpPr txBox="1"/>
          <p:nvPr/>
        </p:nvSpPr>
        <p:spPr>
          <a:xfrm>
            <a:off x="1511301" y="818401"/>
            <a:ext cx="9404723" cy="140053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4200" b="1" dirty="0">
                <a:solidFill>
                  <a:schemeClr val="tx2"/>
                </a:solidFill>
                <a:latin typeface="Times New Roman"/>
                <a:ea typeface="+mj-ea"/>
                <a:cs typeface="Times New Roman"/>
              </a:rPr>
              <a:t>PROBLEM IN EXISTING SYSTEM</a:t>
            </a:r>
          </a:p>
        </p:txBody>
      </p:sp>
      <p:sp>
        <p:nvSpPr>
          <p:cNvPr id="41" name="TextBox 40">
            <a:extLst>
              <a:ext uri="{FF2B5EF4-FFF2-40B4-BE49-F238E27FC236}">
                <a16:creationId xmlns:a16="http://schemas.microsoft.com/office/drawing/2014/main" id="{9966E90B-B5D6-44A5-B762-DC396CA767D4}"/>
              </a:ext>
            </a:extLst>
          </p:cNvPr>
          <p:cNvSpPr txBox="1"/>
          <p:nvPr/>
        </p:nvSpPr>
        <p:spPr>
          <a:xfrm>
            <a:off x="756249" y="1877684"/>
            <a:ext cx="10391955"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800" dirty="0">
                <a:latin typeface="Times New Roman"/>
                <a:ea typeface="+mn-lt"/>
                <a:cs typeface="+mn-lt"/>
              </a:rPr>
              <a:t>Traffic sign detection system plays great potential in the decline of road accidents by alerting the driver in a complex scenario and unconscious driver due to many psychological factors.</a:t>
            </a:r>
            <a:endParaRPr lang="en-US" dirty="0"/>
          </a:p>
          <a:p>
            <a:pPr algn="just"/>
            <a:endParaRPr lang="en-US" sz="2800" dirty="0">
              <a:latin typeface="Times New Roman"/>
              <a:ea typeface="+mn-lt"/>
              <a:cs typeface="+mn-lt"/>
            </a:endParaRPr>
          </a:p>
          <a:p>
            <a:pPr algn="just">
              <a:buFont typeface="Arial"/>
            </a:pPr>
            <a:endParaRPr lang="en-US" sz="2800" dirty="0">
              <a:latin typeface="Times New Roman"/>
              <a:ea typeface="+mn-lt"/>
              <a:cs typeface="+mn-lt"/>
            </a:endParaRPr>
          </a:p>
          <a:p>
            <a:pPr marL="285750" indent="-285750" algn="just">
              <a:buFont typeface="Arial"/>
              <a:buChar char="•"/>
            </a:pPr>
            <a:r>
              <a:rPr lang="en-US" sz="2800" dirty="0">
                <a:latin typeface="Times New Roman"/>
                <a:ea typeface="+mn-lt"/>
                <a:cs typeface="+mn-lt"/>
              </a:rPr>
              <a:t>Basically SVM algorithm is not suitable for large data sets. It doesn’t</a:t>
            </a:r>
          </a:p>
          <a:p>
            <a:pPr marL="285750" indent="-285750" algn="just"/>
            <a:r>
              <a:rPr lang="en-US" sz="2800" dirty="0">
                <a:latin typeface="Times New Roman"/>
                <a:ea typeface="+mn-lt"/>
                <a:cs typeface="+mn-lt"/>
              </a:rPr>
              <a:t>perform very well when the data is large.</a:t>
            </a:r>
          </a:p>
          <a:p>
            <a:pPr algn="l"/>
            <a:endParaRPr lang="en-US" sz="2800" dirty="0">
              <a:latin typeface="Times New Roman"/>
              <a:cs typeface="Times New Roman"/>
            </a:endParaRPr>
          </a:p>
        </p:txBody>
      </p:sp>
      <p:sp>
        <p:nvSpPr>
          <p:cNvPr id="3" name="Slide Number Placeholder 2">
            <a:extLst>
              <a:ext uri="{FF2B5EF4-FFF2-40B4-BE49-F238E27FC236}">
                <a16:creationId xmlns:a16="http://schemas.microsoft.com/office/drawing/2014/main" id="{1C464DD3-713F-46A0-B41E-166AC1531C05}"/>
              </a:ext>
            </a:extLst>
          </p:cNvPr>
          <p:cNvSpPr>
            <a:spLocks noGrp="1"/>
          </p:cNvSpPr>
          <p:nvPr>
            <p:ph type="sldNum" sz="quarter" idx="12"/>
          </p:nvPr>
        </p:nvSpPr>
        <p:spPr>
          <a:xfrm>
            <a:off x="10640204" y="6365229"/>
            <a:ext cx="1016000" cy="365125"/>
          </a:xfrm>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7375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cstate="print">
            <a:extLst>
              <a:ext uri="{28A0092B-C50C-407E-A947-70E740481C1C}">
                <a14:useLocalDpi xmlns:a14="http://schemas.microsoft.com/office/drawing/2010/main" val="0"/>
              </a:ext>
            </a:extLst>
          </a:blip>
          <a:srcRect l="3613"/>
          <a:stretch/>
        </p:blipFill>
        <p:spPr>
          <a:xfrm>
            <a:off x="3" y="2669693"/>
            <a:ext cx="4037012" cy="4188315"/>
          </a:xfrm>
          <a:prstGeom prst="rect">
            <a:avLst/>
          </a:prstGeom>
        </p:spPr>
      </p:pic>
      <p:pic>
        <p:nvPicPr>
          <p:cNvPr id="45" name="Picture 4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print">
            <a:extLst>
              <a:ext uri="{28A0092B-C50C-407E-A947-70E740481C1C}">
                <a14:useLocalDpi xmlns:a14="http://schemas.microsoft.com/office/drawing/2010/main" val="0"/>
              </a:ext>
            </a:extLst>
          </a:blip>
          <a:srcRect l="35640"/>
          <a:stretch/>
        </p:blipFill>
        <p:spPr>
          <a:xfrm>
            <a:off x="3" y="2892353"/>
            <a:ext cx="1522412" cy="2365453"/>
          </a:xfrm>
          <a:prstGeom prst="rect">
            <a:avLst/>
          </a:prstGeom>
        </p:spPr>
      </p:pic>
      <p:sp>
        <p:nvSpPr>
          <p:cNvPr id="47" name="Oval 46">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9" name="Picture 4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cstate="print">
            <a:extLst>
              <a:ext uri="{28A0092B-C50C-407E-A947-70E740481C1C}">
                <a14:useLocalDpi xmlns:a14="http://schemas.microsoft.com/office/drawing/2010/main" val="0"/>
              </a:ext>
            </a:extLst>
          </a:blip>
          <a:srcRect t="28813"/>
          <a:stretch/>
        </p:blipFill>
        <p:spPr>
          <a:xfrm>
            <a:off x="7999413" y="8"/>
            <a:ext cx="1603387" cy="1141407"/>
          </a:xfrm>
          <a:prstGeom prst="rect">
            <a:avLst/>
          </a:prstGeom>
        </p:spPr>
      </p:pic>
      <p:pic>
        <p:nvPicPr>
          <p:cNvPr id="51" name="Picture 50">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cstate="print">
            <a:extLst>
              <a:ext uri="{28A0092B-C50C-407E-A947-70E740481C1C}">
                <a14:useLocalDpi xmlns:a14="http://schemas.microsoft.com/office/drawing/2010/main" val="0"/>
              </a:ext>
            </a:extLst>
          </a:blip>
          <a:srcRect b="23320"/>
          <a:stretch/>
        </p:blipFill>
        <p:spPr>
          <a:xfrm>
            <a:off x="8605882" y="6096000"/>
            <a:ext cx="993735" cy="762000"/>
          </a:xfrm>
          <a:prstGeom prst="rect">
            <a:avLst/>
          </a:prstGeom>
        </p:spPr>
      </p:pic>
      <p:sp>
        <p:nvSpPr>
          <p:cNvPr id="2" name="TextBox 1">
            <a:extLst>
              <a:ext uri="{FF2B5EF4-FFF2-40B4-BE49-F238E27FC236}">
                <a16:creationId xmlns:a16="http://schemas.microsoft.com/office/drawing/2014/main" id="{87E76023-252E-45E9-906C-03112CE64822}"/>
              </a:ext>
            </a:extLst>
          </p:cNvPr>
          <p:cNvSpPr txBox="1"/>
          <p:nvPr/>
        </p:nvSpPr>
        <p:spPr>
          <a:xfrm>
            <a:off x="3104641" y="727041"/>
            <a:ext cx="9404723" cy="140053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4200" b="1" dirty="0">
                <a:solidFill>
                  <a:schemeClr val="tx2"/>
                </a:solidFill>
                <a:latin typeface="Times New Roman"/>
                <a:ea typeface="+mj-ea"/>
                <a:cs typeface="Times New Roman"/>
              </a:rPr>
              <a:t>PROPOSED SYSTEM</a:t>
            </a:r>
          </a:p>
        </p:txBody>
      </p:sp>
      <p:sp>
        <p:nvSpPr>
          <p:cNvPr id="116" name="TextBox 115">
            <a:extLst>
              <a:ext uri="{FF2B5EF4-FFF2-40B4-BE49-F238E27FC236}">
                <a16:creationId xmlns:a16="http://schemas.microsoft.com/office/drawing/2014/main" id="{BAD098E9-4093-45A3-9BA4-84D9B3C42B76}"/>
              </a:ext>
            </a:extLst>
          </p:cNvPr>
          <p:cNvSpPr txBox="1"/>
          <p:nvPr/>
        </p:nvSpPr>
        <p:spPr>
          <a:xfrm>
            <a:off x="813761" y="1676405"/>
            <a:ext cx="1057885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800" dirty="0">
                <a:latin typeface="Times New Roman"/>
                <a:ea typeface="+mn-lt"/>
                <a:cs typeface="+mn-lt"/>
              </a:rPr>
              <a:t>Most of the sign detection methods consider detecting traffic signs with good lighting conditions. </a:t>
            </a:r>
            <a:endParaRPr lang="en-US" dirty="0"/>
          </a:p>
          <a:p>
            <a:pPr algn="just"/>
            <a:endParaRPr lang="en-US" sz="2800" dirty="0">
              <a:latin typeface="Times New Roman"/>
              <a:ea typeface="+mn-lt"/>
              <a:cs typeface="+mn-lt"/>
            </a:endParaRPr>
          </a:p>
          <a:p>
            <a:pPr marL="285750" indent="-285750" algn="just">
              <a:buFont typeface="Arial"/>
              <a:buChar char="•"/>
            </a:pPr>
            <a:r>
              <a:rPr lang="en-US" sz="2800" dirty="0">
                <a:latin typeface="Times New Roman"/>
                <a:ea typeface="+mn-lt"/>
                <a:cs typeface="+mn-lt"/>
              </a:rPr>
              <a:t>Traffic Sign Detection and Recognition using image processing for the detection of a symbol and an Convolutional Neural Networks (CNN) for the recognition of the sign.</a:t>
            </a:r>
          </a:p>
          <a:p>
            <a:pPr algn="just"/>
            <a:endParaRPr lang="en-US" sz="2800" dirty="0">
              <a:latin typeface="Times New Roman"/>
              <a:ea typeface="+mn-lt"/>
              <a:cs typeface="+mn-lt"/>
            </a:endParaRPr>
          </a:p>
          <a:p>
            <a:pPr marL="285750" indent="-285750" algn="just">
              <a:buFont typeface="Arial"/>
              <a:buChar char="•"/>
            </a:pPr>
            <a:r>
              <a:rPr lang="en-US" sz="2800" dirty="0">
                <a:latin typeface="Times New Roman"/>
                <a:ea typeface="+mn-lt"/>
                <a:cs typeface="+mn-lt"/>
              </a:rPr>
              <a:t>After performing the method of classification of a traffic sign, that output is transferred within the sort of speech.</a:t>
            </a:r>
          </a:p>
          <a:p>
            <a:pPr algn="l"/>
            <a:endParaRPr lang="en-US" dirty="0"/>
          </a:p>
        </p:txBody>
      </p:sp>
      <p:sp>
        <p:nvSpPr>
          <p:cNvPr id="3" name="Slide Number Placeholder 2">
            <a:extLst>
              <a:ext uri="{FF2B5EF4-FFF2-40B4-BE49-F238E27FC236}">
                <a16:creationId xmlns:a16="http://schemas.microsoft.com/office/drawing/2014/main" id="{10381968-2C6C-4C3E-BE23-07F480A67953}"/>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80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AE08A0-85F0-43AA-AC1F-A0521E389461}"/>
              </a:ext>
            </a:extLst>
          </p:cNvPr>
          <p:cNvSpPr txBox="1"/>
          <p:nvPr/>
        </p:nvSpPr>
        <p:spPr>
          <a:xfrm>
            <a:off x="4638136" y="78345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solidFill>
                  <a:schemeClr val="tx2"/>
                </a:solidFill>
                <a:latin typeface="Times New Roman"/>
                <a:cs typeface="Times New Roman"/>
              </a:rPr>
              <a:t>ANALYSIS</a:t>
            </a:r>
          </a:p>
        </p:txBody>
      </p:sp>
      <p:sp>
        <p:nvSpPr>
          <p:cNvPr id="3" name="TextBox 2">
            <a:extLst>
              <a:ext uri="{FF2B5EF4-FFF2-40B4-BE49-F238E27FC236}">
                <a16:creationId xmlns:a16="http://schemas.microsoft.com/office/drawing/2014/main" id="{866D5FB5-71F8-4317-9DA8-F841488BE0D5}"/>
              </a:ext>
            </a:extLst>
          </p:cNvPr>
          <p:cNvSpPr txBox="1"/>
          <p:nvPr/>
        </p:nvSpPr>
        <p:spPr>
          <a:xfrm>
            <a:off x="2164493" y="1547178"/>
            <a:ext cx="896505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tx2"/>
                </a:solidFill>
                <a:latin typeface="Times New Roman"/>
                <a:cs typeface="Times New Roman"/>
              </a:rPr>
              <a:t>SOFTWARE REQUIREMENT SPECIFICATION</a:t>
            </a:r>
          </a:p>
        </p:txBody>
      </p:sp>
      <p:sp>
        <p:nvSpPr>
          <p:cNvPr id="12" name="TextBox 11">
            <a:extLst>
              <a:ext uri="{FF2B5EF4-FFF2-40B4-BE49-F238E27FC236}">
                <a16:creationId xmlns:a16="http://schemas.microsoft.com/office/drawing/2014/main" id="{67645490-9324-419E-AE77-E87DA76AA5D9}"/>
              </a:ext>
            </a:extLst>
          </p:cNvPr>
          <p:cNvSpPr txBox="1"/>
          <p:nvPr/>
        </p:nvSpPr>
        <p:spPr>
          <a:xfrm>
            <a:off x="380646" y="2709779"/>
            <a:ext cx="698451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r>
              <a:rPr lang="en-IN" sz="2400" b="1" dirty="0">
                <a:solidFill>
                  <a:schemeClr val="tx2"/>
                </a:solidFill>
                <a:latin typeface="Times New Roman"/>
                <a:ea typeface="+mn-lt"/>
                <a:cs typeface="+mn-lt"/>
              </a:rPr>
              <a:t>Software Requirements</a:t>
            </a:r>
            <a:endParaRPr lang="en-IN" sz="2400" b="1" dirty="0">
              <a:solidFill>
                <a:schemeClr val="tx2"/>
              </a:solidFill>
              <a:latin typeface="Times New Roman"/>
              <a:cs typeface="Times New Roman"/>
            </a:endParaRPr>
          </a:p>
          <a:p>
            <a:pPr lvl="2"/>
            <a:endParaRPr lang="en-IN" sz="2400" b="1" dirty="0">
              <a:latin typeface="Times New Roman"/>
              <a:ea typeface="+mn-lt"/>
              <a:cs typeface="+mn-lt"/>
            </a:endParaRPr>
          </a:p>
          <a:p>
            <a:pPr marL="285750" indent="-285750">
              <a:buFont typeface="Arial"/>
              <a:buChar char="•"/>
            </a:pPr>
            <a:r>
              <a:rPr lang="en-US" sz="2400" dirty="0">
                <a:latin typeface="Times New Roman"/>
                <a:ea typeface="+mn-lt"/>
                <a:cs typeface="+mn-lt"/>
              </a:rPr>
              <a:t>Operating system: Windows 10 Professional</a:t>
            </a:r>
            <a:endParaRPr lang="en-US" sz="2400" dirty="0">
              <a:latin typeface="Times New Roman"/>
              <a:cs typeface="Times New Roman"/>
            </a:endParaRPr>
          </a:p>
          <a:p>
            <a:pPr marL="285750" indent="-285750">
              <a:buFont typeface="Arial"/>
              <a:buChar char="•"/>
            </a:pPr>
            <a:r>
              <a:rPr lang="en-IN" sz="2400" dirty="0">
                <a:latin typeface="Times New Roman"/>
                <a:ea typeface="+mn-lt"/>
                <a:cs typeface="+mn-lt"/>
              </a:rPr>
              <a:t> </a:t>
            </a:r>
            <a:r>
              <a:rPr lang="en-US" sz="2400" dirty="0">
                <a:latin typeface="Times New Roman"/>
                <a:ea typeface="+mn-lt"/>
                <a:cs typeface="+mn-lt"/>
              </a:rPr>
              <a:t>Platform: Anaconda (Jupyter notebook) </a:t>
            </a:r>
            <a:endParaRPr lang="en-US" sz="2400" dirty="0">
              <a:latin typeface="Times New Roman"/>
              <a:cs typeface="Times New Roman"/>
            </a:endParaRPr>
          </a:p>
          <a:p>
            <a:pPr marL="285750" indent="-285750">
              <a:buFont typeface="Arial"/>
              <a:buChar char="•"/>
            </a:pPr>
            <a:r>
              <a:rPr lang="en-US" sz="2400" dirty="0">
                <a:latin typeface="Times New Roman"/>
                <a:ea typeface="+mn-lt"/>
                <a:cs typeface="+mn-lt"/>
              </a:rPr>
              <a:t> Front end: Python</a:t>
            </a:r>
            <a:endParaRPr lang="en-US" sz="2400" dirty="0">
              <a:latin typeface="Times New Roman"/>
              <a:cs typeface="Times New Roman"/>
            </a:endParaRPr>
          </a:p>
          <a:p>
            <a:pPr marL="285750" indent="-285750">
              <a:buFont typeface="Arial"/>
              <a:buChar char="•"/>
            </a:pPr>
            <a:r>
              <a:rPr lang="en-IN" sz="2400" dirty="0">
                <a:latin typeface="Times New Roman"/>
                <a:ea typeface="+mn-lt"/>
                <a:cs typeface="+mn-lt"/>
              </a:rPr>
              <a:t> </a:t>
            </a:r>
            <a:r>
              <a:rPr lang="en-US" sz="2400" dirty="0">
                <a:latin typeface="Times New Roman"/>
                <a:ea typeface="+mn-lt"/>
                <a:cs typeface="+mn-lt"/>
              </a:rPr>
              <a:t>Backend: Tensor Flow</a:t>
            </a:r>
            <a:endParaRPr lang="en-US" sz="2400" dirty="0">
              <a:latin typeface="Times New Roman"/>
              <a:cs typeface="Times New Roman"/>
            </a:endParaRPr>
          </a:p>
          <a:p>
            <a:pPr algn="l"/>
            <a:endParaRPr lang="en-US" dirty="0"/>
          </a:p>
        </p:txBody>
      </p:sp>
      <p:sp>
        <p:nvSpPr>
          <p:cNvPr id="13" name="TextBox 12">
            <a:extLst>
              <a:ext uri="{FF2B5EF4-FFF2-40B4-BE49-F238E27FC236}">
                <a16:creationId xmlns:a16="http://schemas.microsoft.com/office/drawing/2014/main" id="{ABA750DF-5946-4B0B-882C-391EA7699C38}"/>
              </a:ext>
            </a:extLst>
          </p:cNvPr>
          <p:cNvSpPr txBox="1"/>
          <p:nvPr/>
        </p:nvSpPr>
        <p:spPr>
          <a:xfrm>
            <a:off x="6892685" y="2780766"/>
            <a:ext cx="4698520"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r>
              <a:rPr lang="en-IN" sz="2400" b="1" dirty="0">
                <a:solidFill>
                  <a:schemeClr val="tx2"/>
                </a:solidFill>
                <a:latin typeface="Times New Roman"/>
                <a:ea typeface="+mn-lt"/>
                <a:cs typeface="+mn-lt"/>
              </a:rPr>
              <a:t>Hardware Requirements</a:t>
            </a:r>
            <a:endParaRPr lang="en-IN" sz="2400" b="1" dirty="0">
              <a:solidFill>
                <a:schemeClr val="tx2"/>
              </a:solidFill>
              <a:latin typeface="Times New Roman"/>
              <a:cs typeface="Times New Roman"/>
            </a:endParaRPr>
          </a:p>
          <a:p>
            <a:pPr lvl="2"/>
            <a:endParaRPr lang="en-IN" sz="2400" b="1" dirty="0">
              <a:latin typeface="Times New Roman"/>
              <a:ea typeface="+mn-lt"/>
              <a:cs typeface="+mn-lt"/>
            </a:endParaRPr>
          </a:p>
          <a:p>
            <a:pPr marL="285750" indent="-285750">
              <a:buFont typeface="Arial"/>
              <a:buChar char="•"/>
            </a:pPr>
            <a:r>
              <a:rPr lang="en-IN" sz="2400" dirty="0">
                <a:latin typeface="Times New Roman"/>
                <a:ea typeface="+mn-lt"/>
                <a:cs typeface="+mn-lt"/>
              </a:rPr>
              <a:t>Monitor: 17 VGA Colour</a:t>
            </a:r>
            <a:endParaRPr lang="en-US" sz="2400" dirty="0">
              <a:latin typeface="Times New Roman"/>
              <a:cs typeface="Times New Roman"/>
            </a:endParaRPr>
          </a:p>
          <a:p>
            <a:pPr marL="285750" indent="-285750">
              <a:buFont typeface="Arial"/>
              <a:buChar char="•"/>
            </a:pPr>
            <a:r>
              <a:rPr lang="en-US" sz="2400" dirty="0">
                <a:latin typeface="Times New Roman"/>
                <a:ea typeface="+mn-lt"/>
                <a:cs typeface="+mn-lt"/>
              </a:rPr>
              <a:t>Processor: Intel core i5</a:t>
            </a:r>
            <a:endParaRPr lang="en-US" sz="2400" dirty="0">
              <a:latin typeface="Times New Roman"/>
              <a:cs typeface="Times New Roman"/>
            </a:endParaRPr>
          </a:p>
          <a:p>
            <a:pPr marL="285750" indent="-285750">
              <a:buFont typeface="Arial"/>
              <a:buChar char="•"/>
            </a:pPr>
            <a:r>
              <a:rPr lang="en-US" sz="2400" dirty="0">
                <a:latin typeface="Times New Roman"/>
                <a:ea typeface="+mn-lt"/>
                <a:cs typeface="+mn-lt"/>
              </a:rPr>
              <a:t>Keyboard:110 keys enhanced</a:t>
            </a:r>
            <a:endParaRPr lang="en-US" sz="2400" dirty="0">
              <a:latin typeface="Times New Roman"/>
              <a:cs typeface="Times New Roman"/>
            </a:endParaRPr>
          </a:p>
          <a:p>
            <a:pPr algn="l"/>
            <a:endParaRPr lang="en-US" dirty="0"/>
          </a:p>
        </p:txBody>
      </p:sp>
      <p:sp>
        <p:nvSpPr>
          <p:cNvPr id="4" name="Slide Number Placeholder 3">
            <a:extLst>
              <a:ext uri="{FF2B5EF4-FFF2-40B4-BE49-F238E27FC236}">
                <a16:creationId xmlns:a16="http://schemas.microsoft.com/office/drawing/2014/main" id="{05E185A2-C25F-44D0-AF90-2FA37ACA9CC1}"/>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099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cstate="print">
            <a:extLst>
              <a:ext uri="{28A0092B-C50C-407E-A947-70E740481C1C}">
                <a14:useLocalDpi xmlns:a14="http://schemas.microsoft.com/office/drawing/2010/main" val="0"/>
              </a:ext>
            </a:extLst>
          </a:blip>
          <a:srcRect l="3613"/>
          <a:stretch/>
        </p:blipFill>
        <p:spPr>
          <a:xfrm>
            <a:off x="3" y="2669693"/>
            <a:ext cx="4037012" cy="4188315"/>
          </a:xfrm>
          <a:prstGeom prst="rect">
            <a:avLst/>
          </a:prstGeom>
        </p:spPr>
      </p:pic>
      <p:pic>
        <p:nvPicPr>
          <p:cNvPr id="11" name="Picture 10">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print">
            <a:extLst>
              <a:ext uri="{28A0092B-C50C-407E-A947-70E740481C1C}">
                <a14:useLocalDpi xmlns:a14="http://schemas.microsoft.com/office/drawing/2010/main" val="0"/>
              </a:ext>
            </a:extLst>
          </a:blip>
          <a:srcRect l="35640"/>
          <a:stretch/>
        </p:blipFill>
        <p:spPr>
          <a:xfrm>
            <a:off x="3" y="2892353"/>
            <a:ext cx="1522412" cy="2365453"/>
          </a:xfrm>
          <a:prstGeom prst="rect">
            <a:avLst/>
          </a:prstGeom>
        </p:spPr>
      </p:pic>
      <p:sp>
        <p:nvSpPr>
          <p:cNvPr id="13" name="Oval 12">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cstate="print">
            <a:extLst>
              <a:ext uri="{28A0092B-C50C-407E-A947-70E740481C1C}">
                <a14:useLocalDpi xmlns:a14="http://schemas.microsoft.com/office/drawing/2010/main" val="0"/>
              </a:ext>
            </a:extLst>
          </a:blip>
          <a:srcRect t="28813"/>
          <a:stretch/>
        </p:blipFill>
        <p:spPr>
          <a:xfrm>
            <a:off x="7999413" y="8"/>
            <a:ext cx="1603387" cy="1141407"/>
          </a:xfrm>
          <a:prstGeom prst="rect">
            <a:avLst/>
          </a:prstGeom>
        </p:spPr>
      </p:pic>
      <p:pic>
        <p:nvPicPr>
          <p:cNvPr id="17" name="Picture 16">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cstate="print">
            <a:extLst>
              <a:ext uri="{28A0092B-C50C-407E-A947-70E740481C1C}">
                <a14:useLocalDpi xmlns:a14="http://schemas.microsoft.com/office/drawing/2010/main" val="0"/>
              </a:ext>
            </a:extLst>
          </a:blip>
          <a:srcRect b="23320"/>
          <a:stretch/>
        </p:blipFill>
        <p:spPr>
          <a:xfrm>
            <a:off x="8605882" y="6096000"/>
            <a:ext cx="993735" cy="762000"/>
          </a:xfrm>
          <a:prstGeom prst="rect">
            <a:avLst/>
          </a:prstGeom>
        </p:spPr>
      </p:pic>
      <p:sp>
        <p:nvSpPr>
          <p:cNvPr id="2" name="TextBox 1">
            <a:extLst>
              <a:ext uri="{FF2B5EF4-FFF2-40B4-BE49-F238E27FC236}">
                <a16:creationId xmlns:a16="http://schemas.microsoft.com/office/drawing/2014/main" id="{6A71CD80-6065-44FD-A9D4-61634CBBD88F}"/>
              </a:ext>
            </a:extLst>
          </p:cNvPr>
          <p:cNvSpPr txBox="1"/>
          <p:nvPr/>
        </p:nvSpPr>
        <p:spPr>
          <a:xfrm>
            <a:off x="1178073" y="804105"/>
            <a:ext cx="9404723" cy="140053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457200">
              <a:spcBef>
                <a:spcPct val="0"/>
              </a:spcBef>
              <a:spcAft>
                <a:spcPts val="600"/>
              </a:spcAft>
            </a:pPr>
            <a:r>
              <a:rPr lang="en-US" sz="4200" b="1" dirty="0">
                <a:solidFill>
                  <a:schemeClr val="tx2"/>
                </a:solidFill>
                <a:latin typeface="Times New Roman"/>
                <a:ea typeface="+mj-ea"/>
                <a:cs typeface="Times New Roman"/>
              </a:rPr>
              <a:t>ALGORITHM</a:t>
            </a:r>
            <a:endParaRPr lang="en-US" b="1" dirty="0">
              <a:ea typeface="+mj-ea"/>
            </a:endParaRPr>
          </a:p>
        </p:txBody>
      </p:sp>
      <p:sp>
        <p:nvSpPr>
          <p:cNvPr id="110" name="TextBox 109">
            <a:extLst>
              <a:ext uri="{FF2B5EF4-FFF2-40B4-BE49-F238E27FC236}">
                <a16:creationId xmlns:a16="http://schemas.microsoft.com/office/drawing/2014/main" id="{1E0B303A-BA65-4B29-86D6-B31971BBDB63}"/>
              </a:ext>
            </a:extLst>
          </p:cNvPr>
          <p:cNvSpPr txBox="1"/>
          <p:nvPr/>
        </p:nvSpPr>
        <p:spPr>
          <a:xfrm>
            <a:off x="1316969" y="1992702"/>
            <a:ext cx="9141123"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IN" sz="2800" dirty="0">
                <a:latin typeface="Times New Roman"/>
                <a:ea typeface="+mn-lt"/>
                <a:cs typeface="+mn-lt"/>
              </a:rPr>
              <a:t>Step 1: Start      </a:t>
            </a:r>
            <a:endParaRPr lang="en-US" sz="2800" dirty="0">
              <a:latin typeface="Times New Roman"/>
              <a:ea typeface="+mn-lt"/>
              <a:cs typeface="+mn-lt"/>
            </a:endParaRPr>
          </a:p>
          <a:p>
            <a:pPr marL="285750" indent="-285750">
              <a:buFont typeface="Arial"/>
              <a:buChar char="•"/>
            </a:pPr>
            <a:r>
              <a:rPr lang="en-IN" sz="2800" dirty="0">
                <a:latin typeface="Times New Roman"/>
                <a:ea typeface="+mn-lt"/>
                <a:cs typeface="+mn-lt"/>
              </a:rPr>
              <a:t>Step 2: Detects the traffic sign.</a:t>
            </a:r>
            <a:r>
              <a:rPr lang="en-US" sz="2800" dirty="0">
                <a:latin typeface="Times New Roman"/>
                <a:ea typeface="+mn-lt"/>
                <a:cs typeface="+mn-lt"/>
              </a:rPr>
              <a:t> </a:t>
            </a:r>
          </a:p>
          <a:p>
            <a:pPr marL="285750" indent="-285750">
              <a:buFont typeface="Arial"/>
              <a:buChar char="•"/>
            </a:pPr>
            <a:r>
              <a:rPr lang="en-IN" sz="2800" dirty="0">
                <a:latin typeface="Times New Roman"/>
                <a:ea typeface="+mn-lt"/>
                <a:cs typeface="+mn-lt"/>
              </a:rPr>
              <a:t>Step 3: Classifies the recognized sign.</a:t>
            </a:r>
            <a:r>
              <a:rPr lang="en-US" sz="2800" dirty="0">
                <a:latin typeface="Times New Roman"/>
                <a:ea typeface="+mn-lt"/>
                <a:cs typeface="+mn-lt"/>
              </a:rPr>
              <a:t> </a:t>
            </a:r>
          </a:p>
          <a:p>
            <a:pPr marL="285750" indent="-285750">
              <a:buFont typeface="Arial"/>
              <a:buChar char="•"/>
            </a:pPr>
            <a:r>
              <a:rPr lang="en-IN" sz="2800" dirty="0">
                <a:latin typeface="Times New Roman"/>
                <a:ea typeface="+mn-lt"/>
                <a:cs typeface="+mn-lt"/>
              </a:rPr>
              <a:t>Step 4: Fetch the information, regarding the sign.</a:t>
            </a:r>
            <a:r>
              <a:rPr lang="en-US" sz="2800" dirty="0">
                <a:latin typeface="Times New Roman"/>
                <a:ea typeface="+mn-lt"/>
                <a:cs typeface="+mn-lt"/>
              </a:rPr>
              <a:t> </a:t>
            </a:r>
          </a:p>
          <a:p>
            <a:pPr marL="285750" indent="-285750">
              <a:buFont typeface="Arial"/>
              <a:buChar char="•"/>
            </a:pPr>
            <a:r>
              <a:rPr lang="en-IN" sz="2800" dirty="0">
                <a:latin typeface="Times New Roman"/>
                <a:ea typeface="+mn-lt"/>
                <a:cs typeface="+mn-lt"/>
              </a:rPr>
              <a:t>Step 5: Information is displayed and turn out as audio.</a:t>
            </a:r>
            <a:r>
              <a:rPr lang="en-US" sz="2800" dirty="0">
                <a:latin typeface="Times New Roman"/>
                <a:ea typeface="+mn-lt"/>
                <a:cs typeface="+mn-lt"/>
              </a:rPr>
              <a:t> </a:t>
            </a:r>
          </a:p>
          <a:p>
            <a:pPr marL="285750" indent="-285750">
              <a:buFont typeface="Arial"/>
              <a:buChar char="•"/>
            </a:pPr>
            <a:r>
              <a:rPr lang="en-IN" sz="2800" dirty="0">
                <a:latin typeface="Times New Roman"/>
                <a:ea typeface="+mn-lt"/>
                <a:cs typeface="+mn-lt"/>
              </a:rPr>
              <a:t>Step 6: As a result, Driver receives information about sign.</a:t>
            </a:r>
            <a:r>
              <a:rPr lang="en-US" sz="2800" dirty="0">
                <a:latin typeface="Times New Roman"/>
                <a:ea typeface="+mn-lt"/>
                <a:cs typeface="+mn-lt"/>
              </a:rPr>
              <a:t> </a:t>
            </a:r>
          </a:p>
          <a:p>
            <a:pPr marL="285750" indent="-285750">
              <a:buFont typeface="Arial"/>
              <a:buChar char="•"/>
            </a:pPr>
            <a:r>
              <a:rPr lang="en-IN" sz="2800" dirty="0">
                <a:latin typeface="Times New Roman"/>
                <a:ea typeface="+mn-lt"/>
                <a:cs typeface="+mn-lt"/>
              </a:rPr>
              <a:t>Step 7: Stop</a:t>
            </a:r>
            <a:r>
              <a:rPr lang="en-US" sz="2800" dirty="0">
                <a:latin typeface="Times New Roman"/>
                <a:ea typeface="+mn-lt"/>
                <a:cs typeface="+mn-lt"/>
              </a:rPr>
              <a:t> </a:t>
            </a:r>
          </a:p>
          <a:p>
            <a:pPr algn="l"/>
            <a:endParaRPr lang="en-US" dirty="0"/>
          </a:p>
        </p:txBody>
      </p:sp>
      <p:sp>
        <p:nvSpPr>
          <p:cNvPr id="3" name="Slide Number Placeholder 2">
            <a:extLst>
              <a:ext uri="{FF2B5EF4-FFF2-40B4-BE49-F238E27FC236}">
                <a16:creationId xmlns:a16="http://schemas.microsoft.com/office/drawing/2014/main" id="{085D9D17-2BB8-4656-A230-6EB832754501}"/>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Slide No: </a:t>
            </a:r>
            <a:fld id="{D57F1E4F-1CFF-5643-939E-02111984F565}" type="slidenum">
              <a:rPr lang="en-US" smtClean="0">
                <a:latin typeface="Times New Roman" panose="02020603050405020304" pitchFamily="18" charset="0"/>
                <a:cs typeface="Times New Roman" panose="02020603050405020304" pitchFamily="18" charset="0"/>
              </a:rPr>
              <a:pPr/>
              <a:t>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228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1458</TotalTime>
  <Words>1508</Words>
  <Application>Microsoft Office PowerPoint</Application>
  <PresentationFormat>Widescreen</PresentationFormat>
  <Paragraphs>211</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Constantia</vt:lpstr>
      <vt:lpstr>Times New Roman</vt:lpstr>
      <vt:lpstr>Wingdings</vt:lpstr>
      <vt:lpstr>Wingdings 2</vt:lpstr>
      <vt:lpstr>Wingdings 3</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Manasa Perumalla</cp:lastModifiedBy>
  <cp:revision>1663</cp:revision>
  <dcterms:created xsi:type="dcterms:W3CDTF">2020-05-20T11:17:10Z</dcterms:created>
  <dcterms:modified xsi:type="dcterms:W3CDTF">2020-08-06T15:20:36Z</dcterms:modified>
</cp:coreProperties>
</file>