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6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C934-4048-8236-9522-FE475CE71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2944" y="1772239"/>
            <a:ext cx="7975077" cy="1737724"/>
          </a:xfrm>
        </p:spPr>
        <p:txBody>
          <a:bodyPr>
            <a:normAutofit/>
          </a:bodyPr>
          <a:lstStyle/>
          <a:p>
            <a:r>
              <a:rPr lang="en-IN" altLang="en-US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Microsoft </a:t>
            </a:r>
            <a:r>
              <a:rPr lang="en-US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Cybersecurity Incidents </a:t>
            </a:r>
            <a:r>
              <a:rPr lang="en-IN" altLang="en-US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Classification </a:t>
            </a:r>
            <a:r>
              <a:rPr lang="en-US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with Machine Learning</a:t>
            </a:r>
            <a:endParaRPr lang="en-IN" sz="36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5B785-D9A5-FFF1-103D-021E9C05F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8021" y="4298622"/>
            <a:ext cx="8181976" cy="874336"/>
          </a:xfrm>
        </p:spPr>
        <p:txBody>
          <a:bodyPr/>
          <a:lstStyle/>
          <a:p>
            <a:r>
              <a:rPr lang="en-IN" sz="18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en-IN" i="1" dirty="0">
                <a:solidFill>
                  <a:schemeClr val="bg1"/>
                </a:solidFill>
              </a:rPr>
              <a:t>:</a:t>
            </a:r>
            <a:r>
              <a:rPr lang="en-IN" sz="18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Cybersecurity and Machine Learning</a:t>
            </a:r>
            <a:endParaRPr lang="en-IN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999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A686-D0CE-BD06-C1B8-404CC7066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6888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  <a:t>Hyper parameter Tuning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04203-FB3C-AAFA-C31F-8333DD7B1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7397"/>
            <a:ext cx="9905999" cy="367645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Search: An efficient method for hyperparameter optimization that samples from a predefined range of hyperparameters randomly, quicker than Grid Search and can find optimal settings by exploring different combinations of parameters.</a:t>
            </a:r>
          </a:p>
          <a:p>
            <a:pPr algn="just">
              <a:lnSpc>
                <a:spcPct val="150000"/>
              </a:lnSpc>
            </a:pPr>
            <a:r>
              <a:rPr lang="en-US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SMOTE (Synthetic Minority Over-sampling Technique): Addresses class imbalance by generating synthetic samples for the minority class. This technique helps improve model performance by providing a more balanced training dataset and reducing bias towards the majority class.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975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D419-FB32-FE4B-8BED-72DB5773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sym typeface="+mn-ea"/>
              </a:rPr>
              <a:t>Tuning Process - Insights</a:t>
            </a:r>
            <a:br>
              <a:rPr lang="en-US" dirty="0">
                <a:solidFill>
                  <a:schemeClr val="bg1"/>
                </a:solidFill>
                <a:latin typeface="Arial Narrow" panose="020B0606020202030204" pitchFamily="34" charset="0"/>
                <a:sym typeface="+mn-ea"/>
              </a:rPr>
            </a:br>
            <a:endParaRPr lang="en-IN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6CE05-C281-2C3B-390D-2953452F5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9373"/>
            <a:ext cx="9905999" cy="3971828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Forest: Optimal parameters {'n_estimators': 100, 'min_samples_split': 2, 'min_samples_leaf': 1, 'max_features': 0.75, 'max_depth': 50, 'bootstrap': False} improved the macro-F1 score to 92%. The model achieved 96% accuracy with strong precision and recall across all classes.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of Tuning: Enhanced precision and recall, especially for minority classes, with very few misclassifications in the confusion matrix.</a:t>
            </a:r>
            <a:r>
              <a:rPr lang="en-IN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IN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[[ 1607   107    31]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 126  1823    46]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 204    78 12881]]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Performance: Achieved 96% accuracy, 92% macro-F1 score.</a:t>
            </a:r>
            <a:r>
              <a:rPr lang="en-IN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908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BD2C5-F03B-F123-C065-FA8DA408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5098"/>
            <a:ext cx="9905998" cy="8578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Model Interpretation</a:t>
            </a:r>
            <a:endParaRPr lang="en-IN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70E4-22F5-8D53-11AF-0CB7A95E9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80388"/>
            <a:ext cx="5033145" cy="56325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Techniques Used: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Importance: Analyzing importance scores derived from Random Forest models.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Analysis: Reviewing misclassified cases to identify potential areas for improvement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Features:</a:t>
            </a:r>
          </a:p>
          <a:p>
            <a:pPr lvl="1" algn="just">
              <a:buFont typeface="Wingdings" panose="05000000000000000000" charset="0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Incident Id: 0.32</a:t>
            </a:r>
          </a:p>
          <a:p>
            <a:pPr lvl="1" algn="just">
              <a:buFont typeface="Wingdings" panose="05000000000000000000" charset="0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 Id: 0.15</a:t>
            </a:r>
          </a:p>
          <a:p>
            <a:pPr lvl="1" algn="just">
              <a:buFont typeface="Wingdings" panose="05000000000000000000" charset="0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MITRE Techniques: 0.15</a:t>
            </a:r>
          </a:p>
          <a:p>
            <a:pPr lvl="1" algn="just">
              <a:buFont typeface="Wingdings" panose="05000000000000000000" charset="0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 Id: 0.08</a:t>
            </a:r>
          </a:p>
          <a:p>
            <a:pPr lvl="1" algn="just">
              <a:buFont typeface="Wingdings" panose="05000000000000000000" charset="0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Type: 0.06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on Predictions: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Incident Id and Org Id significantly influence the model's classification, particularly in distinguishing between different classes.</a:t>
            </a:r>
          </a:p>
          <a:p>
            <a:pPr lvl="1" algn="just">
              <a:buFont typeface="Wingdings" panose="05000000000000000000" charset="0"/>
              <a:buChar char="Ø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charset="0"/>
              <a:buChar char="Ø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66223-F0C3-C4D0-482A-129E4D428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251" y="1102936"/>
            <a:ext cx="5129169" cy="524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46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8E74-EF6C-CBC6-5201-DE468C0C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435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Error Analysis and Performance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2BEA3D-0130-59B2-672B-35FB34CCD0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268499"/>
              </p:ext>
            </p:extLst>
          </p:nvPr>
        </p:nvGraphicFramePr>
        <p:xfrm>
          <a:off x="543612" y="2063408"/>
          <a:ext cx="11104776" cy="3442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796">
                  <a:extLst>
                    <a:ext uri="{9D8B030D-6E8A-4147-A177-3AD203B41FA5}">
                      <a16:colId xmlns:a16="http://schemas.microsoft.com/office/drawing/2014/main" val="1249913123"/>
                    </a:ext>
                  </a:extLst>
                </a:gridCol>
                <a:gridCol w="1222342">
                  <a:extLst>
                    <a:ext uri="{9D8B030D-6E8A-4147-A177-3AD203B41FA5}">
                      <a16:colId xmlns:a16="http://schemas.microsoft.com/office/drawing/2014/main" val="3759497385"/>
                    </a:ext>
                  </a:extLst>
                </a:gridCol>
                <a:gridCol w="1734532">
                  <a:extLst>
                    <a:ext uri="{9D8B030D-6E8A-4147-A177-3AD203B41FA5}">
                      <a16:colId xmlns:a16="http://schemas.microsoft.com/office/drawing/2014/main" val="77898496"/>
                    </a:ext>
                  </a:extLst>
                </a:gridCol>
                <a:gridCol w="1838227">
                  <a:extLst>
                    <a:ext uri="{9D8B030D-6E8A-4147-A177-3AD203B41FA5}">
                      <a16:colId xmlns:a16="http://schemas.microsoft.com/office/drawing/2014/main" val="350740203"/>
                    </a:ext>
                  </a:extLst>
                </a:gridCol>
                <a:gridCol w="1838227">
                  <a:extLst>
                    <a:ext uri="{9D8B030D-6E8A-4147-A177-3AD203B41FA5}">
                      <a16:colId xmlns:a16="http://schemas.microsoft.com/office/drawing/2014/main" val="3523425539"/>
                    </a:ext>
                  </a:extLst>
                </a:gridCol>
                <a:gridCol w="2620652">
                  <a:extLst>
                    <a:ext uri="{9D8B030D-6E8A-4147-A177-3AD203B41FA5}">
                      <a16:colId xmlns:a16="http://schemas.microsoft.com/office/drawing/2014/main" val="1848784109"/>
                    </a:ext>
                  </a:extLst>
                </a:gridCol>
              </a:tblGrid>
              <a:tr h="667117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Misclassifications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Confusion Matrix 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62034"/>
                  </a:ext>
                </a:extLst>
              </a:tr>
              <a:tr h="262001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 (Class 0)</a:t>
                      </a:r>
                    </a:p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 (Class 1)</a:t>
                      </a:r>
                    </a:p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 (Class 2)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 (Class 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 (Class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 (Class 2)</a:t>
                      </a:r>
                    </a:p>
                    <a:p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 (Class 0)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 (Class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 (Class 2)</a:t>
                      </a:r>
                    </a:p>
                    <a:p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is highly accurate.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Occasional misclassifications, particularly between classes 0 and 1.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 2 is predicted with the highest accuracy.</a:t>
                      </a:r>
                    </a:p>
                    <a:p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82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650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9814-C530-A0C9-2A29-BB686FF1C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97160"/>
          </a:xfrm>
        </p:spPr>
        <p:txBody>
          <a:bodyPr/>
          <a:lstStyle/>
          <a:p>
            <a:r>
              <a:rPr lang="en-IN" altLang="en-US" sz="3600" dirty="0">
                <a:solidFill>
                  <a:schemeClr val="bg1"/>
                </a:solidFill>
                <a:latin typeface="Arial Narrow" panose="020B0606020202030204" pitchFamily="34" charset="0"/>
                <a:sym typeface="+mn-ea"/>
              </a:rPr>
              <a:t>Final Evaluation on Test Set</a:t>
            </a:r>
            <a:br>
              <a:rPr lang="en-IN" altLang="en-US" sz="3600" dirty="0">
                <a:solidFill>
                  <a:schemeClr val="bg1"/>
                </a:solidFill>
                <a:latin typeface="Arial Narrow" panose="020B0606020202030204" pitchFamily="34" charset="0"/>
                <a:sym typeface="+mn-ea"/>
              </a:rPr>
            </a:br>
            <a:endParaRPr lang="en-IN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9B3BBC-5054-2C2E-5848-2AE320D0B4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07859"/>
              </p:ext>
            </p:extLst>
          </p:nvPr>
        </p:nvGraphicFramePr>
        <p:xfrm>
          <a:off x="802046" y="1834090"/>
          <a:ext cx="1024536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073">
                  <a:extLst>
                    <a:ext uri="{9D8B030D-6E8A-4147-A177-3AD203B41FA5}">
                      <a16:colId xmlns:a16="http://schemas.microsoft.com/office/drawing/2014/main" val="3998029516"/>
                    </a:ext>
                  </a:extLst>
                </a:gridCol>
                <a:gridCol w="2049073">
                  <a:extLst>
                    <a:ext uri="{9D8B030D-6E8A-4147-A177-3AD203B41FA5}">
                      <a16:colId xmlns:a16="http://schemas.microsoft.com/office/drawing/2014/main" val="3715061542"/>
                    </a:ext>
                  </a:extLst>
                </a:gridCol>
                <a:gridCol w="2049073">
                  <a:extLst>
                    <a:ext uri="{9D8B030D-6E8A-4147-A177-3AD203B41FA5}">
                      <a16:colId xmlns:a16="http://schemas.microsoft.com/office/drawing/2014/main" val="3136870113"/>
                    </a:ext>
                  </a:extLst>
                </a:gridCol>
                <a:gridCol w="2049073">
                  <a:extLst>
                    <a:ext uri="{9D8B030D-6E8A-4147-A177-3AD203B41FA5}">
                      <a16:colId xmlns:a16="http://schemas.microsoft.com/office/drawing/2014/main" val="1485918914"/>
                    </a:ext>
                  </a:extLst>
                </a:gridCol>
                <a:gridCol w="2049073">
                  <a:extLst>
                    <a:ext uri="{9D8B030D-6E8A-4147-A177-3AD203B41FA5}">
                      <a16:colId xmlns:a16="http://schemas.microsoft.com/office/drawing/2014/main" val="3527303656"/>
                    </a:ext>
                  </a:extLst>
                </a:gridCol>
              </a:tblGrid>
              <a:tr h="29190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Macro Precision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Macro recall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Macro f1 score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Confusion matrix summary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73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0.8353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0.8975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0.8631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94%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performance across classes with strong generalization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1105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925998B-A2AA-A44D-58CB-78770487632A}"/>
              </a:ext>
            </a:extLst>
          </p:cNvPr>
          <p:cNvSpPr txBox="1"/>
          <p:nvPr/>
        </p:nvSpPr>
        <p:spPr>
          <a:xfrm>
            <a:off x="887689" y="3950984"/>
            <a:ext cx="10245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 </a:t>
            </a:r>
          </a:p>
          <a:p>
            <a:pPr algn="just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model shows robust performance and is suitable for real-world deployment.</a:t>
            </a:r>
          </a:p>
        </p:txBody>
      </p:sp>
    </p:spTree>
    <p:extLst>
      <p:ext uri="{BB962C8B-B14F-4D97-AF65-F5344CB8AC3E}">
        <p14:creationId xmlns:p14="http://schemas.microsoft.com/office/powerpoint/2010/main" val="1259667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8156-1B17-129B-4590-B8BACFD7C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864" y="224163"/>
            <a:ext cx="9905998" cy="55040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Comparison to Baseline models</a:t>
            </a:r>
            <a:endParaRPr lang="en-IN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A35790-46A6-D134-02D6-7405488F9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864" y="1102936"/>
            <a:ext cx="5108559" cy="519417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Regression: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86%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Macro F1-Score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0.66</a:t>
            </a:r>
          </a:p>
          <a:p>
            <a:pPr lvl="1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Challenges: Higher false positives, lower F1-score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Tree: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Macro F1-Score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0.995</a:t>
            </a:r>
          </a:p>
          <a:p>
            <a:pPr lvl="1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Strengths: High accuracy, but high training time and memory usage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Forest: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94%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Macro F1-Score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0.86</a:t>
            </a:r>
          </a:p>
          <a:p>
            <a:pPr lvl="1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Advantages: Significant improvement over baselines, efficient training and memory usage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shows significant performance gains with a balanced trade-off in efficiency compared to Logistic Regression and Decision Tree.</a:t>
            </a:r>
          </a:p>
          <a:p>
            <a:endParaRPr lang="en-IN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57046B93-ADDF-FB57-C206-712D9DF7B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131" y="849982"/>
            <a:ext cx="5108559" cy="3102393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20883F-F030-85CF-E87A-086EDC958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131" y="4027789"/>
            <a:ext cx="5136091" cy="268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59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9D1D9-09E1-122A-F48B-CB9189085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BB53-DD28-A1F0-2EA6-0FEDDA99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Business Impact</a:t>
            </a:r>
            <a:endParaRPr lang="en-IN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AD4DC-A4D5-1374-5AF7-7A490C8CE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067231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Efficiency: Automated triage reduces workload on SOC analysts.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 Accuracy: Lower false positive rates ensure real threats are prioritized.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Scalable Solution: Models like Random Forest and XGBoost can be integrated into existing systems with minimal modifications.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1379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A32C8D-8D1E-4804-6734-106C97FA9B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450680"/>
              </p:ext>
            </p:extLst>
          </p:nvPr>
        </p:nvGraphicFramePr>
        <p:xfrm>
          <a:off x="502995" y="1110996"/>
          <a:ext cx="11233376" cy="5457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140">
                  <a:extLst>
                    <a:ext uri="{9D8B030D-6E8A-4147-A177-3AD203B41FA5}">
                      <a16:colId xmlns:a16="http://schemas.microsoft.com/office/drawing/2014/main" val="476913029"/>
                    </a:ext>
                  </a:extLst>
                </a:gridCol>
                <a:gridCol w="2987283">
                  <a:extLst>
                    <a:ext uri="{9D8B030D-6E8A-4147-A177-3AD203B41FA5}">
                      <a16:colId xmlns:a16="http://schemas.microsoft.com/office/drawing/2014/main" val="3753191160"/>
                    </a:ext>
                  </a:extLst>
                </a:gridCol>
                <a:gridCol w="2400496">
                  <a:extLst>
                    <a:ext uri="{9D8B030D-6E8A-4147-A177-3AD203B41FA5}">
                      <a16:colId xmlns:a16="http://schemas.microsoft.com/office/drawing/2014/main" val="3565534386"/>
                    </a:ext>
                  </a:extLst>
                </a:gridCol>
                <a:gridCol w="2208457">
                  <a:extLst>
                    <a:ext uri="{9D8B030D-6E8A-4147-A177-3AD203B41FA5}">
                      <a16:colId xmlns:a16="http://schemas.microsoft.com/office/drawing/2014/main" val="2621941042"/>
                    </a:ext>
                  </a:extLst>
                </a:gridCol>
              </a:tblGrid>
              <a:tr h="55040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Challenges faced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Solutions implemented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Recommendations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Future enhancement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757187"/>
                  </a:ext>
                </a:extLst>
              </a:tr>
              <a:tr h="147741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Imbalance: Majority class (Benign Positive) dominating, causing skewed predictions.</a:t>
                      </a:r>
                    </a:p>
                    <a:p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Techniques like SMOTE and class weighting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Deploy the Random Forest model to automate triage and enhance response times.</a:t>
                      </a:r>
                    </a:p>
                    <a:p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Continuous Learning: Implementing online learning algorithms to adapt to new data in real-time.</a:t>
                      </a:r>
                    </a:p>
                    <a:p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471642"/>
                  </a:ext>
                </a:extLst>
              </a:tr>
              <a:tr h="14774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Overfitting: Initial models overfitted due to class imbalance and irrelevant features.</a:t>
                      </a:r>
                    </a:p>
                    <a:p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Cross-validation, regularization, and pruning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Increase data collection, especially for minority classes, to improve model robustness.</a:t>
                      </a:r>
                    </a:p>
                    <a:p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Optimization: Exploring advanced models like BERT for text analysis in incident descriptions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010808"/>
                  </a:ext>
                </a:extLst>
              </a:tr>
              <a:tr h="17091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Dimensionality: Many features with potential noise, requiring careful feature selection.</a:t>
                      </a:r>
                    </a:p>
                    <a:p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 selection :Dimensionality reduction and importance analysis to identify key features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Continuous monitoring of model performance to adapt to evolving threats.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 Engineering: Further exploration of new features, particularly those derived from domain knowledge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4149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CCAC796-D735-DE08-4ED6-E9808902443A}"/>
              </a:ext>
            </a:extLst>
          </p:cNvPr>
          <p:cNvSpPr txBox="1"/>
          <p:nvPr/>
        </p:nvSpPr>
        <p:spPr>
          <a:xfrm>
            <a:off x="502995" y="260604"/>
            <a:ext cx="10978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CONCLUSION</a:t>
            </a:r>
            <a:endParaRPr lang="en-IN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478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AB32B-0126-C107-3990-72D19FC23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315" y="2554663"/>
            <a:ext cx="9905999" cy="156484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000" i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Thank You !</a:t>
            </a:r>
            <a:endParaRPr lang="en-IN" sz="8000" i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79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B41D-9762-9187-9D40-F675DD7DE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rial Narrow" panose="020B0606020202030204" pitchFamily="34" charset="0"/>
              </a:rPr>
              <a:t>Objective and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04EFA-FAB8-B7CB-6FC9-550D188B6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3959"/>
            <a:ext cx="9905999" cy="4047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Objective</a:t>
            </a:r>
            <a:endParaRPr lang="en-IN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Enhance the efficiency of SOCs by developing a machine learning model that can accurately predict the triage grade of cybersecurity incidents. Utilizing the comprehensive GUIDE dataset.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Goal</a:t>
            </a:r>
            <a:endParaRPr lang="en-IN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a classification model that categorizes incidents as true positive (TP), benign positive (BP), or false positive (FP) based on historical evidence and customer responses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</a:t>
            </a: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 robust enough to support guided response systems in providing SOC analysts with precise, context-rich recommendations.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70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C8CC-9F56-F890-4948-9307E1AA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Business Use Cases</a:t>
            </a:r>
            <a:br>
              <a:rPr lang="en-IN" sz="1800" b="1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A35A3-FCFD-49F7-4B7C-AEAA359F8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8862"/>
            <a:ext cx="9905999" cy="4292339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IN" sz="1800" b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Security Operation Centres (SOCs):</a:t>
            </a:r>
            <a:r>
              <a:rPr lang="en-IN" sz="18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Automating the triage process by accurately classifying cybersecurity incidents, allowing analysts to respond to critical threats.</a:t>
            </a:r>
          </a:p>
          <a:p>
            <a:pPr marL="0" lvl="0" indent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IN" sz="180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IN" sz="1800" b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Incident Response Automation:</a:t>
            </a:r>
            <a:r>
              <a:rPr lang="en-IN" sz="18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Enabling guided response systems to automatically suggest appropriate actions for different types of incidents, leading to quicker mitigation of potential threats.</a:t>
            </a:r>
          </a:p>
          <a:p>
            <a:pPr marL="0" lvl="0" indent="0">
              <a:lnSpc>
                <a:spcPct val="115000"/>
              </a:lnSpc>
              <a:buNone/>
            </a:pPr>
            <a:endParaRPr lang="en-IN" sz="180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IN" sz="1800" b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Threat Intelligence:</a:t>
            </a:r>
            <a:r>
              <a:rPr lang="en-IN" sz="18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Improved accuracy in identification of true and false positives.</a:t>
            </a:r>
          </a:p>
          <a:p>
            <a:pPr marL="0" lvl="0" indent="0">
              <a:lnSpc>
                <a:spcPct val="115000"/>
              </a:lnSpc>
              <a:buNone/>
            </a:pPr>
            <a:endParaRPr lang="en-IN" sz="180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n-IN" sz="1800" b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Enterprise Security Management:</a:t>
            </a:r>
            <a:r>
              <a:rPr lang="en-IN" sz="180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security posture by reducing false positives</a:t>
            </a:r>
            <a:endParaRPr lang="en-IN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04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3199-844F-B21D-4494-32D4734A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  <a:effectLst/>
                <a:latin typeface="Arial Narrow" panose="020B0606020202030204" pitchFamily="34" charset="0"/>
                <a:ea typeface="Arial" panose="020B0604020202020204" pitchFamily="34" charset="0"/>
              </a:rPr>
              <a:t>Data Exploration and Understanding</a:t>
            </a:r>
            <a:endParaRPr lang="en-IN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A7ED5-B8EB-2EFA-3767-1E21EAED5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4788"/>
            <a:ext cx="9905999" cy="3896413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Initial Inspection</a:t>
            </a:r>
          </a:p>
          <a:p>
            <a:r>
              <a:rPr lang="en-IN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</a:t>
            </a: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oading the </a:t>
            </a:r>
            <a:r>
              <a:rPr lang="en-IN" sz="1800" dirty="0">
                <a:solidFill>
                  <a:schemeClr val="bg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Roboto Mono" panose="00000009000000000000" pitchFamily="49" charset="0"/>
              </a:rPr>
              <a:t>train.csv</a:t>
            </a: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dataset and perform an initial inspection to understand the shape of the dataframe ,check data types, duplicated records, Target variable distribution and  non null record counts.</a:t>
            </a:r>
          </a:p>
          <a:p>
            <a:pPr marL="0" indent="0">
              <a:buNone/>
            </a:pPr>
            <a:endParaRPr lang="en-IN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chemeClr val="bg1"/>
                </a:solidFill>
                <a:latin typeface="Arial" panose="020B0604020202020204" pitchFamily="34" charset="0"/>
              </a:rPr>
              <a:t>Exploratory Data Analysis </a:t>
            </a:r>
          </a:p>
          <a:p>
            <a:r>
              <a:rPr lang="en-IN" sz="1800" dirty="0">
                <a:solidFill>
                  <a:schemeClr val="bg1"/>
                </a:solidFill>
                <a:latin typeface="Arial" panose="020B0604020202020204" pitchFamily="34" charset="0"/>
              </a:rPr>
              <a:t>Statistical summary of numerical data columns and correlations ,missing values ,detect outliers  and class imbalances.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8C9B-BB23-36A5-78DC-95C0955C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ptos Narrow" panose="020B0004020202020204" pitchFamily="34" charset="0"/>
              </a:rPr>
              <a:t>Data Pre processing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0CE3B-51C2-2135-5DFD-2DBEECCFE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6252"/>
            <a:ext cx="9905999" cy="408494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Handling Missing Data: Dropping columns with more than 80% missing values and Imputation strategies median for numerical and mode for categorical data columns.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 handling : Implemented Inter quartile range method to detect and remove outliers.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Engineering: Creating time date features from timestamp, normalizing data.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 Categorical Variables: One-hot and label encoding.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Scaling: Standardization to ensure equal contribution of features.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78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7AF5-F440-7F0A-5710-30AB8A52D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Data Splitting and Sampling</a:t>
            </a:r>
            <a:endParaRPr lang="en-IN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1D8D8-95E7-9896-DDF7-666949213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639505"/>
            <a:ext cx="9905999" cy="242268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 data into training and validation sets for robust model evaluation.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80-20 train-validation split with stratified sampling.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Outcome: Ensures balanced class distribution across training and validation sets</a:t>
            </a:r>
            <a:endParaRPr lang="en-IN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039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0FFA-8164-8325-0328-A572D16E9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575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  <a:effectLst/>
                <a:latin typeface="Arial Narrow" panose="020B0606020202030204" pitchFamily="34" charset="0"/>
                <a:ea typeface="Arial" panose="020B0604020202020204" pitchFamily="34" charset="0"/>
              </a:rPr>
              <a:t>Model Selection and Training</a:t>
            </a:r>
            <a:endParaRPr lang="en-IN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C83B1-A179-F2D5-6B58-F4E2DE5D2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535" y="1574276"/>
            <a:ext cx="11228930" cy="4788817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1.Baseline models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4D09A0-E7AF-3CF6-F246-3FED2670E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422276"/>
              </p:ext>
            </p:extLst>
          </p:nvPr>
        </p:nvGraphicFramePr>
        <p:xfrm>
          <a:off x="481535" y="2080136"/>
          <a:ext cx="11047446" cy="2809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679">
                  <a:extLst>
                    <a:ext uri="{9D8B030D-6E8A-4147-A177-3AD203B41FA5}">
                      <a16:colId xmlns:a16="http://schemas.microsoft.com/office/drawing/2014/main" val="948803989"/>
                    </a:ext>
                  </a:extLst>
                </a:gridCol>
                <a:gridCol w="1772240">
                  <a:extLst>
                    <a:ext uri="{9D8B030D-6E8A-4147-A177-3AD203B41FA5}">
                      <a16:colId xmlns:a16="http://schemas.microsoft.com/office/drawing/2014/main" val="4067453185"/>
                    </a:ext>
                  </a:extLst>
                </a:gridCol>
                <a:gridCol w="2187018">
                  <a:extLst>
                    <a:ext uri="{9D8B030D-6E8A-4147-A177-3AD203B41FA5}">
                      <a16:colId xmlns:a16="http://schemas.microsoft.com/office/drawing/2014/main" val="2556805612"/>
                    </a:ext>
                  </a:extLst>
                </a:gridCol>
                <a:gridCol w="2149312">
                  <a:extLst>
                    <a:ext uri="{9D8B030D-6E8A-4147-A177-3AD203B41FA5}">
                      <a16:colId xmlns:a16="http://schemas.microsoft.com/office/drawing/2014/main" val="3405463168"/>
                    </a:ext>
                  </a:extLst>
                </a:gridCol>
                <a:gridCol w="1150070">
                  <a:extLst>
                    <a:ext uri="{9D8B030D-6E8A-4147-A177-3AD203B41FA5}">
                      <a16:colId xmlns:a16="http://schemas.microsoft.com/office/drawing/2014/main" val="467126116"/>
                    </a:ext>
                  </a:extLst>
                </a:gridCol>
                <a:gridCol w="2366127">
                  <a:extLst>
                    <a:ext uri="{9D8B030D-6E8A-4147-A177-3AD203B41FA5}">
                      <a16:colId xmlns:a16="http://schemas.microsoft.com/office/drawing/2014/main" val="1341958746"/>
                    </a:ext>
                  </a:extLst>
                </a:gridCol>
              </a:tblGrid>
              <a:tr h="465101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case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965143"/>
                  </a:ext>
                </a:extLst>
              </a:tr>
              <a:tr h="1057656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0.77(Macro avg)</a:t>
                      </a:r>
                    </a:p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0.87(Weighted avg)</a:t>
                      </a:r>
                    </a:p>
                    <a:p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0.72(Macro avg)</a:t>
                      </a:r>
                    </a:p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0.88(Weighted avg)</a:t>
                      </a:r>
                    </a:p>
                    <a:p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0.74(Macro avg)</a:t>
                      </a:r>
                    </a:p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0.87(Weighted avg)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Suitable for problems with linear relationships. Limited effectiveness with class imbalance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364714"/>
                  </a:ext>
                </a:extLst>
              </a:tr>
              <a:tr h="1277993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0.86(Macro avg)</a:t>
                      </a:r>
                    </a:p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0.94(Weighted avg)</a:t>
                      </a:r>
                    </a:p>
                    <a:p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0.87(Macro avg)</a:t>
                      </a:r>
                    </a:p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0.94(Weighted avg)</a:t>
                      </a:r>
                    </a:p>
                    <a:p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0.87(Macro avg)</a:t>
                      </a:r>
                    </a:p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0.94(Weighted avg)</a:t>
                      </a:r>
                    </a:p>
                    <a:p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Ideal for problems with non-linear relationships and smaller datasets 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079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566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6BC9-DFEC-093E-2CF5-CAC0C7074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50" y="386499"/>
            <a:ext cx="10349861" cy="612742"/>
          </a:xfrm>
        </p:spPr>
        <p:txBody>
          <a:bodyPr>
            <a:normAutofit fontScale="90000"/>
          </a:bodyPr>
          <a:lstStyle/>
          <a:p>
            <a:br>
              <a:rPr lang="en-IN" altLang="en-US" dirty="0"/>
            </a:br>
            <a:r>
              <a:rPr lang="en-I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altLang="en-US" dirty="0"/>
              <a:t>.</a:t>
            </a:r>
            <a:r>
              <a:rPr lang="en-I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Models</a:t>
            </a:r>
            <a:br>
              <a:rPr lang="en-IN" altLang="en-US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271B660-F550-F3CE-45CD-546CAC8997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421694"/>
              </p:ext>
            </p:extLst>
          </p:nvPr>
        </p:nvGraphicFramePr>
        <p:xfrm>
          <a:off x="697550" y="1225485"/>
          <a:ext cx="10793726" cy="501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522">
                  <a:extLst>
                    <a:ext uri="{9D8B030D-6E8A-4147-A177-3AD203B41FA5}">
                      <a16:colId xmlns:a16="http://schemas.microsoft.com/office/drawing/2014/main" val="3437590207"/>
                    </a:ext>
                  </a:extLst>
                </a:gridCol>
                <a:gridCol w="1800522">
                  <a:extLst>
                    <a:ext uri="{9D8B030D-6E8A-4147-A177-3AD203B41FA5}">
                      <a16:colId xmlns:a16="http://schemas.microsoft.com/office/drawing/2014/main" val="2537221030"/>
                    </a:ext>
                  </a:extLst>
                </a:gridCol>
                <a:gridCol w="1800522">
                  <a:extLst>
                    <a:ext uri="{9D8B030D-6E8A-4147-A177-3AD203B41FA5}">
                      <a16:colId xmlns:a16="http://schemas.microsoft.com/office/drawing/2014/main" val="2370240065"/>
                    </a:ext>
                  </a:extLst>
                </a:gridCol>
                <a:gridCol w="1800522">
                  <a:extLst>
                    <a:ext uri="{9D8B030D-6E8A-4147-A177-3AD203B41FA5}">
                      <a16:colId xmlns:a16="http://schemas.microsoft.com/office/drawing/2014/main" val="2051262360"/>
                    </a:ext>
                  </a:extLst>
                </a:gridCol>
                <a:gridCol w="1222347">
                  <a:extLst>
                    <a:ext uri="{9D8B030D-6E8A-4147-A177-3AD203B41FA5}">
                      <a16:colId xmlns:a16="http://schemas.microsoft.com/office/drawing/2014/main" val="2719887983"/>
                    </a:ext>
                  </a:extLst>
                </a:gridCol>
                <a:gridCol w="2369291">
                  <a:extLst>
                    <a:ext uri="{9D8B030D-6E8A-4147-A177-3AD203B41FA5}">
                      <a16:colId xmlns:a16="http://schemas.microsoft.com/office/drawing/2014/main" val="3454434259"/>
                    </a:ext>
                  </a:extLst>
                </a:gridCol>
              </a:tblGrid>
              <a:tr h="375746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F1 -score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343525"/>
                  </a:ext>
                </a:extLst>
              </a:tr>
              <a:tr h="1095451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0.95(Macro avg)</a:t>
                      </a:r>
                    </a:p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0.98(Weighted avg)</a:t>
                      </a:r>
                    </a:p>
                    <a:p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0.96(Macro avg)</a:t>
                      </a:r>
                    </a:p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0.98(Weighted avg)</a:t>
                      </a:r>
                    </a:p>
                    <a:p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0.96(Macro avg)</a:t>
                      </a:r>
                    </a:p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0.98(Weighted avg)</a:t>
                      </a:r>
                    </a:p>
                    <a:p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Effective for high-dimensional data and capturing complex feature interactions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5238"/>
                  </a:ext>
                </a:extLst>
              </a:tr>
              <a:tr h="1095451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XG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0.95(Macro avg)</a:t>
                      </a:r>
                    </a:p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0.98(Weighted avg)</a:t>
                      </a:r>
                    </a:p>
                    <a:p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0.95(Macro avg)</a:t>
                      </a:r>
                    </a:p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0.98(Weighted avg)</a:t>
                      </a:r>
                    </a:p>
                    <a:p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0.95(Macro avg)</a:t>
                      </a:r>
                    </a:p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0.98(Weighted avg)</a:t>
                      </a:r>
                    </a:p>
                    <a:p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Ideal for structured data.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272816"/>
                  </a:ext>
                </a:extLst>
              </a:tr>
              <a:tr h="1095451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Light 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0.96(Macro avg)</a:t>
                      </a:r>
                    </a:p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0.98(Weighted avg)</a:t>
                      </a:r>
                    </a:p>
                    <a:p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0.95(Macro avg)</a:t>
                      </a:r>
                    </a:p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0.98(Weighted avg)</a:t>
                      </a:r>
                    </a:p>
                    <a:p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0.96(Macro avg)</a:t>
                      </a:r>
                    </a:p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0.98(Weighted avg)</a:t>
                      </a:r>
                    </a:p>
                    <a:p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Excellent for real-time predictions and processing large-scale datasets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516749"/>
                  </a:ext>
                </a:extLst>
              </a:tr>
              <a:tr h="1348247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Neural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0.75(Macro avg)</a:t>
                      </a:r>
                    </a:p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0.88(Weighted avg)</a:t>
                      </a:r>
                    </a:p>
                    <a:p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0.76(Macro avg)</a:t>
                      </a:r>
                    </a:p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0.88(Weighted avg)</a:t>
                      </a:r>
                    </a:p>
                    <a:p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0.76(Macro avg)</a:t>
                      </a:r>
                    </a:p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0.88(Weighted avg)</a:t>
                      </a:r>
                    </a:p>
                    <a:p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 for handling large datasets with non-linear relationships, including image and text data.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983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19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BF49-1D53-2EC8-BDE7-CFFA7086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7830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  <a:effectLst/>
                <a:latin typeface="Arial Narrow" panose="020B0606020202030204" pitchFamily="34" charset="0"/>
                <a:ea typeface="Arial" panose="020B0604020202020204" pitchFamily="34" charset="0"/>
              </a:rPr>
              <a:t>Model Evaluation</a:t>
            </a:r>
            <a:endParaRPr lang="en-IN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801C9-6790-0A1F-DC97-15905FB17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6825"/>
            <a:ext cx="9905999" cy="40943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Metrics: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Macro-F1 Score: Measures balanced performance across all classes by averaging the F1 Scores for each class.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 (Macro): Evaluates the accuracy of positive predictions by focusing on minimizing false positives across all classes.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 (Macro): Assesses the model’s ability to detect actual positives by focusing on maximizing true positive detection across all classes.</a:t>
            </a:r>
          </a:p>
          <a:p>
            <a:endParaRPr lang="en-IN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39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271</TotalTime>
  <Words>1407</Words>
  <Application>Microsoft Office PowerPoint</Application>
  <PresentationFormat>Widescreen</PresentationFormat>
  <Paragraphs>197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 Narrow</vt:lpstr>
      <vt:lpstr>Arial</vt:lpstr>
      <vt:lpstr>Arial Narrow</vt:lpstr>
      <vt:lpstr>Roboto Mono</vt:lpstr>
      <vt:lpstr>Tw Cen MT</vt:lpstr>
      <vt:lpstr>Wingdings</vt:lpstr>
      <vt:lpstr>Circuit</vt:lpstr>
      <vt:lpstr>Microsoft Cybersecurity Incidents Classification with Machine Learning</vt:lpstr>
      <vt:lpstr>Objective and Goal</vt:lpstr>
      <vt:lpstr>Business Use Cases </vt:lpstr>
      <vt:lpstr>Data Exploration and Understanding</vt:lpstr>
      <vt:lpstr>Data Pre processing Steps </vt:lpstr>
      <vt:lpstr>Data Splitting and Sampling</vt:lpstr>
      <vt:lpstr>Model Selection and Training</vt:lpstr>
      <vt:lpstr> 2.Advanced Models </vt:lpstr>
      <vt:lpstr>Model Evaluation</vt:lpstr>
      <vt:lpstr>Hyper parameter Tuning </vt:lpstr>
      <vt:lpstr>Tuning Process - Insights </vt:lpstr>
      <vt:lpstr>Model Interpretation</vt:lpstr>
      <vt:lpstr>Error Analysis and Performance</vt:lpstr>
      <vt:lpstr>Final Evaluation on Test Set </vt:lpstr>
      <vt:lpstr>Comparison to Baseline models</vt:lpstr>
      <vt:lpstr>Business Impact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Harshitha Pradeep</dc:creator>
  <cp:lastModifiedBy>Harshitha Pradeep</cp:lastModifiedBy>
  <cp:revision>36</cp:revision>
  <dcterms:created xsi:type="dcterms:W3CDTF">2024-10-09T12:19:14Z</dcterms:created>
  <dcterms:modified xsi:type="dcterms:W3CDTF">2024-10-12T12:32:05Z</dcterms:modified>
</cp:coreProperties>
</file>