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8A850-9B63-405A-8663-1976DF7E8150}" v="1039" dt="2023-12-03T18:29:26.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2707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462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510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527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12/3/2023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3768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8172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698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6339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2584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0979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12/3/2023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5653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12/3/2023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318476314"/>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54" name="Rectangle 53">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5" name="Oval 54">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6" name="Oval 55">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7" name="Group 56">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59" name="Rectangle 58">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0" name="Rectangle 59">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8" name="Rectangle 57">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9" name="Rectangle 88">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90" name="Rectangle 8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4377" y="1488906"/>
            <a:ext cx="4500561" cy="1089267"/>
          </a:xfrm>
        </p:spPr>
        <p:txBody>
          <a:bodyPr vert="horz" lIns="91440" tIns="45720" rIns="91440" bIns="45720" rtlCol="0" anchor="t">
            <a:normAutofit/>
          </a:bodyPr>
          <a:lstStyle/>
          <a:p>
            <a:r>
              <a:rPr lang="en-US" sz="5600"/>
              <a:t>ComplainEase</a:t>
            </a:r>
          </a:p>
        </p:txBody>
      </p:sp>
      <p:sp>
        <p:nvSpPr>
          <p:cNvPr id="3" name="Subtitle 2"/>
          <p:cNvSpPr>
            <a:spLocks noGrp="1"/>
          </p:cNvSpPr>
          <p:nvPr>
            <p:ph type="subTitle" idx="1"/>
          </p:nvPr>
        </p:nvSpPr>
        <p:spPr>
          <a:xfrm>
            <a:off x="550863" y="2947121"/>
            <a:ext cx="4500562" cy="3361604"/>
          </a:xfrm>
        </p:spPr>
        <p:txBody>
          <a:bodyPr vert="horz" lIns="91440" tIns="45720" rIns="91440" bIns="45720" rtlCol="0" anchor="t">
            <a:normAutofit/>
          </a:bodyPr>
          <a:lstStyle/>
          <a:p>
            <a:r>
              <a:rPr lang="en-US" sz="1800" spc="50" dirty="0"/>
              <a:t>Guide:- g. </a:t>
            </a:r>
            <a:r>
              <a:rPr lang="en-US" sz="1800" spc="50" dirty="0" err="1"/>
              <a:t>laxmi</a:t>
            </a:r>
            <a:r>
              <a:rPr lang="en-US" sz="1800" spc="50" dirty="0"/>
              <a:t> </a:t>
            </a:r>
            <a:r>
              <a:rPr lang="en-US" sz="1800" spc="50" dirty="0" err="1"/>
              <a:t>deepti</a:t>
            </a:r>
            <a:endParaRPr lang="en-US" dirty="0" err="1"/>
          </a:p>
          <a:p>
            <a:r>
              <a:rPr lang="en-US" sz="1800" spc="50" dirty="0"/>
              <a:t>Team Members:- </a:t>
            </a:r>
          </a:p>
          <a:p>
            <a:pPr marL="342900" indent="-269875">
              <a:buFont typeface="Arial" panose="020B0604020202020204" pitchFamily="34" charset="0"/>
              <a:buChar char="•"/>
            </a:pPr>
            <a:r>
              <a:rPr lang="en-US" sz="1800" spc="50" dirty="0" err="1"/>
              <a:t>Kn</a:t>
            </a:r>
            <a:r>
              <a:rPr lang="en-US" sz="1800" spc="50" dirty="0"/>
              <a:t> </a:t>
            </a:r>
            <a:r>
              <a:rPr lang="en-US" sz="1800" spc="50" dirty="0" err="1"/>
              <a:t>nithin</a:t>
            </a:r>
          </a:p>
          <a:p>
            <a:pPr marL="342900" indent="-269875">
              <a:buFont typeface="Arial" panose="020B0604020202020204" pitchFamily="34" charset="0"/>
              <a:buChar char="•"/>
            </a:pPr>
            <a:r>
              <a:rPr lang="en-US" sz="1800" spc="50" dirty="0"/>
              <a:t>T </a:t>
            </a:r>
            <a:r>
              <a:rPr lang="en-US" sz="1800" spc="50" dirty="0" err="1"/>
              <a:t>harshitha</a:t>
            </a:r>
          </a:p>
          <a:p>
            <a:pPr marL="342900" indent="-269875">
              <a:buFont typeface="Arial" panose="020B0604020202020204" pitchFamily="34" charset="0"/>
              <a:buChar char="•"/>
            </a:pPr>
            <a:r>
              <a:rPr lang="en-US" sz="1800" spc="50" dirty="0"/>
              <a:t>Nikhil</a:t>
            </a:r>
          </a:p>
          <a:p>
            <a:pPr marL="342900" indent="-269875">
              <a:buFont typeface="Arial" panose="020B0604020202020204" pitchFamily="34" charset="0"/>
              <a:buChar char="•"/>
            </a:pPr>
            <a:r>
              <a:rPr lang="en-US" sz="1800" spc="50" dirty="0"/>
              <a:t>Ram </a:t>
            </a:r>
            <a:r>
              <a:rPr lang="en-US" sz="1800" spc="50" dirty="0" err="1"/>
              <a:t>charan</a:t>
            </a:r>
          </a:p>
        </p:txBody>
      </p:sp>
      <p:grpSp>
        <p:nvGrpSpPr>
          <p:cNvPr id="91" name="Group 90">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67" name="Oval 66">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8" name="Picture 47" descr="Network connection abstract against a white background">
            <a:extLst>
              <a:ext uri="{FF2B5EF4-FFF2-40B4-BE49-F238E27FC236}">
                <a16:creationId xmlns:a16="http://schemas.microsoft.com/office/drawing/2014/main" id="{0E7446A1-F619-3E60-A5F6-1E001BF646D0}"/>
              </a:ext>
            </a:extLst>
          </p:cNvPr>
          <p:cNvPicPr>
            <a:picLocks noChangeAspect="1"/>
          </p:cNvPicPr>
          <p:nvPr/>
        </p:nvPicPr>
        <p:blipFill rotWithShape="1">
          <a:blip r:embed="rId2"/>
          <a:srcRect r="33249"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0C05-5505-F36F-4672-0E06EAAE9CD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4D338C-6C8C-165E-2349-B2B50104B2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822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D2BF-FE64-DB32-8B30-89532417F7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8A3FC9-2A71-9876-9213-B7CFFF76F4DF}"/>
              </a:ext>
            </a:extLst>
          </p:cNvPr>
          <p:cNvSpPr>
            <a:spLocks noGrp="1"/>
          </p:cNvSpPr>
          <p:nvPr>
            <p:ph idx="1"/>
          </p:nvPr>
        </p:nvSpPr>
        <p:spPr/>
        <p:txBody>
          <a:bodyPr vert="horz" lIns="91440" tIns="45720" rIns="91440" bIns="45720" rtlCol="0" anchor="t">
            <a:normAutofit/>
          </a:bodyPr>
          <a:lstStyle/>
          <a:p>
            <a:pPr marL="269875" indent="-269875"/>
            <a:r>
              <a:rPr lang="en-US" sz="1500" dirty="0">
                <a:ea typeface="+mn-lt"/>
                <a:cs typeface="+mn-lt"/>
              </a:rPr>
              <a:t>In conclusion, the Damage and Danger Reporting Application stands poised to revolutionize community safety. With its user-friendly interface, advanced features, and robust architecture, the application ensures swift incident reporting and resolution. The carefully considered software and hardware requirements underscore its commitment to reliability and security. By prioritizing user education and outreach, the project aims to foster a proactive reporting culture, contributing to safer communities. As we launch, we anticipate positive impacts on incident response times and community engagement. The project remains adaptable, with plans for ongoing development and user feedback mechanisms, positioning it as a catalyst for positive change in community safety.</a:t>
            </a:r>
            <a:endParaRPr lang="en-US" sz="1500"/>
          </a:p>
        </p:txBody>
      </p:sp>
    </p:spTree>
    <p:extLst>
      <p:ext uri="{BB962C8B-B14F-4D97-AF65-F5344CB8AC3E}">
        <p14:creationId xmlns:p14="http://schemas.microsoft.com/office/powerpoint/2010/main" val="312289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6B05-5BF9-2C82-5D95-B9CC76689C0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0DB3595-FEF0-A55A-5382-E2BCEACE5CDA}"/>
              </a:ext>
            </a:extLst>
          </p:cNvPr>
          <p:cNvSpPr>
            <a:spLocks noGrp="1"/>
          </p:cNvSpPr>
          <p:nvPr>
            <p:ph idx="1"/>
          </p:nvPr>
        </p:nvSpPr>
        <p:spPr>
          <a:xfrm>
            <a:off x="540000" y="1709378"/>
            <a:ext cx="11101136" cy="4541837"/>
          </a:xfrm>
        </p:spPr>
        <p:txBody>
          <a:bodyPr/>
          <a:lstStyle/>
          <a:p>
            <a:endParaRPr lang="en-US"/>
          </a:p>
        </p:txBody>
      </p:sp>
    </p:spTree>
    <p:extLst>
      <p:ext uri="{BB962C8B-B14F-4D97-AF65-F5344CB8AC3E}">
        <p14:creationId xmlns:p14="http://schemas.microsoft.com/office/powerpoint/2010/main" val="22334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E34-2A32-5D0F-07FF-82D12483836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4324988-5FD5-B48B-876D-870F483933B6}"/>
              </a:ext>
            </a:extLst>
          </p:cNvPr>
          <p:cNvSpPr>
            <a:spLocks noGrp="1"/>
          </p:cNvSpPr>
          <p:nvPr>
            <p:ph idx="1"/>
          </p:nvPr>
        </p:nvSpPr>
        <p:spPr>
          <a:xfrm>
            <a:off x="540000" y="2097567"/>
            <a:ext cx="11101136" cy="4211157"/>
          </a:xfrm>
        </p:spPr>
        <p:txBody>
          <a:bodyPr vert="horz" lIns="91440" tIns="45720" rIns="91440" bIns="45720" rtlCol="0" anchor="t">
            <a:noAutofit/>
          </a:bodyPr>
          <a:lstStyle/>
          <a:p>
            <a:pPr marL="269875" indent="-269875"/>
            <a:r>
              <a:rPr lang="en-US" sz="1500" dirty="0">
                <a:ea typeface="+mn-lt"/>
                <a:cs typeface="+mn-lt"/>
              </a:rPr>
              <a:t>The Damage and Danger Reporting Application is a comprehensive solution designed to address critical issues promptly by facilitating user-friendly reporting of damages or dangers, such as road damage and detached electric wires. This project aims to enhance public safety through a robust platform featuring geotagging, photo attachment, and real-time notifications. The application ensures seamless integration with concerned departments, automating incident triage and prioritizing resolutions. By prioritizing user education and outreach, the project seeks to instill a culture of timely reporting, supported by marketing campaigns and incentives. The technical overview emphasizes security and reliability, fostering trust in the reporting process. Ongoing developments and user feedback mechanisms guarantee continuous improvement, positioning the application as a vital tool in proactively managing and mitigating public safety concerns.</a:t>
            </a:r>
            <a:endParaRPr lang="en-US" sz="1500"/>
          </a:p>
        </p:txBody>
      </p:sp>
    </p:spTree>
    <p:extLst>
      <p:ext uri="{BB962C8B-B14F-4D97-AF65-F5344CB8AC3E}">
        <p14:creationId xmlns:p14="http://schemas.microsoft.com/office/powerpoint/2010/main" val="228581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70A2-5062-569D-D750-7D1B962B98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8688872-B70B-F76E-91D6-4B9079FBBC48}"/>
              </a:ext>
            </a:extLst>
          </p:cNvPr>
          <p:cNvSpPr>
            <a:spLocks noGrp="1"/>
          </p:cNvSpPr>
          <p:nvPr>
            <p:ph idx="1"/>
          </p:nvPr>
        </p:nvSpPr>
        <p:spPr/>
        <p:txBody>
          <a:bodyPr vert="horz" lIns="91440" tIns="45720" rIns="91440" bIns="45720" rtlCol="0" anchor="t">
            <a:normAutofit/>
          </a:bodyPr>
          <a:lstStyle/>
          <a:p>
            <a:pPr marL="269875" indent="-269875"/>
            <a:r>
              <a:rPr lang="en-US" sz="1500" dirty="0">
                <a:ea typeface="+mn-lt"/>
                <a:cs typeface="+mn-lt"/>
              </a:rPr>
              <a:t>The Damage and Danger Reporting Application is an innovative initiative aimed at revolutionizing the way incidents such as road damage and detached electric wires are reported and addressed. With a focus on enhancing public safety, this project introduces a user-friendly platform equipped with advanced features such as geotagging, photo attachment, and real-time notifications. By seamlessly integrating with concerned departments, the application ensures swift incident triage and resolution. Emphasizing user education and outreach, the project strives to create a proactive reporting culture through marketing campaigns and incentives. The technical backbone of the application prioritizes security and reliability, instilling trust in the reporting process. As an evolving solution, the project encourages ongoing user engagement and feedback, positioning itself as a crucial tool for the timely and effective management of public safety concerns.</a:t>
            </a:r>
            <a:endParaRPr lang="en-US" sz="1500"/>
          </a:p>
        </p:txBody>
      </p:sp>
    </p:spTree>
    <p:extLst>
      <p:ext uri="{BB962C8B-B14F-4D97-AF65-F5344CB8AC3E}">
        <p14:creationId xmlns:p14="http://schemas.microsoft.com/office/powerpoint/2010/main" val="243723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9E08-027D-A2BC-3386-94D56ACC6B00}"/>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ABBC8FD5-6F29-CCAA-E2CA-BE1486E8BE04}"/>
              </a:ext>
            </a:extLst>
          </p:cNvPr>
          <p:cNvSpPr>
            <a:spLocks noGrp="1"/>
          </p:cNvSpPr>
          <p:nvPr>
            <p:ph idx="1"/>
          </p:nvPr>
        </p:nvSpPr>
        <p:spPr>
          <a:xfrm>
            <a:off x="468113" y="2126321"/>
            <a:ext cx="11101136" cy="3779837"/>
          </a:xfrm>
        </p:spPr>
        <p:txBody>
          <a:bodyPr vert="horz" lIns="91440" tIns="45720" rIns="91440" bIns="45720" rtlCol="0" anchor="t">
            <a:noAutofit/>
          </a:bodyPr>
          <a:lstStyle/>
          <a:p>
            <a:pPr marL="269875" indent="-269875"/>
            <a:r>
              <a:rPr lang="en-US" sz="1500" b="1" dirty="0">
                <a:ea typeface="+mn-lt"/>
                <a:cs typeface="+mn-lt"/>
              </a:rPr>
              <a:t>User Interface (UI):</a:t>
            </a:r>
            <a:endParaRPr lang="en-US" sz="1500" dirty="0"/>
          </a:p>
          <a:p>
            <a:pPr marL="719455" lvl="1" indent="-269875"/>
            <a:r>
              <a:rPr lang="en-US" sz="1500" b="1" dirty="0">
                <a:ea typeface="+mn-lt"/>
                <a:cs typeface="+mn-lt"/>
              </a:rPr>
              <a:t>Components:</a:t>
            </a:r>
            <a:r>
              <a:rPr lang="en-US" sz="1500" dirty="0">
                <a:ea typeface="+mn-lt"/>
                <a:cs typeface="+mn-lt"/>
              </a:rPr>
              <a:t> User-friendly screens for incident reporting, dashboard, and settings.</a:t>
            </a:r>
            <a:endParaRPr lang="en-US" sz="1500" dirty="0"/>
          </a:p>
          <a:p>
            <a:pPr marL="719455" lvl="1" indent="-269875"/>
            <a:r>
              <a:rPr lang="en-US" sz="1500" b="1" dirty="0">
                <a:ea typeface="+mn-lt"/>
                <a:cs typeface="+mn-lt"/>
              </a:rPr>
              <a:t>Functionality:</a:t>
            </a:r>
            <a:r>
              <a:rPr lang="en-US" sz="1500" dirty="0">
                <a:ea typeface="+mn-lt"/>
                <a:cs typeface="+mn-lt"/>
              </a:rPr>
              <a:t> Allows users to easily report incidents, view the status of their reports, and customize their preferences.</a:t>
            </a:r>
            <a:endParaRPr lang="en-US" sz="1500" dirty="0"/>
          </a:p>
          <a:p>
            <a:pPr marL="269875" indent="-269875"/>
            <a:r>
              <a:rPr lang="en-US" sz="1500" b="1" dirty="0">
                <a:ea typeface="+mn-lt"/>
                <a:cs typeface="+mn-lt"/>
              </a:rPr>
              <a:t>Reporting Module:</a:t>
            </a:r>
            <a:endParaRPr lang="en-US" sz="1500" dirty="0"/>
          </a:p>
          <a:p>
            <a:pPr marL="719455" lvl="1" indent="-269875"/>
            <a:r>
              <a:rPr lang="en-US" sz="1500" b="1" dirty="0">
                <a:ea typeface="+mn-lt"/>
                <a:cs typeface="+mn-lt"/>
              </a:rPr>
              <a:t>Components:</a:t>
            </a:r>
            <a:r>
              <a:rPr lang="en-US" sz="1500" dirty="0">
                <a:ea typeface="+mn-lt"/>
                <a:cs typeface="+mn-lt"/>
              </a:rPr>
              <a:t> Incident categorization, geotagging, photo attachment.</a:t>
            </a:r>
            <a:endParaRPr lang="en-US" sz="1500" dirty="0"/>
          </a:p>
          <a:p>
            <a:pPr marL="719455" lvl="1" indent="-269875"/>
            <a:r>
              <a:rPr lang="en-US" sz="1500" b="1" dirty="0">
                <a:ea typeface="+mn-lt"/>
                <a:cs typeface="+mn-lt"/>
              </a:rPr>
              <a:t>Functionality:</a:t>
            </a:r>
            <a:r>
              <a:rPr lang="en-US" sz="1500" dirty="0">
                <a:ea typeface="+mn-lt"/>
                <a:cs typeface="+mn-lt"/>
              </a:rPr>
              <a:t> Enables users to select the type of incident (e.g., road damage, detached electric wires), attach relevant photos, and automatically include location data.</a:t>
            </a:r>
            <a:endParaRPr lang="en-US" sz="1500" dirty="0"/>
          </a:p>
          <a:p>
            <a:pPr marL="269875" indent="-269875"/>
            <a:r>
              <a:rPr lang="en-US" sz="1500" b="1" dirty="0">
                <a:ea typeface="+mn-lt"/>
                <a:cs typeface="+mn-lt"/>
              </a:rPr>
              <a:t>Communication Module:</a:t>
            </a:r>
            <a:endParaRPr lang="en-US" sz="1500" dirty="0"/>
          </a:p>
          <a:p>
            <a:pPr marL="719455" lvl="1" indent="-269875"/>
            <a:r>
              <a:rPr lang="en-US" sz="1500" b="1" dirty="0">
                <a:ea typeface="+mn-lt"/>
                <a:cs typeface="+mn-lt"/>
              </a:rPr>
              <a:t>Components:</a:t>
            </a:r>
            <a:r>
              <a:rPr lang="en-US" sz="1500" dirty="0">
                <a:ea typeface="+mn-lt"/>
                <a:cs typeface="+mn-lt"/>
              </a:rPr>
              <a:t> Real-time notifications.</a:t>
            </a:r>
            <a:endParaRPr lang="en-US" sz="1500" dirty="0"/>
          </a:p>
          <a:p>
            <a:pPr marL="719455" lvl="1" indent="-269875"/>
            <a:r>
              <a:rPr lang="en-US" sz="1500" b="1" dirty="0">
                <a:ea typeface="+mn-lt"/>
                <a:cs typeface="+mn-lt"/>
              </a:rPr>
              <a:t>Functionality:</a:t>
            </a:r>
            <a:r>
              <a:rPr lang="en-US" sz="1500" dirty="0">
                <a:ea typeface="+mn-lt"/>
                <a:cs typeface="+mn-lt"/>
              </a:rPr>
              <a:t> Facilitates communication between users and concerned departments, providing real-time updates on incident status and resolutions.</a:t>
            </a:r>
            <a:endParaRPr lang="en-US" sz="1500" dirty="0"/>
          </a:p>
          <a:p>
            <a:pPr marL="269875" indent="-269875"/>
            <a:endParaRPr lang="en-US" sz="1500" dirty="0"/>
          </a:p>
        </p:txBody>
      </p:sp>
    </p:spTree>
    <p:extLst>
      <p:ext uri="{BB962C8B-B14F-4D97-AF65-F5344CB8AC3E}">
        <p14:creationId xmlns:p14="http://schemas.microsoft.com/office/powerpoint/2010/main" val="386321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7AE83-4B70-CCBC-C6D8-A6F54506C5E0}"/>
              </a:ext>
            </a:extLst>
          </p:cNvPr>
          <p:cNvSpPr>
            <a:spLocks noGrp="1"/>
          </p:cNvSpPr>
          <p:nvPr>
            <p:ph idx="1"/>
          </p:nvPr>
        </p:nvSpPr>
        <p:spPr>
          <a:xfrm>
            <a:off x="540000" y="199755"/>
            <a:ext cx="11101136" cy="6425270"/>
          </a:xfrm>
        </p:spPr>
        <p:txBody>
          <a:bodyPr vert="horz" lIns="91440" tIns="45720" rIns="91440" bIns="45720" rtlCol="0" anchor="t">
            <a:normAutofit/>
          </a:bodyPr>
          <a:lstStyle/>
          <a:p>
            <a:pPr marL="269875" indent="-269875"/>
            <a:r>
              <a:rPr lang="en-US" sz="1500" b="1" dirty="0">
                <a:latin typeface="Arial"/>
                <a:cs typeface="Arial"/>
              </a:rPr>
              <a:t>Backend Infrastructure:</a:t>
            </a:r>
            <a:endParaRPr lang="en-US" sz="1500" dirty="0">
              <a:latin typeface="Arial"/>
              <a:cs typeface="Arial"/>
            </a:endParaRPr>
          </a:p>
          <a:p>
            <a:pPr marL="719455" lvl="1" indent="-269875"/>
            <a:r>
              <a:rPr lang="en-US" sz="1500" b="1" dirty="0">
                <a:latin typeface="Arial"/>
                <a:cs typeface="Arial"/>
              </a:rPr>
              <a:t>Components:</a:t>
            </a:r>
            <a:r>
              <a:rPr lang="en-US" sz="1500" dirty="0">
                <a:latin typeface="Arial"/>
                <a:cs typeface="Arial"/>
              </a:rPr>
              <a:t> Server, database, API.</a:t>
            </a:r>
          </a:p>
          <a:p>
            <a:pPr marL="719455" lvl="1" indent="-269875"/>
            <a:r>
              <a:rPr lang="en-US" sz="1500" b="1" dirty="0">
                <a:latin typeface="Arial"/>
                <a:cs typeface="Arial"/>
              </a:rPr>
              <a:t>Functionality:</a:t>
            </a:r>
            <a:r>
              <a:rPr lang="en-US" sz="1500" dirty="0">
                <a:latin typeface="Arial"/>
                <a:cs typeface="Arial"/>
              </a:rPr>
              <a:t> Stores and manages user data, incident reports, and facilitates communication between the application and concerned departments.</a:t>
            </a:r>
          </a:p>
          <a:p>
            <a:pPr marL="269875" indent="-269875"/>
            <a:r>
              <a:rPr lang="en-US" sz="1500" b="1" dirty="0">
                <a:latin typeface="Arial"/>
                <a:cs typeface="Arial"/>
              </a:rPr>
              <a:t>Integration Module:</a:t>
            </a:r>
            <a:endParaRPr lang="en-US" sz="1500" dirty="0">
              <a:latin typeface="Arial"/>
              <a:cs typeface="Arial"/>
            </a:endParaRPr>
          </a:p>
          <a:p>
            <a:pPr marL="719455" lvl="1" indent="-269875"/>
            <a:r>
              <a:rPr lang="en-US" sz="1500" b="1" dirty="0">
                <a:latin typeface="Arial"/>
                <a:cs typeface="Arial"/>
              </a:rPr>
              <a:t>Components:</a:t>
            </a:r>
            <a:r>
              <a:rPr lang="en-US" sz="1500" dirty="0">
                <a:latin typeface="Arial"/>
                <a:cs typeface="Arial"/>
              </a:rPr>
              <a:t> API integrations with concerned departments' systems.</a:t>
            </a:r>
          </a:p>
          <a:p>
            <a:pPr marL="719455" lvl="1" indent="-269875"/>
            <a:r>
              <a:rPr lang="en-US" sz="1500" b="1" dirty="0">
                <a:latin typeface="Arial"/>
                <a:cs typeface="Arial"/>
              </a:rPr>
              <a:t>Functionality:</a:t>
            </a:r>
            <a:r>
              <a:rPr lang="en-US" sz="1500" dirty="0">
                <a:latin typeface="Arial"/>
                <a:cs typeface="Arial"/>
              </a:rPr>
              <a:t> Ensures seamless data transfer and integration with existing systems of relevant departments, enabling automated incident triage and priority setting.</a:t>
            </a:r>
          </a:p>
          <a:p>
            <a:pPr marL="269875" indent="-269875"/>
            <a:r>
              <a:rPr lang="en-US" sz="1500" b="1" dirty="0">
                <a:latin typeface="Arial"/>
                <a:cs typeface="Arial"/>
              </a:rPr>
              <a:t>Security Module:</a:t>
            </a:r>
            <a:endParaRPr lang="en-US" sz="1500" dirty="0">
              <a:latin typeface="Arial"/>
              <a:cs typeface="Arial"/>
            </a:endParaRPr>
          </a:p>
          <a:p>
            <a:pPr marL="719455" lvl="1" indent="-269875"/>
            <a:r>
              <a:rPr lang="en-US" sz="1500" b="1" dirty="0">
                <a:latin typeface="Arial"/>
                <a:cs typeface="Arial"/>
              </a:rPr>
              <a:t>Components:</a:t>
            </a:r>
            <a:r>
              <a:rPr lang="en-US" sz="1500" dirty="0">
                <a:latin typeface="Arial"/>
                <a:cs typeface="Arial"/>
              </a:rPr>
              <a:t> Encryption, authentication, authorization.</a:t>
            </a:r>
          </a:p>
          <a:p>
            <a:pPr marL="719455" lvl="1" indent="-269875"/>
            <a:r>
              <a:rPr lang="en-US" sz="1500" b="1" dirty="0">
                <a:latin typeface="Arial"/>
                <a:cs typeface="Arial"/>
              </a:rPr>
              <a:t>Functionality:</a:t>
            </a:r>
            <a:r>
              <a:rPr lang="en-US" sz="1500" dirty="0">
                <a:latin typeface="Arial"/>
                <a:cs typeface="Arial"/>
              </a:rPr>
              <a:t> Ensures the security and privacy of user data, prevents unauthorized access, and maintains the integrity of the reporting process.</a:t>
            </a:r>
          </a:p>
          <a:p>
            <a:pPr marL="269875" indent="-269875"/>
            <a:r>
              <a:rPr lang="en-US" sz="1500" b="1" dirty="0">
                <a:latin typeface="Arial"/>
                <a:cs typeface="Arial"/>
              </a:rPr>
              <a:t>Analytics and Reporting:</a:t>
            </a:r>
            <a:endParaRPr lang="en-US" sz="1500" dirty="0">
              <a:latin typeface="Arial"/>
              <a:cs typeface="Arial"/>
            </a:endParaRPr>
          </a:p>
          <a:p>
            <a:pPr marL="719455" lvl="1" indent="-269875"/>
            <a:r>
              <a:rPr lang="en-US" sz="1500" b="1" dirty="0">
                <a:latin typeface="Arial"/>
                <a:cs typeface="Arial"/>
              </a:rPr>
              <a:t>Components:</a:t>
            </a:r>
            <a:r>
              <a:rPr lang="en-US" sz="1500" dirty="0">
                <a:latin typeface="Arial"/>
                <a:cs typeface="Arial"/>
              </a:rPr>
              <a:t> Data analytics tools, reporting dashboards.</a:t>
            </a:r>
          </a:p>
          <a:p>
            <a:pPr marL="719455" lvl="1" indent="-269875"/>
            <a:r>
              <a:rPr lang="en-US" sz="1500" b="1" dirty="0">
                <a:latin typeface="Arial"/>
                <a:cs typeface="Arial"/>
              </a:rPr>
              <a:t>Functionality:</a:t>
            </a:r>
            <a:r>
              <a:rPr lang="en-US" sz="1500" dirty="0">
                <a:latin typeface="Arial"/>
                <a:cs typeface="Arial"/>
              </a:rPr>
              <a:t> Provides insights into incident trends, user engagement, and system performance to guide continuous improvements.</a:t>
            </a:r>
          </a:p>
          <a:p>
            <a:pPr marL="269875" indent="-269875"/>
            <a:endParaRPr lang="en-US" sz="1500" dirty="0">
              <a:latin typeface="Arial"/>
              <a:cs typeface="Arial"/>
            </a:endParaRPr>
          </a:p>
          <a:p>
            <a:pPr marL="269875" indent="-269875"/>
            <a:endParaRPr lang="en-US" dirty="0"/>
          </a:p>
        </p:txBody>
      </p:sp>
    </p:spTree>
    <p:extLst>
      <p:ext uri="{BB962C8B-B14F-4D97-AF65-F5344CB8AC3E}">
        <p14:creationId xmlns:p14="http://schemas.microsoft.com/office/powerpoint/2010/main" val="70269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2A21C-E83E-6366-366D-615B9E9182DD}"/>
              </a:ext>
            </a:extLst>
          </p:cNvPr>
          <p:cNvSpPr>
            <a:spLocks noGrp="1"/>
          </p:cNvSpPr>
          <p:nvPr>
            <p:ph sz="half" idx="1"/>
          </p:nvPr>
        </p:nvSpPr>
        <p:spPr>
          <a:xfrm>
            <a:off x="540000" y="419978"/>
            <a:ext cx="11216884" cy="5894422"/>
          </a:xfrm>
        </p:spPr>
        <p:txBody>
          <a:bodyPr vert="horz" lIns="91440" tIns="45720" rIns="91440" bIns="45720" rtlCol="0" anchor="t">
            <a:normAutofit/>
          </a:bodyPr>
          <a:lstStyle/>
          <a:p>
            <a:pPr marL="0" indent="0">
              <a:buNone/>
            </a:pPr>
            <a:r>
              <a:rPr lang="en-US" sz="2400" dirty="0">
                <a:latin typeface="Arial"/>
                <a:cs typeface="Arial"/>
              </a:rPr>
              <a:t>Software Requirements:-</a:t>
            </a:r>
          </a:p>
          <a:p>
            <a:pPr marL="269875" indent="-269875"/>
            <a:r>
              <a:rPr lang="en-US" sz="1500" b="1" dirty="0">
                <a:latin typeface="Arial"/>
                <a:ea typeface="+mn-lt"/>
                <a:cs typeface="+mn-lt"/>
              </a:rPr>
              <a:t>Application Software:</a:t>
            </a:r>
            <a:endParaRPr lang="en-US" sz="1500">
              <a:latin typeface="Arial"/>
              <a:cs typeface="Arial"/>
            </a:endParaRPr>
          </a:p>
          <a:p>
            <a:pPr marL="719455" lvl="1" indent="-269875"/>
            <a:r>
              <a:rPr lang="en-US" sz="1500" dirty="0">
                <a:latin typeface="Arial"/>
                <a:ea typeface="+mn-lt"/>
                <a:cs typeface="+mn-lt"/>
              </a:rPr>
              <a:t>Web Application </a:t>
            </a:r>
            <a:endParaRPr lang="en-US" sz="1500">
              <a:latin typeface="Arial"/>
              <a:cs typeface="Arial"/>
            </a:endParaRPr>
          </a:p>
          <a:p>
            <a:pPr marL="269875" indent="-269875"/>
            <a:r>
              <a:rPr lang="en-US" sz="1500" b="1" dirty="0">
                <a:latin typeface="Arial"/>
                <a:ea typeface="+mn-lt"/>
                <a:cs typeface="+mn-lt"/>
              </a:rPr>
              <a:t>Backend Development:</a:t>
            </a:r>
            <a:endParaRPr lang="en-US" sz="1500">
              <a:latin typeface="Arial"/>
              <a:cs typeface="Arial"/>
            </a:endParaRPr>
          </a:p>
          <a:p>
            <a:pPr marL="719455" lvl="1" indent="-269875"/>
            <a:r>
              <a:rPr lang="en-US" sz="1500" dirty="0">
                <a:latin typeface="Arial"/>
                <a:ea typeface="+mn-lt"/>
                <a:cs typeface="+mn-lt"/>
              </a:rPr>
              <a:t>Programming Language (e.g., Java)</a:t>
            </a:r>
            <a:endParaRPr lang="en-US" sz="1500">
              <a:latin typeface="Arial"/>
              <a:cs typeface="Arial"/>
            </a:endParaRPr>
          </a:p>
          <a:p>
            <a:pPr marL="719455" lvl="1" indent="-269875"/>
            <a:r>
              <a:rPr lang="en-US" sz="1500" dirty="0">
                <a:latin typeface="Arial"/>
                <a:ea typeface="+mn-lt"/>
                <a:cs typeface="+mn-lt"/>
              </a:rPr>
              <a:t>Web Framework (e.g., JSP)</a:t>
            </a:r>
            <a:endParaRPr lang="en-US" sz="1500">
              <a:latin typeface="Arial"/>
              <a:cs typeface="Arial"/>
            </a:endParaRPr>
          </a:p>
          <a:p>
            <a:pPr marL="719455" lvl="1" indent="-269875"/>
            <a:r>
              <a:rPr lang="en-US" sz="1500" dirty="0">
                <a:latin typeface="Arial"/>
                <a:ea typeface="+mn-lt"/>
                <a:cs typeface="+mn-lt"/>
              </a:rPr>
              <a:t>Database Management System (e.g., MySQL)</a:t>
            </a:r>
            <a:endParaRPr lang="en-US" sz="1500">
              <a:latin typeface="Arial"/>
              <a:cs typeface="Arial"/>
            </a:endParaRPr>
          </a:p>
          <a:p>
            <a:pPr marL="719455" lvl="1" indent="-269875"/>
            <a:r>
              <a:rPr lang="en-US" sz="1500" dirty="0">
                <a:latin typeface="Arial"/>
                <a:ea typeface="+mn-lt"/>
                <a:cs typeface="+mn-lt"/>
              </a:rPr>
              <a:t>API Development Tools</a:t>
            </a:r>
            <a:endParaRPr lang="en-US" sz="1500">
              <a:latin typeface="Arial"/>
              <a:cs typeface="Arial"/>
            </a:endParaRPr>
          </a:p>
          <a:p>
            <a:pPr marL="269875" indent="-269875"/>
            <a:r>
              <a:rPr lang="en-US" sz="1500" b="1" dirty="0">
                <a:latin typeface="Arial"/>
                <a:ea typeface="+mn-lt"/>
                <a:cs typeface="+mn-lt"/>
              </a:rPr>
              <a:t>Frontend Development:</a:t>
            </a:r>
            <a:endParaRPr lang="en-US" sz="1500">
              <a:latin typeface="Arial"/>
              <a:cs typeface="Arial"/>
            </a:endParaRPr>
          </a:p>
          <a:p>
            <a:pPr marL="719455" lvl="1" indent="-269875"/>
            <a:r>
              <a:rPr lang="en-US" sz="1500" dirty="0">
                <a:latin typeface="Arial"/>
                <a:ea typeface="+mn-lt"/>
                <a:cs typeface="+mn-lt"/>
              </a:rPr>
              <a:t>Web Development Framework (e.g., JSP for web applications)</a:t>
            </a:r>
            <a:endParaRPr lang="en-US" sz="1500">
              <a:latin typeface="Arial"/>
              <a:cs typeface="Arial"/>
            </a:endParaRPr>
          </a:p>
          <a:p>
            <a:pPr marL="719455" lvl="1" indent="-269875"/>
            <a:r>
              <a:rPr lang="en-US" sz="1500" dirty="0">
                <a:latin typeface="Arial"/>
                <a:ea typeface="+mn-lt"/>
                <a:cs typeface="+mn-lt"/>
              </a:rPr>
              <a:t>HTML, CSS</a:t>
            </a:r>
            <a:endParaRPr lang="en-US" sz="1500">
              <a:latin typeface="Arial"/>
              <a:cs typeface="Arial"/>
            </a:endParaRPr>
          </a:p>
          <a:p>
            <a:pPr marL="269875" indent="-269875"/>
            <a:r>
              <a:rPr lang="en-US" sz="1500" b="1" dirty="0">
                <a:latin typeface="Arial"/>
                <a:ea typeface="+mn-lt"/>
                <a:cs typeface="+mn-lt"/>
              </a:rPr>
              <a:t>Communication and Notifications:</a:t>
            </a:r>
            <a:endParaRPr lang="en-US" sz="1500">
              <a:latin typeface="Arial"/>
              <a:cs typeface="Arial"/>
            </a:endParaRPr>
          </a:p>
          <a:p>
            <a:pPr marL="719455" lvl="1" indent="-269875"/>
            <a:r>
              <a:rPr lang="en-US" sz="1500" dirty="0">
                <a:latin typeface="Arial"/>
                <a:ea typeface="+mn-lt"/>
                <a:cs typeface="+mn-lt"/>
              </a:rPr>
              <a:t>Messaging Services (e.g., Push notifications via Firebase Cloud Messaging, Twilio for SMS)</a:t>
            </a:r>
            <a:endParaRPr lang="en-US" sz="1500">
              <a:latin typeface="Arial"/>
              <a:cs typeface="Arial"/>
            </a:endParaRPr>
          </a:p>
          <a:p>
            <a:pPr marL="719455" lvl="1" indent="-269875"/>
            <a:r>
              <a:rPr lang="en-US" sz="1500" dirty="0">
                <a:latin typeface="Arial"/>
                <a:ea typeface="+mn-lt"/>
                <a:cs typeface="+mn-lt"/>
              </a:rPr>
              <a:t>WebSocket for real-time communication</a:t>
            </a:r>
            <a:endParaRPr lang="en-US" sz="1500">
              <a:latin typeface="Arial"/>
              <a:cs typeface="Arial"/>
            </a:endParaRPr>
          </a:p>
          <a:p>
            <a:pPr marL="269875" indent="-269875"/>
            <a:endParaRPr lang="en-US" dirty="0"/>
          </a:p>
        </p:txBody>
      </p:sp>
    </p:spTree>
    <p:extLst>
      <p:ext uri="{BB962C8B-B14F-4D97-AF65-F5344CB8AC3E}">
        <p14:creationId xmlns:p14="http://schemas.microsoft.com/office/powerpoint/2010/main" val="238653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C90F-EA00-AAB6-6147-7E7EAF235F5F}"/>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0509E5CB-17EC-FE0B-BF4C-98EC1C2FD8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1522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170-05E8-3F4F-D4E7-6A79A780CEE7}"/>
              </a:ext>
            </a:extLst>
          </p:cNvPr>
          <p:cNvSpPr>
            <a:spLocks noGrp="1"/>
          </p:cNvSpPr>
          <p:nvPr>
            <p:ph type="title"/>
          </p:nvPr>
        </p:nvSpPr>
        <p:spPr/>
        <p:txBody>
          <a:bodyPr/>
          <a:lstStyle/>
          <a:p>
            <a:r>
              <a:rPr lang="en-US" dirty="0"/>
              <a:t>Work plan &amp; distribution of work</a:t>
            </a:r>
          </a:p>
        </p:txBody>
      </p:sp>
      <p:sp>
        <p:nvSpPr>
          <p:cNvPr id="3" name="Content Placeholder 2">
            <a:extLst>
              <a:ext uri="{FF2B5EF4-FFF2-40B4-BE49-F238E27FC236}">
                <a16:creationId xmlns:a16="http://schemas.microsoft.com/office/drawing/2014/main" id="{70504CC5-BD8B-016E-27C5-5B630CE91CFB}"/>
              </a:ext>
            </a:extLst>
          </p:cNvPr>
          <p:cNvSpPr>
            <a:spLocks noGrp="1"/>
          </p:cNvSpPr>
          <p:nvPr>
            <p:ph idx="1"/>
          </p:nvPr>
        </p:nvSpPr>
        <p:spPr/>
        <p:txBody>
          <a:bodyPr vert="horz" lIns="91440" tIns="45720" rIns="91440" bIns="45720" rtlCol="0" anchor="t">
            <a:normAutofit/>
          </a:bodyPr>
          <a:lstStyle/>
          <a:p>
            <a:pPr marL="269875" indent="-269875"/>
            <a:r>
              <a:rPr lang="en-US" b="1" dirty="0"/>
              <a:t>Application GUI:- </a:t>
            </a:r>
            <a:r>
              <a:rPr lang="en-US" dirty="0"/>
              <a:t>The interface was designed by the Harshitha, where she used </a:t>
            </a:r>
            <a:r>
              <a:rPr lang="en-US" dirty="0" err="1"/>
              <a:t>jsp</a:t>
            </a:r>
            <a:r>
              <a:rPr lang="en-US" dirty="0"/>
              <a:t> technology to </a:t>
            </a:r>
            <a:r>
              <a:rPr lang="en-US" dirty="0" err="1"/>
              <a:t>built</a:t>
            </a:r>
            <a:r>
              <a:rPr lang="en-US" dirty="0"/>
              <a:t> it and ensures all the necessary components are designed.</a:t>
            </a:r>
          </a:p>
          <a:p>
            <a:pPr marL="269875" indent="-269875"/>
            <a:r>
              <a:rPr lang="en-US" b="1" dirty="0"/>
              <a:t>Database :- </a:t>
            </a:r>
            <a:r>
              <a:rPr lang="en-US" dirty="0"/>
              <a:t>The database work was maintained by the Ram </a:t>
            </a:r>
            <a:r>
              <a:rPr lang="en-US" dirty="0" err="1"/>
              <a:t>charan</a:t>
            </a:r>
            <a:r>
              <a:rPr lang="en-US" dirty="0"/>
              <a:t>, The immediate CRUD operations are executed with good accuracy.</a:t>
            </a:r>
          </a:p>
          <a:p>
            <a:pPr marL="269875" indent="-269875"/>
            <a:r>
              <a:rPr lang="en-US" b="1" dirty="0"/>
              <a:t>Connection Establishment :- </a:t>
            </a:r>
            <a:r>
              <a:rPr lang="en-US" dirty="0"/>
              <a:t>The main application (front end) and the database (backend) was connected through the concept of JDBC in java programming language. This establishment and the maintenance of flow of data is done by Nithin.</a:t>
            </a:r>
          </a:p>
          <a:p>
            <a:pPr marL="269875" indent="-269875"/>
            <a:r>
              <a:rPr lang="en-US" b="1" dirty="0"/>
              <a:t>Security and PPT :- </a:t>
            </a:r>
            <a:r>
              <a:rPr lang="en-US" dirty="0"/>
              <a:t> To make sure the authorized people to enter into the application it provides the user credentials check. This was done by the teammate Nikhil.</a:t>
            </a:r>
          </a:p>
        </p:txBody>
      </p:sp>
    </p:spTree>
    <p:extLst>
      <p:ext uri="{BB962C8B-B14F-4D97-AF65-F5344CB8AC3E}">
        <p14:creationId xmlns:p14="http://schemas.microsoft.com/office/powerpoint/2010/main" val="337717964"/>
      </p:ext>
    </p:extLst>
  </p:cSld>
  <p:clrMapOvr>
    <a:masterClrMapping/>
  </p:clrMapOvr>
</p:sld>
</file>

<file path=ppt/theme/theme1.xml><?xml version="1.0" encoding="utf-8"?>
<a:theme xmlns:a="http://schemas.openxmlformats.org/drawingml/2006/main" name="Glow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GlowVTI</vt:lpstr>
      <vt:lpstr>ComplainEase</vt:lpstr>
      <vt:lpstr>Agenda</vt:lpstr>
      <vt:lpstr>Abstract</vt:lpstr>
      <vt:lpstr>Introduction</vt:lpstr>
      <vt:lpstr>Architecture</vt:lpstr>
      <vt:lpstr>PowerPoint Presentation</vt:lpstr>
      <vt:lpstr>PowerPoint Presentation</vt:lpstr>
      <vt:lpstr>UML Diagrams</vt:lpstr>
      <vt:lpstr>Work plan &amp; distribution of work</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204</cp:revision>
  <dcterms:created xsi:type="dcterms:W3CDTF">2023-12-03T16:14:29Z</dcterms:created>
  <dcterms:modified xsi:type="dcterms:W3CDTF">2023-12-03T18:30:51Z</dcterms:modified>
</cp:coreProperties>
</file>