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7ABF-C763-4264-8B55-6B30A52AF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9B784-3463-4420-9F1A-B354B07F7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691137-1AA1-4E49-B08A-B9783679B3E3}"/>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7B193FD2-9355-4DB9-AC56-99660AC4A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CEEA2-6001-4CAB-A546-470D258D9544}"/>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28175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293F-3A3A-4390-BB1A-979C92EB21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09482-E851-4CD1-AD9B-B7D3AAFFC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58C24-60C0-41E7-8E70-6102ECCEF4D0}"/>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AC443661-B7D4-4A74-9A4C-89A1DF61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DC0AF-E253-4E39-8E58-EF758B1699D1}"/>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84640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5F16C-F9FE-48DA-8D24-AA74AD9484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709BE0-450E-46B7-8C9E-FEE785713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A0256-222D-4625-B89A-B0CA42A46FEA}"/>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2C2D41A4-8036-499A-9BF2-7A054A319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D8229-13E7-4011-8422-B84E64AC6919}"/>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44191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F7C4-DB8D-44CC-BBFB-A2DCDCCD4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0F3E6-B79F-40BD-91A8-037ABFE3C0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DDC02-E579-4921-B539-0BDC39D65C46}"/>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F1A2B0E7-37DC-4009-8F6B-664A7AE23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77F30-6970-42C8-AE9A-46D23F22647C}"/>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3794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4ED6-1BB2-4DEC-A27F-A77FC57675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E802C1-764E-4B5A-B70F-08D7AE6D05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4D8C8-DD39-46BB-9ED3-A08EEB3C0F2C}"/>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1B7C23B1-2274-4B56-91B7-5DBCBE63C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71AE-90E0-4BD8-9553-D45EF6BD5702}"/>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61342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E1A9-CCA4-4472-B3E4-0668F5577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9B69C-B64A-4B31-BAF0-CEE27C511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1D935-82E5-4AB2-B24C-F9A806048B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15A84C-BAFA-4BC8-88F8-35FD9517D380}"/>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6" name="Footer Placeholder 5">
            <a:extLst>
              <a:ext uri="{FF2B5EF4-FFF2-40B4-BE49-F238E27FC236}">
                <a16:creationId xmlns:a16="http://schemas.microsoft.com/office/drawing/2014/main" id="{CFA4430E-1449-4303-A35F-9E6ED8EE3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DE8BC-9DEA-464C-94E6-AF31A10F7C71}"/>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16921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6F45-4B34-4B0D-BEFF-3ED12165D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7070AC-346B-496C-9BA7-6A70DEC5C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95BDA-1F87-4E26-B3C0-109FADB96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3A0431-039D-477C-A288-ECECA96D1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E8FFBC-55DE-4B79-B063-C486F9DBC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DCEEA-86D4-4C0A-8FF1-79C34297151B}"/>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8" name="Footer Placeholder 7">
            <a:extLst>
              <a:ext uri="{FF2B5EF4-FFF2-40B4-BE49-F238E27FC236}">
                <a16:creationId xmlns:a16="http://schemas.microsoft.com/office/drawing/2014/main" id="{05A7B7F7-EF76-4048-991F-28F79C62B2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AD42C-5634-41B6-830C-B95220FE98DE}"/>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334207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B853-514F-4E2A-A762-4D8B349D3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5CDA0-9CFE-4532-B87C-7E59B35AC78C}"/>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4" name="Footer Placeholder 3">
            <a:extLst>
              <a:ext uri="{FF2B5EF4-FFF2-40B4-BE49-F238E27FC236}">
                <a16:creationId xmlns:a16="http://schemas.microsoft.com/office/drawing/2014/main" id="{A69101DB-6694-4984-91C6-00958F0F1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8259FD-DFB4-41D2-87ED-89AD0F048D18}"/>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227013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F143F-FA21-4607-AD4E-E91256FD4597}"/>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3" name="Footer Placeholder 2">
            <a:extLst>
              <a:ext uri="{FF2B5EF4-FFF2-40B4-BE49-F238E27FC236}">
                <a16:creationId xmlns:a16="http://schemas.microsoft.com/office/drawing/2014/main" id="{2E0869D9-567D-4405-96D4-54B867D9A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8BD1E-49FC-4F72-8798-6F7B65CA0396}"/>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408001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BA38-7653-49AE-8EAB-D339B87F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0DB49-3F0C-49DE-A5A4-EC65956A1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A6A98-0BA5-4C0D-A6A0-B3740335F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92477-EDD3-4F78-ACBC-97100F2DED0F}"/>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6" name="Footer Placeholder 5">
            <a:extLst>
              <a:ext uri="{FF2B5EF4-FFF2-40B4-BE49-F238E27FC236}">
                <a16:creationId xmlns:a16="http://schemas.microsoft.com/office/drawing/2014/main" id="{E44CE009-B604-4A7E-9FB1-C26E2D201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9F5-C146-438E-B28B-C44C1C059D62}"/>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408245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BCBA-939E-4C10-A3EA-7A8F232FA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4C410B-E255-4D25-B7AC-4A9A0D380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0DE7A-4F83-449F-8462-C73D59BC7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07C9F-C8C1-4460-B0A8-E0DEAEA66A0E}"/>
              </a:ext>
            </a:extLst>
          </p:cNvPr>
          <p:cNvSpPr>
            <a:spLocks noGrp="1"/>
          </p:cNvSpPr>
          <p:nvPr>
            <p:ph type="dt" sz="half" idx="10"/>
          </p:nvPr>
        </p:nvSpPr>
        <p:spPr/>
        <p:txBody>
          <a:bodyPr/>
          <a:lstStyle/>
          <a:p>
            <a:fld id="{52E5DCF4-655C-498A-A5CB-0A0D10355078}" type="datetimeFigureOut">
              <a:rPr lang="en-US" smtClean="0"/>
              <a:t>9/18/2024</a:t>
            </a:fld>
            <a:endParaRPr lang="en-US"/>
          </a:p>
        </p:txBody>
      </p:sp>
      <p:sp>
        <p:nvSpPr>
          <p:cNvPr id="6" name="Footer Placeholder 5">
            <a:extLst>
              <a:ext uri="{FF2B5EF4-FFF2-40B4-BE49-F238E27FC236}">
                <a16:creationId xmlns:a16="http://schemas.microsoft.com/office/drawing/2014/main" id="{5C26C688-2151-4577-BB08-FA8228A89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79487-EAF0-45E6-BDE1-DDF167DD5A5C}"/>
              </a:ext>
            </a:extLst>
          </p:cNvPr>
          <p:cNvSpPr>
            <a:spLocks noGrp="1"/>
          </p:cNvSpPr>
          <p:nvPr>
            <p:ph type="sldNum" sz="quarter" idx="12"/>
          </p:nvPr>
        </p:nvSpPr>
        <p:spPr/>
        <p:txBody>
          <a:bodyPr/>
          <a:lstStyle/>
          <a:p>
            <a:fld id="{6F63B8B7-80A4-4A28-8099-C5D9CEF8CB33}" type="slidenum">
              <a:rPr lang="en-US" smtClean="0"/>
              <a:t>‹#›</a:t>
            </a:fld>
            <a:endParaRPr lang="en-US"/>
          </a:p>
        </p:txBody>
      </p:sp>
    </p:spTree>
    <p:extLst>
      <p:ext uri="{BB962C8B-B14F-4D97-AF65-F5344CB8AC3E}">
        <p14:creationId xmlns:p14="http://schemas.microsoft.com/office/powerpoint/2010/main" val="385070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7F1DA-EF1C-4400-829F-BE0E34077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BC337-D6FD-4FA0-B06B-334D81AD3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C68E7-3B77-43D3-B33F-18EF4A6C3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5DCF4-655C-498A-A5CB-0A0D10355078}" type="datetimeFigureOut">
              <a:rPr lang="en-US" smtClean="0"/>
              <a:t>9/18/2024</a:t>
            </a:fld>
            <a:endParaRPr lang="en-US"/>
          </a:p>
        </p:txBody>
      </p:sp>
      <p:sp>
        <p:nvSpPr>
          <p:cNvPr id="5" name="Footer Placeholder 4">
            <a:extLst>
              <a:ext uri="{FF2B5EF4-FFF2-40B4-BE49-F238E27FC236}">
                <a16:creationId xmlns:a16="http://schemas.microsoft.com/office/drawing/2014/main" id="{1E848794-7A1C-4CDA-A5DA-E4DF6AC7A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F0BDA-A32E-4D4D-B7E0-0A13EAFB6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3B8B7-80A4-4A28-8099-C5D9CEF8CB33}" type="slidenum">
              <a:rPr lang="en-US" smtClean="0"/>
              <a:t>‹#›</a:t>
            </a:fld>
            <a:endParaRPr lang="en-US"/>
          </a:p>
        </p:txBody>
      </p:sp>
    </p:spTree>
    <p:extLst>
      <p:ext uri="{BB962C8B-B14F-4D97-AF65-F5344CB8AC3E}">
        <p14:creationId xmlns:p14="http://schemas.microsoft.com/office/powerpoint/2010/main" val="959055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04D30E99-FBA7-0D29-A789-23B2A765DE1F}"/>
              </a:ext>
            </a:extLst>
          </p:cNvPr>
          <p:cNvPicPr>
            <a:picLocks noChangeAspect="1"/>
          </p:cNvPicPr>
          <p:nvPr/>
        </p:nvPicPr>
        <p:blipFill>
          <a:blip r:embed="rId2">
            <a:alphaModFix amt="50000"/>
          </a:blip>
          <a:srcRect t="3608" b="12122"/>
          <a:stretch/>
        </p:blipFill>
        <p:spPr>
          <a:xfrm>
            <a:off x="20" y="1"/>
            <a:ext cx="12191980" cy="6857999"/>
          </a:xfrm>
          <a:prstGeom prst="rect">
            <a:avLst/>
          </a:prstGeom>
        </p:spPr>
      </p:pic>
      <p:sp>
        <p:nvSpPr>
          <p:cNvPr id="2" name="Title 1">
            <a:extLst>
              <a:ext uri="{FF2B5EF4-FFF2-40B4-BE49-F238E27FC236}">
                <a16:creationId xmlns:a16="http://schemas.microsoft.com/office/drawing/2014/main" id="{D18D3F26-BA2B-4F4A-AF1F-6D3A53F8EA6C}"/>
              </a:ext>
            </a:extLst>
          </p:cNvPr>
          <p:cNvSpPr>
            <a:spLocks noGrp="1"/>
          </p:cNvSpPr>
          <p:nvPr>
            <p:ph type="ctrTitle"/>
          </p:nvPr>
        </p:nvSpPr>
        <p:spPr>
          <a:xfrm>
            <a:off x="1524000" y="1122362"/>
            <a:ext cx="9144000" cy="2900518"/>
          </a:xfrm>
        </p:spPr>
        <p:txBody>
          <a:bodyPr>
            <a:normAutofit/>
          </a:bodyPr>
          <a:lstStyle/>
          <a:p>
            <a:r>
              <a:rPr lang="en-US" b="0" i="0" u="none" strike="noStrike">
                <a:solidFill>
                  <a:srgbClr val="FFFFFF"/>
                </a:solidFill>
                <a:effectLst/>
                <a:latin typeface="Inherit"/>
              </a:rPr>
              <a:t>Retail Sales Prediction</a:t>
            </a:r>
            <a:r>
              <a:rPr lang="en-US">
                <a:solidFill>
                  <a:srgbClr val="FFFFFF"/>
                </a:solidFill>
              </a:rPr>
              <a:t> </a:t>
            </a:r>
          </a:p>
        </p:txBody>
      </p:sp>
      <p:sp>
        <p:nvSpPr>
          <p:cNvPr id="3" name="Subtitle 2">
            <a:extLst>
              <a:ext uri="{FF2B5EF4-FFF2-40B4-BE49-F238E27FC236}">
                <a16:creationId xmlns:a16="http://schemas.microsoft.com/office/drawing/2014/main" id="{5F1A1065-D54E-406E-B765-F16936D8F67E}"/>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Harshith Sai Krishna </a:t>
            </a:r>
          </a:p>
          <a:p>
            <a:r>
              <a:rPr lang="en-US" sz="1700">
                <a:solidFill>
                  <a:srgbClr val="FFFFFF"/>
                </a:solidFill>
              </a:rPr>
              <a:t>221FA14006</a:t>
            </a:r>
          </a:p>
          <a:p>
            <a:r>
              <a:rPr lang="en-US" sz="1700">
                <a:solidFill>
                  <a:srgbClr val="FFFFFF"/>
                </a:solidFill>
              </a:rPr>
              <a:t>BIOINFORMATICS-III</a:t>
            </a:r>
          </a:p>
        </p:txBody>
      </p:sp>
    </p:spTree>
    <p:extLst>
      <p:ext uri="{BB962C8B-B14F-4D97-AF65-F5344CB8AC3E}">
        <p14:creationId xmlns:p14="http://schemas.microsoft.com/office/powerpoint/2010/main" val="13299031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70519B7-0904-472D-82D4-733A4533E9D0}"/>
              </a:ext>
            </a:extLst>
          </p:cNvPr>
          <p:cNvSpPr>
            <a:spLocks noGrp="1"/>
          </p:cNvSpPr>
          <p:nvPr>
            <p:ph type="title"/>
          </p:nvPr>
        </p:nvSpPr>
        <p:spPr>
          <a:xfrm>
            <a:off x="838200" y="365125"/>
            <a:ext cx="10515600" cy="1306443"/>
          </a:xfrm>
        </p:spPr>
        <p:txBody>
          <a:bodyPr vert="horz" lIns="91440" tIns="45720" rIns="91440" bIns="45720" rtlCol="0" anchor="ctr">
            <a:normAutofit fontScale="90000"/>
          </a:bodyPr>
          <a:lstStyle/>
          <a:p>
            <a:r>
              <a:rPr lang="en-IN" sz="4000" dirty="0"/>
              <a:t>Output Of sales prediction using R script in R Studio:</a:t>
            </a:r>
            <a:br>
              <a:rPr lang="en-IN" sz="4000" dirty="0"/>
            </a:br>
            <a:endParaRPr lang="en-US" sz="4000" dirty="0"/>
          </a:p>
        </p:txBody>
      </p:sp>
      <p:sp>
        <p:nvSpPr>
          <p:cNvPr id="8" name="Content Placeholder 7">
            <a:extLst>
              <a:ext uri="{FF2B5EF4-FFF2-40B4-BE49-F238E27FC236}">
                <a16:creationId xmlns:a16="http://schemas.microsoft.com/office/drawing/2014/main" id="{41DAF3AA-1447-4F24-9B69-4C4E637CC16C}"/>
              </a:ext>
            </a:extLst>
          </p:cNvPr>
          <p:cNvSpPr>
            <a:spLocks noGrp="1"/>
          </p:cNvSpPr>
          <p:nvPr>
            <p:ph sz="quarter" idx="4"/>
          </p:nvPr>
        </p:nvSpPr>
        <p:spPr>
          <a:xfrm>
            <a:off x="838200" y="1825625"/>
            <a:ext cx="4152774" cy="4303464"/>
          </a:xfrm>
        </p:spPr>
        <p:txBody>
          <a:bodyPr vert="horz" lIns="91440" tIns="45720" rIns="91440" bIns="45720" rtlCol="0">
            <a:normAutofit/>
          </a:bodyPr>
          <a:lstStyle/>
          <a:p>
            <a:r>
              <a:rPr lang="en-US" sz="2000" dirty="0"/>
              <a:t>The graph shows a linear regression model that predicts sales based on the number of customers. The blue dots represent individual data points, while the blue line represents the regression line. The slope of the line indicates the relationship between sales and customers. In this case, the slope is positive, suggesting that as the number of customers increases, so does sales.</a:t>
            </a:r>
          </a:p>
        </p:txBody>
      </p:sp>
      <p:pic>
        <p:nvPicPr>
          <p:cNvPr id="16" name="Picture 15" descr="A graph with a line going up&#10;&#10;Description automatically generated">
            <a:extLst>
              <a:ext uri="{FF2B5EF4-FFF2-40B4-BE49-F238E27FC236}">
                <a16:creationId xmlns:a16="http://schemas.microsoft.com/office/drawing/2014/main" id="{C3D87009-4D4F-49B7-BA33-C68F07968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557089"/>
            <a:ext cx="6096000" cy="4572000"/>
          </a:xfrm>
          <a:prstGeom prst="rect">
            <a:avLst/>
          </a:prstGeom>
        </p:spPr>
      </p:pic>
    </p:spTree>
    <p:extLst>
      <p:ext uri="{BB962C8B-B14F-4D97-AF65-F5344CB8AC3E}">
        <p14:creationId xmlns:p14="http://schemas.microsoft.com/office/powerpoint/2010/main" val="23009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CEF70-BCEE-4A44-BEE6-1C40AE5875ED}"/>
              </a:ext>
            </a:extLst>
          </p:cNvPr>
          <p:cNvSpPr>
            <a:spLocks noGrp="1"/>
          </p:cNvSpPr>
          <p:nvPr>
            <p:ph type="title"/>
          </p:nvPr>
        </p:nvSpPr>
        <p:spPr>
          <a:xfrm>
            <a:off x="630936" y="173165"/>
            <a:ext cx="10970514" cy="1948243"/>
          </a:xfrm>
        </p:spPr>
        <p:txBody>
          <a:bodyPr vert="horz" lIns="91440" tIns="45720" rIns="91440" bIns="45720" rtlCol="0" anchor="b">
            <a:normAutofit/>
          </a:bodyPr>
          <a:lstStyle/>
          <a:p>
            <a:r>
              <a:rPr lang="en-IN" sz="3600" dirty="0"/>
              <a:t>Output Of sales prediction using Python script :</a:t>
            </a:r>
            <a:br>
              <a:rPr lang="en-IN" sz="3600" dirty="0"/>
            </a:br>
            <a:endParaRPr lang="en-US" sz="3600" kern="1200" dirty="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FDD20C2-6A11-4568-82F4-603213E02EF4}"/>
              </a:ext>
            </a:extLst>
          </p:cNvPr>
          <p:cNvSpPr>
            <a:spLocks noGrp="1"/>
          </p:cNvSpPr>
          <p:nvPr>
            <p:ph sz="quarter" idx="4"/>
          </p:nvPr>
        </p:nvSpPr>
        <p:spPr>
          <a:xfrm>
            <a:off x="630936" y="2660904"/>
            <a:ext cx="11084814" cy="3335846"/>
          </a:xfrm>
        </p:spPr>
        <p:txBody>
          <a:bodyPr vert="horz" lIns="91440" tIns="45720" rIns="91440" bIns="45720" rtlCol="0" anchor="t">
            <a:normAutofit/>
          </a:bodyPr>
          <a:lstStyle/>
          <a:p>
            <a:r>
              <a:rPr lang="en-US" sz="2400" dirty="0"/>
              <a:t>The graph shows a scatter plot of actual versus predicted values from a linear regression model. The x-axis represents the actual values, and the y-axis represents the predicted values. The blue line represents the regression line, which indicates the model's predictions. The closer the points are to the line, the better the model's performance. In this case, the points are clustered around the line, suggesting that the model is making reasonably accurate predictions. However, there is also a degree of scatter, indicating that the model may not be perfect in predicting all values.</a:t>
            </a:r>
          </a:p>
        </p:txBody>
      </p:sp>
    </p:spTree>
    <p:extLst>
      <p:ext uri="{BB962C8B-B14F-4D97-AF65-F5344CB8AC3E}">
        <p14:creationId xmlns:p14="http://schemas.microsoft.com/office/powerpoint/2010/main" val="42259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C255-EAE6-46D7-8556-2B1170D68C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8FB4F4-C36F-4E14-B66A-F86EB48746D1}"/>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5CCD448-A9FC-4078-ACA1-553A23D6AD59}"/>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8B2C525-7355-49DA-BBC4-AFEAEFC50A6A}"/>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FF199E0-52F4-47C3-8505-01120BF45670}"/>
              </a:ext>
            </a:extLst>
          </p:cNvPr>
          <p:cNvSpPr>
            <a:spLocks noGrp="1"/>
          </p:cNvSpPr>
          <p:nvPr>
            <p:ph sz="quarter" idx="4"/>
          </p:nvPr>
        </p:nvSpPr>
        <p:spPr/>
        <p:txBody>
          <a:bodyPr/>
          <a:lstStyle/>
          <a:p>
            <a:endParaRPr lang="en-US"/>
          </a:p>
        </p:txBody>
      </p:sp>
      <p:pic>
        <p:nvPicPr>
          <p:cNvPr id="7" name="Content Placeholder 17">
            <a:extLst>
              <a:ext uri="{FF2B5EF4-FFF2-40B4-BE49-F238E27FC236}">
                <a16:creationId xmlns:a16="http://schemas.microsoft.com/office/drawing/2014/main" id="{F3044B08-AEFD-41A1-8F9B-7BD0264C7669}"/>
              </a:ext>
            </a:extLst>
          </p:cNvPr>
          <p:cNvPicPr>
            <a:picLocks noChangeAspect="1"/>
          </p:cNvPicPr>
          <p:nvPr/>
        </p:nvPicPr>
        <p:blipFill>
          <a:blip r:embed="rId2"/>
          <a:stretch>
            <a:fillRect/>
          </a:stretch>
        </p:blipFill>
        <p:spPr>
          <a:xfrm>
            <a:off x="0" y="-1"/>
            <a:ext cx="12192000" cy="6846865"/>
          </a:xfrm>
          <a:prstGeom prst="rect">
            <a:avLst/>
          </a:prstGeom>
        </p:spPr>
      </p:pic>
    </p:spTree>
    <p:extLst>
      <p:ext uri="{BB962C8B-B14F-4D97-AF65-F5344CB8AC3E}">
        <p14:creationId xmlns:p14="http://schemas.microsoft.com/office/powerpoint/2010/main" val="250176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95F31B80-6B8D-4E97-BCCA-F066D9420F1F}"/>
              </a:ext>
            </a:extLst>
          </p:cNvPr>
          <p:cNvSpPr>
            <a:spLocks noGrp="1"/>
          </p:cNvSpPr>
          <p:nvPr>
            <p:ph type="title"/>
          </p:nvPr>
        </p:nvSpPr>
        <p:spPr>
          <a:xfrm>
            <a:off x="4410646" y="676084"/>
            <a:ext cx="7723250" cy="1463040"/>
          </a:xfrm>
        </p:spPr>
        <p:txBody>
          <a:bodyPr anchor="ctr">
            <a:noAutofit/>
          </a:bodyPr>
          <a:lstStyle/>
          <a:p>
            <a:r>
              <a:rPr lang="en-IN" b="1" dirty="0">
                <a:solidFill>
                  <a:srgbClr val="FFFFFF"/>
                </a:solidFill>
              </a:rPr>
              <a:t>Mean square error(MSE):</a:t>
            </a:r>
            <a:br>
              <a:rPr lang="en-IN" dirty="0">
                <a:solidFill>
                  <a:srgbClr val="FFFFFF"/>
                </a:solidFill>
              </a:rPr>
            </a:br>
            <a:endParaRPr lang="en-US" dirty="0">
              <a:solidFill>
                <a:srgbClr val="FFFFFF"/>
              </a:solidFill>
            </a:endParaRPr>
          </a:p>
        </p:txBody>
      </p:sp>
      <p:sp>
        <p:nvSpPr>
          <p:cNvPr id="2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D4FBC94A-B418-4B09-86B8-63B5CFE182B6}"/>
              </a:ext>
            </a:extLst>
          </p:cNvPr>
          <p:cNvPicPr>
            <a:picLocks noChangeAspect="1"/>
          </p:cNvPicPr>
          <p:nvPr/>
        </p:nvPicPr>
        <p:blipFill>
          <a:blip r:embed="rId2"/>
          <a:stretch>
            <a:fillRect/>
          </a:stretch>
        </p:blipFill>
        <p:spPr>
          <a:xfrm>
            <a:off x="630936" y="3341833"/>
            <a:ext cx="10917936" cy="2538421"/>
          </a:xfrm>
          <a:prstGeom prst="rect">
            <a:avLst/>
          </a:prstGeom>
        </p:spPr>
      </p:pic>
    </p:spTree>
    <p:extLst>
      <p:ext uri="{BB962C8B-B14F-4D97-AF65-F5344CB8AC3E}">
        <p14:creationId xmlns:p14="http://schemas.microsoft.com/office/powerpoint/2010/main" val="314564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1208DD9-5906-5C37-50F1-EB12D291769F}"/>
              </a:ext>
            </a:extLst>
          </p:cNvPr>
          <p:cNvSpPr>
            <a:spLocks noGrp="1"/>
          </p:cNvSpPr>
          <p:nvPr>
            <p:ph idx="1"/>
          </p:nvPr>
        </p:nvSpPr>
        <p:spPr>
          <a:xfrm>
            <a:off x="4474462" y="630936"/>
            <a:ext cx="7074409" cy="1463040"/>
          </a:xfrm>
        </p:spPr>
        <p:txBody>
          <a:bodyPr anchor="ctr">
            <a:normAutofit/>
          </a:bodyPr>
          <a:lstStyle/>
          <a:p>
            <a:r>
              <a:rPr lang="en-US" sz="3600" b="1" dirty="0">
                <a:solidFill>
                  <a:srgbClr val="FFFFFF"/>
                </a:solidFill>
              </a:rPr>
              <a:t>Root Mean Square Error (RMS)</a:t>
            </a:r>
          </a:p>
        </p:txBody>
      </p:sp>
      <p:pic>
        <p:nvPicPr>
          <p:cNvPr id="5" name="Content Placeholder 4">
            <a:extLst>
              <a:ext uri="{FF2B5EF4-FFF2-40B4-BE49-F238E27FC236}">
                <a16:creationId xmlns:a16="http://schemas.microsoft.com/office/drawing/2014/main" id="{D4488D98-A8D8-4DD3-98ED-C6C8294EDEB9}"/>
              </a:ext>
            </a:extLst>
          </p:cNvPr>
          <p:cNvPicPr>
            <a:picLocks noChangeAspect="1"/>
          </p:cNvPicPr>
          <p:nvPr/>
        </p:nvPicPr>
        <p:blipFill>
          <a:blip r:embed="rId2"/>
          <a:stretch>
            <a:fillRect/>
          </a:stretch>
        </p:blipFill>
        <p:spPr>
          <a:xfrm>
            <a:off x="1077599" y="2971800"/>
            <a:ext cx="10024609" cy="3278488"/>
          </a:xfrm>
          <a:prstGeom prst="rect">
            <a:avLst/>
          </a:prstGeom>
        </p:spPr>
      </p:pic>
    </p:spTree>
    <p:extLst>
      <p:ext uri="{BB962C8B-B14F-4D97-AF65-F5344CB8AC3E}">
        <p14:creationId xmlns:p14="http://schemas.microsoft.com/office/powerpoint/2010/main" val="15463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D95D78-8AF2-43D1-B626-1ED988F79E54}"/>
              </a:ext>
            </a:extLst>
          </p:cNvPr>
          <p:cNvSpPr>
            <a:spLocks noGrp="1"/>
          </p:cNvSpPr>
          <p:nvPr>
            <p:ph type="title"/>
          </p:nvPr>
        </p:nvSpPr>
        <p:spPr>
          <a:xfrm>
            <a:off x="4672583" y="707396"/>
            <a:ext cx="3599688" cy="1463040"/>
          </a:xfrm>
        </p:spPr>
        <p:txBody>
          <a:bodyPr anchor="ctr">
            <a:normAutofit/>
          </a:bodyPr>
          <a:lstStyle/>
          <a:p>
            <a:r>
              <a:rPr lang="en-IN" sz="4800" dirty="0">
                <a:solidFill>
                  <a:srgbClr val="FFFFFF"/>
                </a:solidFill>
              </a:rPr>
              <a:t>R-squared: </a:t>
            </a:r>
            <a:br>
              <a:rPr lang="en-IN" sz="4800" dirty="0">
                <a:solidFill>
                  <a:srgbClr val="FFFFFF"/>
                </a:solidFill>
              </a:rPr>
            </a:br>
            <a:endParaRPr lang="en-US" sz="4800" dirty="0">
              <a:solidFill>
                <a:srgbClr val="FFFFFF"/>
              </a:solidFill>
            </a:endParaRP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06389AD-56EE-4B84-95E7-4FFEE0D3BB56}"/>
              </a:ext>
            </a:extLst>
          </p:cNvPr>
          <p:cNvPicPr>
            <a:picLocks noChangeAspect="1"/>
          </p:cNvPicPr>
          <p:nvPr/>
        </p:nvPicPr>
        <p:blipFill>
          <a:blip r:embed="rId2"/>
          <a:stretch>
            <a:fillRect/>
          </a:stretch>
        </p:blipFill>
        <p:spPr>
          <a:xfrm>
            <a:off x="630936" y="3300891"/>
            <a:ext cx="10917936" cy="2620305"/>
          </a:xfrm>
          <a:prstGeom prst="rect">
            <a:avLst/>
          </a:prstGeom>
        </p:spPr>
      </p:pic>
    </p:spTree>
    <p:extLst>
      <p:ext uri="{BB962C8B-B14F-4D97-AF65-F5344CB8AC3E}">
        <p14:creationId xmlns:p14="http://schemas.microsoft.com/office/powerpoint/2010/main" val="273129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ED2B0-F072-4DD4-BD60-1C75F4A1FD03}"/>
              </a:ext>
            </a:extLst>
          </p:cNvPr>
          <p:cNvSpPr>
            <a:spLocks noGrp="1"/>
          </p:cNvSpPr>
          <p:nvPr>
            <p:ph type="title"/>
          </p:nvPr>
        </p:nvSpPr>
        <p:spPr>
          <a:xfrm>
            <a:off x="4531423" y="548640"/>
            <a:ext cx="5808726" cy="1463040"/>
          </a:xfrm>
        </p:spPr>
        <p:txBody>
          <a:bodyPr anchor="ctr">
            <a:normAutofit/>
          </a:bodyPr>
          <a:lstStyle/>
          <a:p>
            <a:r>
              <a:rPr lang="en-IN" sz="4800" b="1" dirty="0"/>
              <a:t>Mean Absolute Error:</a:t>
            </a:r>
            <a:br>
              <a:rPr lang="en-IN" sz="3000" dirty="0"/>
            </a:br>
            <a:endParaRPr lang="en-US" sz="3000" dirty="0"/>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C10A6BF-DCCB-43B3-A4D5-AC9CA2CF5EE2}"/>
              </a:ext>
            </a:extLst>
          </p:cNvPr>
          <p:cNvPicPr>
            <a:picLocks noChangeAspect="1"/>
          </p:cNvPicPr>
          <p:nvPr/>
        </p:nvPicPr>
        <p:blipFill>
          <a:blip r:embed="rId2"/>
          <a:stretch>
            <a:fillRect/>
          </a:stretch>
        </p:blipFill>
        <p:spPr>
          <a:xfrm>
            <a:off x="630936" y="2919517"/>
            <a:ext cx="10917936" cy="2702190"/>
          </a:xfrm>
          <a:prstGeom prst="rect">
            <a:avLst/>
          </a:prstGeom>
        </p:spPr>
      </p:pic>
    </p:spTree>
    <p:extLst>
      <p:ext uri="{BB962C8B-B14F-4D97-AF65-F5344CB8AC3E}">
        <p14:creationId xmlns:p14="http://schemas.microsoft.com/office/powerpoint/2010/main" val="345869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A7E94-C4B7-4C52-9032-69EEC58AC6FB}"/>
              </a:ext>
            </a:extLst>
          </p:cNvPr>
          <p:cNvSpPr>
            <a:spLocks noGrp="1"/>
          </p:cNvSpPr>
          <p:nvPr>
            <p:ph type="title"/>
          </p:nvPr>
        </p:nvSpPr>
        <p:spPr>
          <a:xfrm>
            <a:off x="6094105" y="802955"/>
            <a:ext cx="4977976" cy="1454051"/>
          </a:xfrm>
        </p:spPr>
        <p:txBody>
          <a:bodyPr>
            <a:normAutofit/>
          </a:bodyPr>
          <a:lstStyle/>
          <a:p>
            <a:r>
              <a:rPr lang="en-US" dirty="0">
                <a:solidFill>
                  <a:schemeClr val="tx2"/>
                </a:solidFill>
              </a:rPr>
              <a:t>Conclusion</a:t>
            </a:r>
          </a:p>
        </p:txBody>
      </p:sp>
      <p:pic>
        <p:nvPicPr>
          <p:cNvPr id="7" name="Graphic 6" descr="Bar chart">
            <a:extLst>
              <a:ext uri="{FF2B5EF4-FFF2-40B4-BE49-F238E27FC236}">
                <a16:creationId xmlns:a16="http://schemas.microsoft.com/office/drawing/2014/main" id="{0637165A-B936-9834-C05D-9491CFFE82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61535ED-0B81-420A-B291-12F2A395FBAD}"/>
              </a:ext>
            </a:extLst>
          </p:cNvPr>
          <p:cNvSpPr>
            <a:spLocks noGrp="1"/>
          </p:cNvSpPr>
          <p:nvPr>
            <p:ph idx="1"/>
          </p:nvPr>
        </p:nvSpPr>
        <p:spPr>
          <a:xfrm>
            <a:off x="6090176" y="2093883"/>
            <a:ext cx="4977976" cy="4267125"/>
          </a:xfrm>
        </p:spPr>
        <p:txBody>
          <a:bodyPr anchor="ctr">
            <a:noAutofit/>
          </a:bodyPr>
          <a:lstStyle/>
          <a:p>
            <a:r>
              <a:rPr lang="en-US" sz="2000" dirty="0">
                <a:solidFill>
                  <a:schemeClr val="tx2"/>
                </a:solidFill>
              </a:rPr>
              <a:t>The analysis demonstrates how both R and Python can be utilized for accurate sales prediction using linear regression models. The results reveal a positive correlation between customer numbers and sales, with the linear models capturing this relationship effectively. However, minor discrepancies in predictions indicate that the model can be further optimized. Performance metrics like Mean Squared Error (MSE) and R-squared validate the model's accuracy, yet also highlight areas for improvement. Overall, predictive analytics provides valuable insights for retail, aiding in decision-making and sales forecasting.</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13083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323</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Inherit</vt:lpstr>
      <vt:lpstr>Office Theme</vt:lpstr>
      <vt:lpstr>Retail Sales Prediction </vt:lpstr>
      <vt:lpstr>Output Of sales prediction using R script in R Studio: </vt:lpstr>
      <vt:lpstr>Output Of sales prediction using Python script : </vt:lpstr>
      <vt:lpstr>PowerPoint Presentation</vt:lpstr>
      <vt:lpstr>Mean square error(MSE): </vt:lpstr>
      <vt:lpstr>PowerPoint Presentation</vt:lpstr>
      <vt:lpstr>R-squared:  </vt:lpstr>
      <vt:lpstr>Mean Absolute Error: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Prediction </dc:title>
  <dc:creator>harshith sai krishna</dc:creator>
  <cp:lastModifiedBy>harshith sai krishna</cp:lastModifiedBy>
  <cp:revision>1</cp:revision>
  <dcterms:created xsi:type="dcterms:W3CDTF">2024-09-18T06:06:41Z</dcterms:created>
  <dcterms:modified xsi:type="dcterms:W3CDTF">2024-09-18T06:08:41Z</dcterms:modified>
</cp:coreProperties>
</file>