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5" r:id="rId9"/>
    <p:sldId id="266" r:id="rId10"/>
    <p:sldId id="263" r:id="rId11"/>
    <p:sldId id="264" r:id="rId12"/>
    <p:sldId id="267" r:id="rId13"/>
    <p:sldId id="271" r:id="rId14"/>
    <p:sldId id="268" r:id="rId15"/>
    <p:sldId id="269" r:id="rId16"/>
    <p:sldId id="270" r:id="rId17"/>
    <p:sldId id="273" r:id="rId18"/>
    <p:sldId id="275" r:id="rId19"/>
    <p:sldId id="274"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FCED7-C0F2-4983-93B6-240EF4E631BE}"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916BA-A437-4C8E-AC89-4A53A5174C48}" type="slidenum">
              <a:rPr lang="en-US" smtClean="0"/>
              <a:t>‹#›</a:t>
            </a:fld>
            <a:endParaRPr lang="en-US"/>
          </a:p>
        </p:txBody>
      </p:sp>
    </p:spTree>
    <p:extLst>
      <p:ext uri="{BB962C8B-B14F-4D97-AF65-F5344CB8AC3E}">
        <p14:creationId xmlns:p14="http://schemas.microsoft.com/office/powerpoint/2010/main" val="710405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B5A5-EC57-4F0E-943E-4262C0D08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414E06-7486-EA74-3EF7-A1CA0F671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2556F4-1C50-C407-FC72-AB90287E6D83}"/>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5" name="Footer Placeholder 4">
            <a:extLst>
              <a:ext uri="{FF2B5EF4-FFF2-40B4-BE49-F238E27FC236}">
                <a16:creationId xmlns:a16="http://schemas.microsoft.com/office/drawing/2014/main" id="{D1C4D19E-960D-6AFA-F52F-C9BC43F92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3D7E2-329B-3AC7-EBF1-6CD9F41F8C91}"/>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376652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4170-334D-F7CE-EDC6-D3A970284E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6F6D63-724B-28F8-1BEE-50799386B4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73D57-7119-084B-8153-F1FB88D5809F}"/>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5" name="Footer Placeholder 4">
            <a:extLst>
              <a:ext uri="{FF2B5EF4-FFF2-40B4-BE49-F238E27FC236}">
                <a16:creationId xmlns:a16="http://schemas.microsoft.com/office/drawing/2014/main" id="{5E192FB7-8659-FA7F-474B-D0039E8ED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14677-4D69-F59F-F2DC-2DA43EFA0DC5}"/>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243751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A69B0-4864-D37B-1437-45E926B61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BA336E-00B5-D0ED-2635-16066D441D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AFB12-EEFC-4ECC-8119-F0536DE2A884}"/>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5" name="Footer Placeholder 4">
            <a:extLst>
              <a:ext uri="{FF2B5EF4-FFF2-40B4-BE49-F238E27FC236}">
                <a16:creationId xmlns:a16="http://schemas.microsoft.com/office/drawing/2014/main" id="{43B1E923-A35B-EE5D-5C1D-ECF74E66D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75266F-554A-BE17-34E2-C531A5C5C3CA}"/>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285666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3830-BE22-80E7-AC82-054F7C785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1CA39-A489-A9AA-6E66-B068CFAE3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FCEA1-CFF1-69A3-5BBB-CE8DEA58BB1B}"/>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5" name="Footer Placeholder 4">
            <a:extLst>
              <a:ext uri="{FF2B5EF4-FFF2-40B4-BE49-F238E27FC236}">
                <a16:creationId xmlns:a16="http://schemas.microsoft.com/office/drawing/2014/main" id="{7D2E0B94-B40F-0B0C-5030-73F7C5950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94759-60F7-5922-3963-B7EB29F9F942}"/>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107473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CC4D-BFF6-3A81-705D-21B422021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0DD79B-D51D-F2EE-AEF4-204BA9D09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5C261-5971-7FE3-CD29-C3394F7E6898}"/>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5" name="Footer Placeholder 4">
            <a:extLst>
              <a:ext uri="{FF2B5EF4-FFF2-40B4-BE49-F238E27FC236}">
                <a16:creationId xmlns:a16="http://schemas.microsoft.com/office/drawing/2014/main" id="{1F0D2CB3-0743-91A9-6C3E-272F8B71B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B75D6-E069-9174-9158-A9E8F1EB12F6}"/>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33786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D1FA-8C7B-E426-E253-35C78AA0C7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C40832-12FC-E176-246E-8D07C83839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C0BCE0-1C99-DE8A-6687-881AF57C0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6598EA-5B27-0FC5-3294-2CB659C71EFC}"/>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6" name="Footer Placeholder 5">
            <a:extLst>
              <a:ext uri="{FF2B5EF4-FFF2-40B4-BE49-F238E27FC236}">
                <a16:creationId xmlns:a16="http://schemas.microsoft.com/office/drawing/2014/main" id="{54EFA5B0-6D47-4300-0739-CF3AFAF9F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022C1-88B2-26DF-AFB5-A5398280F1B9}"/>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159895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99AA-B188-9E4E-02BC-17FA47485F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952BCF-7983-102E-3C68-BA067192B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05CED-48C2-EEE5-1CF9-F22E57595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92125E-ECA4-9E3E-AFAC-90E83592D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658F9D-3CF0-3B40-BD9A-9F9B4AE59B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4DA3E-65C8-1405-AA7C-0D1FF2AAF0FD}"/>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8" name="Footer Placeholder 7">
            <a:extLst>
              <a:ext uri="{FF2B5EF4-FFF2-40B4-BE49-F238E27FC236}">
                <a16:creationId xmlns:a16="http://schemas.microsoft.com/office/drawing/2014/main" id="{B706C7EC-8359-3436-FCA9-EF0E629D7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CBE4B6-154D-2C96-4D21-A5E9B4E131C5}"/>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359248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D19A-FCC5-58E3-81C8-EA4B3AB50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0E9E3-23FF-71B3-539C-AA85AD68A20F}"/>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4" name="Footer Placeholder 3">
            <a:extLst>
              <a:ext uri="{FF2B5EF4-FFF2-40B4-BE49-F238E27FC236}">
                <a16:creationId xmlns:a16="http://schemas.microsoft.com/office/drawing/2014/main" id="{958C06CD-B865-C7B9-53CE-6E6DEF984A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ECBA82-F93B-23EF-D92C-B87D1BDEABD1}"/>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178540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637F1-BEFB-BC14-20F7-1453A082A64A}"/>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3" name="Footer Placeholder 2">
            <a:extLst>
              <a:ext uri="{FF2B5EF4-FFF2-40B4-BE49-F238E27FC236}">
                <a16:creationId xmlns:a16="http://schemas.microsoft.com/office/drawing/2014/main" id="{0F9947F2-5E98-E07F-0ED5-0F310EA415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808879-D63A-3140-D43F-F2AFC55C2CD5}"/>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255599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2169-5B4D-6542-0162-07C9B8A0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431439-9BFB-21EF-E893-D059EE182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F0970-4B27-6428-E55D-F51126660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05FE2-5FE3-87F6-5C17-23628AFD92C1}"/>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6" name="Footer Placeholder 5">
            <a:extLst>
              <a:ext uri="{FF2B5EF4-FFF2-40B4-BE49-F238E27FC236}">
                <a16:creationId xmlns:a16="http://schemas.microsoft.com/office/drawing/2014/main" id="{FBF3CC1E-43B5-7C4E-0997-28737EBFF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31882-0880-7C9D-0EBD-00F1880E4815}"/>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1457869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EB6A-68FB-02FA-AB8C-197ECD32C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89574E-1FA5-A349-650E-A9D570D01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251672-BAB1-7DE1-CD7E-C3F237A40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6364-F86E-4521-01CE-772E8DC6C60E}"/>
              </a:ext>
            </a:extLst>
          </p:cNvPr>
          <p:cNvSpPr>
            <a:spLocks noGrp="1"/>
          </p:cNvSpPr>
          <p:nvPr>
            <p:ph type="dt" sz="half" idx="10"/>
          </p:nvPr>
        </p:nvSpPr>
        <p:spPr/>
        <p:txBody>
          <a:bodyPr/>
          <a:lstStyle/>
          <a:p>
            <a:fld id="{77F9A3CE-A747-44FB-B772-BACB20DAFC27}" type="datetimeFigureOut">
              <a:rPr lang="en-US" smtClean="0"/>
              <a:t>5/9/2024</a:t>
            </a:fld>
            <a:endParaRPr lang="en-US"/>
          </a:p>
        </p:txBody>
      </p:sp>
      <p:sp>
        <p:nvSpPr>
          <p:cNvPr id="6" name="Footer Placeholder 5">
            <a:extLst>
              <a:ext uri="{FF2B5EF4-FFF2-40B4-BE49-F238E27FC236}">
                <a16:creationId xmlns:a16="http://schemas.microsoft.com/office/drawing/2014/main" id="{AEE53468-C25E-CBD4-4571-AA2B5E645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FB1D2-33AB-F5CA-4959-BCB6102FAE73}"/>
              </a:ext>
            </a:extLst>
          </p:cNvPr>
          <p:cNvSpPr>
            <a:spLocks noGrp="1"/>
          </p:cNvSpPr>
          <p:nvPr>
            <p:ph type="sldNum" sz="quarter" idx="12"/>
          </p:nvPr>
        </p:nvSpPr>
        <p:spPr/>
        <p:txBody>
          <a:bodyPr/>
          <a:lstStyle/>
          <a:p>
            <a:fld id="{50010E5A-3FDC-4CE1-966D-C89D49AB0D6A}" type="slidenum">
              <a:rPr lang="en-US" smtClean="0"/>
              <a:t>‹#›</a:t>
            </a:fld>
            <a:endParaRPr lang="en-US"/>
          </a:p>
        </p:txBody>
      </p:sp>
    </p:spTree>
    <p:extLst>
      <p:ext uri="{BB962C8B-B14F-4D97-AF65-F5344CB8AC3E}">
        <p14:creationId xmlns:p14="http://schemas.microsoft.com/office/powerpoint/2010/main" val="311519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520C3-30EE-A9BA-AF69-24DE9C3C5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747716C-74B9-B99E-B754-F5E7CE3F6F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8CEC00-39A0-0252-E83D-C0919915A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9A3CE-A747-44FB-B772-BACB20DAFC27}" type="datetimeFigureOut">
              <a:rPr lang="en-US" smtClean="0"/>
              <a:t>5/9/2024</a:t>
            </a:fld>
            <a:endParaRPr lang="en-US" dirty="0"/>
          </a:p>
        </p:txBody>
      </p:sp>
      <p:sp>
        <p:nvSpPr>
          <p:cNvPr id="5" name="Footer Placeholder 4">
            <a:extLst>
              <a:ext uri="{FF2B5EF4-FFF2-40B4-BE49-F238E27FC236}">
                <a16:creationId xmlns:a16="http://schemas.microsoft.com/office/drawing/2014/main" id="{43A5C103-59A3-6CBA-E01D-60FC15413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15204B-0451-ABBF-D19E-9BB3DA423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10E5A-3FDC-4CE1-966D-C89D49AB0D6A}" type="slidenum">
              <a:rPr lang="en-US" smtClean="0"/>
              <a:t>‹#›</a:t>
            </a:fld>
            <a:endParaRPr lang="en-US"/>
          </a:p>
        </p:txBody>
      </p:sp>
    </p:spTree>
    <p:extLst>
      <p:ext uri="{BB962C8B-B14F-4D97-AF65-F5344CB8AC3E}">
        <p14:creationId xmlns:p14="http://schemas.microsoft.com/office/powerpoint/2010/main" val="74327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link.springer.com/article/10.1007/s10772-024-1010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CF4C-694A-8E62-796C-717528D1E1B3}"/>
              </a:ext>
            </a:extLst>
          </p:cNvPr>
          <p:cNvSpPr>
            <a:spLocks noGrp="1"/>
          </p:cNvSpPr>
          <p:nvPr>
            <p:ph type="ctrTitle"/>
          </p:nvPr>
        </p:nvSpPr>
        <p:spPr>
          <a:xfrm>
            <a:off x="1452880" y="406400"/>
            <a:ext cx="9144000" cy="1615440"/>
          </a:xfrm>
        </p:spPr>
        <p:txBody>
          <a:bodyPr>
            <a:normAutofit/>
          </a:bodyPr>
          <a:lstStyle/>
          <a:p>
            <a:r>
              <a:rPr lang="en-US" sz="5400" b="1" dirty="0">
                <a:latin typeface="Times New Roman" panose="02020603050405020304" pitchFamily="18" charset="0"/>
                <a:cs typeface="Times New Roman" panose="02020603050405020304" pitchFamily="18" charset="0"/>
              </a:rPr>
              <a:t>Spoken Word Recognition System</a:t>
            </a:r>
          </a:p>
        </p:txBody>
      </p:sp>
      <p:sp>
        <p:nvSpPr>
          <p:cNvPr id="3" name="Subtitle 2">
            <a:extLst>
              <a:ext uri="{FF2B5EF4-FFF2-40B4-BE49-F238E27FC236}">
                <a16:creationId xmlns:a16="http://schemas.microsoft.com/office/drawing/2014/main" id="{412E5EAC-23E5-DFCA-42C3-795E46702F22}"/>
              </a:ext>
            </a:extLst>
          </p:cNvPr>
          <p:cNvSpPr>
            <a:spLocks noGrp="1"/>
          </p:cNvSpPr>
          <p:nvPr>
            <p:ph type="subTitle" idx="1"/>
          </p:nvPr>
        </p:nvSpPr>
        <p:spPr>
          <a:xfrm>
            <a:off x="1524000" y="2438400"/>
            <a:ext cx="9144000" cy="3850640"/>
          </a:xfrm>
        </p:spPr>
        <p:txBody>
          <a:bodyPr>
            <a:normAutofit fontScale="77500" lnSpcReduction="20000"/>
          </a:bodyPr>
          <a:lstStyle/>
          <a:p>
            <a:pPr>
              <a:lnSpc>
                <a:spcPct val="100000"/>
              </a:lnSpc>
            </a:pPr>
            <a:r>
              <a:rPr lang="en-US" dirty="0">
                <a:latin typeface="Times New Roman" panose="02020603050405020304" pitchFamily="18" charset="0"/>
                <a:cs typeface="Times New Roman" panose="02020603050405020304" pitchFamily="18" charset="0"/>
              </a:rPr>
              <a:t>A Capstone Project </a:t>
            </a:r>
          </a:p>
          <a:p>
            <a:pPr>
              <a:lnSpc>
                <a:spcPct val="100000"/>
              </a:lnSpc>
            </a:pPr>
            <a:r>
              <a:rPr lang="en-US" dirty="0">
                <a:latin typeface="Times New Roman" panose="02020603050405020304" pitchFamily="18" charset="0"/>
                <a:cs typeface="Times New Roman" panose="02020603050405020304" pitchFamily="18" charset="0"/>
              </a:rPr>
              <a:t>By</a:t>
            </a:r>
          </a:p>
          <a:p>
            <a:pPr>
              <a:lnSpc>
                <a:spcPct val="100000"/>
              </a:lnSpc>
            </a:pPr>
            <a:r>
              <a:rPr lang="en-US" dirty="0">
                <a:latin typeface="Times New Roman" panose="02020603050405020304" pitchFamily="18" charset="0"/>
                <a:cs typeface="Times New Roman" panose="02020603050405020304" pitchFamily="18" charset="0"/>
              </a:rPr>
              <a:t>Harshith Nalgonda </a:t>
            </a:r>
          </a:p>
          <a:p>
            <a:pPr>
              <a:lnSpc>
                <a:spcPct val="100000"/>
              </a:lnSpc>
            </a:pPr>
            <a:r>
              <a:rPr lang="en-US" dirty="0">
                <a:latin typeface="Times New Roman" panose="02020603050405020304" pitchFamily="18" charset="0"/>
                <a:cs typeface="Times New Roman" panose="02020603050405020304" pitchFamily="18" charset="0"/>
              </a:rPr>
              <a:t>GitHub - </a:t>
            </a:r>
            <a:r>
              <a:rPr lang="en-US" i="1" u="sng" dirty="0">
                <a:solidFill>
                  <a:srgbClr val="0070C0"/>
                </a:solidFill>
                <a:latin typeface="Times New Roman" panose="02020603050405020304" pitchFamily="18" charset="0"/>
                <a:cs typeface="Times New Roman" panose="02020603050405020304" pitchFamily="18" charset="0"/>
              </a:rPr>
              <a:t>https://github.com/Harshithnalgonda </a:t>
            </a:r>
          </a:p>
          <a:p>
            <a:pPr>
              <a:lnSpc>
                <a:spcPct val="100000"/>
              </a:lnSpc>
            </a:pPr>
            <a:r>
              <a:rPr lang="en-US" dirty="0">
                <a:latin typeface="Times New Roman" panose="02020603050405020304" pitchFamily="18" charset="0"/>
                <a:cs typeface="Times New Roman" panose="02020603050405020304" pitchFamily="18" charset="0"/>
              </a:rPr>
              <a:t>LinkedIn -  </a:t>
            </a:r>
            <a:r>
              <a:rPr lang="en-US" i="1" u="sng" dirty="0">
                <a:solidFill>
                  <a:srgbClr val="0070C0"/>
                </a:solidFill>
                <a:latin typeface="Times New Roman" panose="02020603050405020304" pitchFamily="18" charset="0"/>
                <a:cs typeface="Times New Roman" panose="02020603050405020304" pitchFamily="18" charset="0"/>
              </a:rPr>
              <a:t>https://www.linkedin.com/in/nalgonda-harshith-8bb198218/</a:t>
            </a:r>
            <a:r>
              <a:rPr lang="en-US" dirty="0">
                <a:latin typeface="Times New Roman" panose="02020603050405020304" pitchFamily="18" charset="0"/>
                <a:cs typeface="Times New Roman" panose="02020603050405020304" pitchFamily="18" charset="0"/>
              </a:rPr>
              <a:t>  </a:t>
            </a:r>
          </a:p>
          <a:p>
            <a:pPr>
              <a:lnSpc>
                <a:spcPct val="100000"/>
              </a:lnSpc>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Under the Guidance of </a:t>
            </a:r>
          </a:p>
          <a:p>
            <a:r>
              <a:rPr lang="en-US" dirty="0">
                <a:latin typeface="Times New Roman" panose="02020603050405020304" pitchFamily="18" charset="0"/>
                <a:cs typeface="Times New Roman" panose="02020603050405020304" pitchFamily="18" charset="0"/>
              </a:rPr>
              <a:t>Dr. Chaojie (Jay) Wang </a:t>
            </a:r>
          </a:p>
          <a:p>
            <a:endParaRPr lang="en-US"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Master of Science in Data Science </a:t>
            </a:r>
          </a:p>
          <a:p>
            <a:r>
              <a:rPr lang="en-US" sz="3000" b="1" dirty="0">
                <a:latin typeface="Times New Roman" panose="02020603050405020304" pitchFamily="18" charset="0"/>
                <a:cs typeface="Times New Roman" panose="02020603050405020304" pitchFamily="18" charset="0"/>
              </a:rPr>
              <a:t>University of Maryland Baltimore County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425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84FB-CD59-2F6C-9DFE-31268924350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Featurization </a:t>
            </a:r>
          </a:p>
        </p:txBody>
      </p:sp>
      <p:sp>
        <p:nvSpPr>
          <p:cNvPr id="3" name="Content Placeholder 2">
            <a:extLst>
              <a:ext uri="{FF2B5EF4-FFF2-40B4-BE49-F238E27FC236}">
                <a16:creationId xmlns:a16="http://schemas.microsoft.com/office/drawing/2014/main" id="{50F97ED0-61D1-C3CF-810B-85AF3B23924B}"/>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Using Librosa, audio file is featurized into array. This array represents the amplitude of the audio signal at a specific point in time. The essentially represents the digital representation of the audio waveform in the raw format.</a:t>
            </a:r>
          </a:p>
          <a:p>
            <a:pPr algn="just"/>
            <a:r>
              <a:rPr lang="en-US" sz="2000" dirty="0">
                <a:latin typeface="Times New Roman" panose="02020603050405020304" pitchFamily="18" charset="0"/>
                <a:cs typeface="Times New Roman" panose="02020603050405020304" pitchFamily="18" charset="0"/>
              </a:rPr>
              <a:t>These are further processed to compute the mel-scaled spectrogram of the input audio data where the above raw format is used as an input. Mel-Spectrogram is a type of spectrogram where the frequencies are converted to mel scale, which more closely aligns with human perception of sound.</a:t>
            </a:r>
          </a:p>
          <a:p>
            <a:pPr algn="just"/>
            <a:r>
              <a:rPr lang="en-US" sz="2000" dirty="0">
                <a:latin typeface="Times New Roman" panose="02020603050405020304" pitchFamily="18" charset="0"/>
                <a:cs typeface="Times New Roman" panose="02020603050405020304" pitchFamily="18" charset="0"/>
              </a:rPr>
              <a:t>The resulting spectrogram is then converted to a logarithmic scale. This enhances the contrast and makes it easier to analyze the spectrogram. </a:t>
            </a:r>
          </a:p>
          <a:p>
            <a:pPr algn="just"/>
            <a:r>
              <a:rPr lang="en-US" sz="2000" dirty="0">
                <a:latin typeface="Times New Roman" panose="02020603050405020304" pitchFamily="18" charset="0"/>
                <a:cs typeface="Times New Roman" panose="02020603050405020304" pitchFamily="18" charset="0"/>
              </a:rPr>
              <a:t>In a linear scale spectrogram, small variations in amplitude may be overshadowed by larger values, making it challenging to discern fine details, especially in regions with low energy. By using a logarithmic scale, the differences in amplitude are more evenly distributed across the range, enhancing the visibility of both low and high-energy components.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75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5495-05D6-1E16-64F0-52FE0BED99C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Modelling </a:t>
            </a:r>
          </a:p>
        </p:txBody>
      </p:sp>
      <p:pic>
        <p:nvPicPr>
          <p:cNvPr id="5" name="Content Placeholder 4">
            <a:extLst>
              <a:ext uri="{FF2B5EF4-FFF2-40B4-BE49-F238E27FC236}">
                <a16:creationId xmlns:a16="http://schemas.microsoft.com/office/drawing/2014/main" id="{C52E315F-6834-68F0-CD0C-A71325899C56}"/>
              </a:ext>
            </a:extLst>
          </p:cNvPr>
          <p:cNvPicPr>
            <a:picLocks noGrp="1" noChangeAspect="1"/>
          </p:cNvPicPr>
          <p:nvPr>
            <p:ph idx="1"/>
          </p:nvPr>
        </p:nvPicPr>
        <p:blipFill>
          <a:blip r:embed="rId2"/>
          <a:stretch>
            <a:fillRect/>
          </a:stretch>
        </p:blipFill>
        <p:spPr>
          <a:xfrm>
            <a:off x="969707" y="1551305"/>
            <a:ext cx="6967656" cy="4026535"/>
          </a:xfrm>
          <a:ln w="3175">
            <a:solidFill>
              <a:schemeClr val="tx1"/>
            </a:solidFill>
          </a:ln>
        </p:spPr>
      </p:pic>
      <p:sp>
        <p:nvSpPr>
          <p:cNvPr id="6" name="TextBox 5">
            <a:extLst>
              <a:ext uri="{FF2B5EF4-FFF2-40B4-BE49-F238E27FC236}">
                <a16:creationId xmlns:a16="http://schemas.microsoft.com/office/drawing/2014/main" id="{3B48CDB7-877F-9365-7E9D-04BC538CB447}"/>
              </a:ext>
            </a:extLst>
          </p:cNvPr>
          <p:cNvSpPr txBox="1"/>
          <p:nvPr/>
        </p:nvSpPr>
        <p:spPr>
          <a:xfrm>
            <a:off x="8209280" y="1551305"/>
            <a:ext cx="345440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model is run with following parameters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Adam Optimizer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 Learning rate – 0.0001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Batch Size – 16</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Early Stopping with patience 4</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 LR Plateau with a factor of 0.95 with patience 2</a:t>
            </a:r>
          </a:p>
        </p:txBody>
      </p:sp>
    </p:spTree>
    <p:extLst>
      <p:ext uri="{BB962C8B-B14F-4D97-AF65-F5344CB8AC3E}">
        <p14:creationId xmlns:p14="http://schemas.microsoft.com/office/powerpoint/2010/main" val="1616731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A739-BF93-18CB-E645-BCC031DA30E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pic>
        <p:nvPicPr>
          <p:cNvPr id="6" name="Picture 5">
            <a:extLst>
              <a:ext uri="{FF2B5EF4-FFF2-40B4-BE49-F238E27FC236}">
                <a16:creationId xmlns:a16="http://schemas.microsoft.com/office/drawing/2014/main" id="{8ABCE4D7-B059-1997-9179-C0CF36947271}"/>
              </a:ext>
            </a:extLst>
          </p:cNvPr>
          <p:cNvPicPr>
            <a:picLocks noChangeAspect="1"/>
          </p:cNvPicPr>
          <p:nvPr/>
        </p:nvPicPr>
        <p:blipFill>
          <a:blip r:embed="rId2"/>
          <a:stretch>
            <a:fillRect/>
          </a:stretch>
        </p:blipFill>
        <p:spPr>
          <a:xfrm>
            <a:off x="960120" y="1558755"/>
            <a:ext cx="9394352" cy="3740489"/>
          </a:xfrm>
          <a:prstGeom prst="rect">
            <a:avLst/>
          </a:prstGeom>
          <a:ln w="3175">
            <a:solidFill>
              <a:schemeClr val="tx1"/>
            </a:solidFill>
          </a:ln>
        </p:spPr>
      </p:pic>
    </p:spTree>
    <p:extLst>
      <p:ext uri="{BB962C8B-B14F-4D97-AF65-F5344CB8AC3E}">
        <p14:creationId xmlns:p14="http://schemas.microsoft.com/office/powerpoint/2010/main" val="289356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577F-132C-695D-B789-B6F21E98353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graphicFrame>
        <p:nvGraphicFramePr>
          <p:cNvPr id="6" name="Table 5">
            <a:extLst>
              <a:ext uri="{FF2B5EF4-FFF2-40B4-BE49-F238E27FC236}">
                <a16:creationId xmlns:a16="http://schemas.microsoft.com/office/drawing/2014/main" id="{E09F5D6D-818E-3DE5-51B6-0B58C3FF812E}"/>
              </a:ext>
            </a:extLst>
          </p:cNvPr>
          <p:cNvGraphicFramePr>
            <a:graphicFrameLocks noGrp="1"/>
          </p:cNvGraphicFramePr>
          <p:nvPr>
            <p:extLst>
              <p:ext uri="{D42A27DB-BD31-4B8C-83A1-F6EECF244321}">
                <p14:modId xmlns:p14="http://schemas.microsoft.com/office/powerpoint/2010/main" val="3934034246"/>
              </p:ext>
            </p:extLst>
          </p:nvPr>
        </p:nvGraphicFramePr>
        <p:xfrm>
          <a:off x="1173480" y="2700866"/>
          <a:ext cx="8641080" cy="955449"/>
        </p:xfrm>
        <a:graphic>
          <a:graphicData uri="http://schemas.openxmlformats.org/drawingml/2006/table">
            <a:tbl>
              <a:tblPr firstRow="1" bandRow="1">
                <a:tableStyleId>{69C7853C-536D-4A76-A0AE-DD22124D55A5}</a:tableStyleId>
              </a:tblPr>
              <a:tblGrid>
                <a:gridCol w="2565400">
                  <a:extLst>
                    <a:ext uri="{9D8B030D-6E8A-4147-A177-3AD203B41FA5}">
                      <a16:colId xmlns:a16="http://schemas.microsoft.com/office/drawing/2014/main" val="3136440670"/>
                    </a:ext>
                  </a:extLst>
                </a:gridCol>
                <a:gridCol w="1310640">
                  <a:extLst>
                    <a:ext uri="{9D8B030D-6E8A-4147-A177-3AD203B41FA5}">
                      <a16:colId xmlns:a16="http://schemas.microsoft.com/office/drawing/2014/main" val="4218503685"/>
                    </a:ext>
                  </a:extLst>
                </a:gridCol>
                <a:gridCol w="1308608">
                  <a:extLst>
                    <a:ext uri="{9D8B030D-6E8A-4147-A177-3AD203B41FA5}">
                      <a16:colId xmlns:a16="http://schemas.microsoft.com/office/drawing/2014/main" val="2575654971"/>
                    </a:ext>
                  </a:extLst>
                </a:gridCol>
                <a:gridCol w="1728216">
                  <a:extLst>
                    <a:ext uri="{9D8B030D-6E8A-4147-A177-3AD203B41FA5}">
                      <a16:colId xmlns:a16="http://schemas.microsoft.com/office/drawing/2014/main" val="552765117"/>
                    </a:ext>
                  </a:extLst>
                </a:gridCol>
                <a:gridCol w="1728216">
                  <a:extLst>
                    <a:ext uri="{9D8B030D-6E8A-4147-A177-3AD203B41FA5}">
                      <a16:colId xmlns:a16="http://schemas.microsoft.com/office/drawing/2014/main" val="61583906"/>
                    </a:ext>
                  </a:extLst>
                </a:gridCol>
              </a:tblGrid>
              <a:tr h="341645">
                <a:tc>
                  <a:txBody>
                    <a:bodyPr/>
                    <a:lstStyle/>
                    <a:p>
                      <a:pPr algn="ctr"/>
                      <a:r>
                        <a:rPr lang="en-US" dirty="0">
                          <a:latin typeface="Times New Roman" panose="02020603050405020304" pitchFamily="18" charset="0"/>
                          <a:cs typeface="Times New Roman" panose="02020603050405020304" pitchFamily="18" charset="0"/>
                        </a:rPr>
                        <a:t>@ 40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Epoch</a:t>
                      </a:r>
                    </a:p>
                  </a:txBody>
                  <a:tcPr/>
                </a:tc>
                <a:tc>
                  <a:txBody>
                    <a:bodyPr/>
                    <a:lstStyle/>
                    <a:p>
                      <a:pPr algn="ctr"/>
                      <a:r>
                        <a:rPr lang="en-US" dirty="0">
                          <a:latin typeface="Times New Roman" panose="02020603050405020304" pitchFamily="18" charset="0"/>
                          <a:cs typeface="Times New Roman" panose="02020603050405020304" pitchFamily="18" charset="0"/>
                        </a:rPr>
                        <a:t>Train Loss</a:t>
                      </a:r>
                    </a:p>
                  </a:txBody>
                  <a:tcPr/>
                </a:tc>
                <a:tc>
                  <a:txBody>
                    <a:bodyPr/>
                    <a:lstStyle/>
                    <a:p>
                      <a:pPr algn="ctr"/>
                      <a:r>
                        <a:rPr lang="en-US" dirty="0">
                          <a:latin typeface="Times New Roman" panose="02020603050405020304" pitchFamily="18" charset="0"/>
                          <a:cs typeface="Times New Roman" panose="02020603050405020304" pitchFamily="18" charset="0"/>
                        </a:rPr>
                        <a:t>Test Loss</a:t>
                      </a:r>
                    </a:p>
                  </a:txBody>
                  <a:tcPr/>
                </a:tc>
                <a:tc>
                  <a:txBody>
                    <a:bodyPr/>
                    <a:lstStyle/>
                    <a:p>
                      <a:pPr algn="ctr"/>
                      <a:r>
                        <a:rPr lang="en-US" dirty="0">
                          <a:latin typeface="Times New Roman" panose="02020603050405020304" pitchFamily="18" charset="0"/>
                          <a:cs typeface="Times New Roman" panose="02020603050405020304" pitchFamily="18" charset="0"/>
                        </a:rPr>
                        <a:t>Train Accuracy</a:t>
                      </a:r>
                    </a:p>
                  </a:txBody>
                  <a:tcPr/>
                </a:tc>
                <a:tc>
                  <a:txBody>
                    <a:bodyPr/>
                    <a:lstStyle/>
                    <a:p>
                      <a:pPr algn="ctr"/>
                      <a:r>
                        <a:rPr lang="en-US" dirty="0">
                          <a:latin typeface="Times New Roman" panose="02020603050405020304" pitchFamily="18" charset="0"/>
                          <a:cs typeface="Times New Roman" panose="02020603050405020304" pitchFamily="18" charset="0"/>
                        </a:rPr>
                        <a:t>Test Accuracy</a:t>
                      </a:r>
                    </a:p>
                  </a:txBody>
                  <a:tcPr/>
                </a:tc>
                <a:extLst>
                  <a:ext uri="{0D108BD9-81ED-4DB2-BD59-A6C34878D82A}">
                    <a16:rowId xmlns:a16="http://schemas.microsoft.com/office/drawing/2014/main" val="2078027312"/>
                  </a:ext>
                </a:extLst>
              </a:tr>
              <a:tr h="589689">
                <a:tc>
                  <a:txBody>
                    <a:bodyPr/>
                    <a:lstStyle/>
                    <a:p>
                      <a:pPr algn="ctr"/>
                      <a:r>
                        <a:rPr lang="en-US" dirty="0">
                          <a:latin typeface="Times New Roman" panose="02020603050405020304" pitchFamily="18" charset="0"/>
                          <a:cs typeface="Times New Roman" panose="02020603050405020304" pitchFamily="18" charset="0"/>
                        </a:rPr>
                        <a:t>Custom LSTM Model</a:t>
                      </a:r>
                    </a:p>
                  </a:txBody>
                  <a:tcPr/>
                </a:tc>
                <a:tc>
                  <a:txBody>
                    <a:bodyPr/>
                    <a:lstStyle/>
                    <a:p>
                      <a:pPr algn="ctr"/>
                      <a:r>
                        <a:rPr lang="en-US" dirty="0">
                          <a:latin typeface="Times New Roman" panose="02020603050405020304" pitchFamily="18" charset="0"/>
                          <a:cs typeface="Times New Roman" panose="02020603050405020304" pitchFamily="18" charset="0"/>
                        </a:rPr>
                        <a:t>0.1999</a:t>
                      </a:r>
                    </a:p>
                  </a:txBody>
                  <a:tcPr/>
                </a:tc>
                <a:tc>
                  <a:txBody>
                    <a:bodyPr/>
                    <a:lstStyle/>
                    <a:p>
                      <a:pPr algn="ctr"/>
                      <a:r>
                        <a:rPr lang="en-US" dirty="0">
                          <a:latin typeface="Times New Roman" panose="02020603050405020304" pitchFamily="18" charset="0"/>
                          <a:cs typeface="Times New Roman" panose="02020603050405020304" pitchFamily="18" charset="0"/>
                        </a:rPr>
                        <a:t>0.5037</a:t>
                      </a:r>
                    </a:p>
                  </a:txBody>
                  <a:tcPr/>
                </a:tc>
                <a:tc>
                  <a:txBody>
                    <a:bodyPr/>
                    <a:lstStyle/>
                    <a:p>
                      <a:pPr algn="ctr"/>
                      <a:r>
                        <a:rPr lang="en-US" dirty="0">
                          <a:latin typeface="Times New Roman" panose="02020603050405020304" pitchFamily="18" charset="0"/>
                          <a:cs typeface="Times New Roman" panose="02020603050405020304" pitchFamily="18" charset="0"/>
                        </a:rPr>
                        <a:t>0.9371</a:t>
                      </a:r>
                    </a:p>
                  </a:txBody>
                  <a:tcPr/>
                </a:tc>
                <a:tc>
                  <a:txBody>
                    <a:bodyPr/>
                    <a:lstStyle/>
                    <a:p>
                      <a:pPr algn="ctr"/>
                      <a:r>
                        <a:rPr lang="en-US" dirty="0">
                          <a:latin typeface="Times New Roman" panose="02020603050405020304" pitchFamily="18" charset="0"/>
                          <a:cs typeface="Times New Roman" panose="02020603050405020304" pitchFamily="18" charset="0"/>
                        </a:rPr>
                        <a:t>0.8734</a:t>
                      </a:r>
                    </a:p>
                  </a:txBody>
                  <a:tcPr/>
                </a:tc>
                <a:extLst>
                  <a:ext uri="{0D108BD9-81ED-4DB2-BD59-A6C34878D82A}">
                    <a16:rowId xmlns:a16="http://schemas.microsoft.com/office/drawing/2014/main" val="2386600158"/>
                  </a:ext>
                </a:extLst>
              </a:tr>
            </a:tbl>
          </a:graphicData>
        </a:graphic>
      </p:graphicFrame>
    </p:spTree>
    <p:extLst>
      <p:ext uri="{BB962C8B-B14F-4D97-AF65-F5344CB8AC3E}">
        <p14:creationId xmlns:p14="http://schemas.microsoft.com/office/powerpoint/2010/main" val="154313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AE5F-89BD-9922-9D69-8BFD3FCF976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74B54895-8817-89B1-4DA1-4C8117E30D18}"/>
              </a:ext>
            </a:extLst>
          </p:cNvPr>
          <p:cNvPicPr>
            <a:picLocks noGrp="1" noChangeAspect="1"/>
          </p:cNvPicPr>
          <p:nvPr>
            <p:ph idx="1"/>
          </p:nvPr>
        </p:nvPicPr>
        <p:blipFill>
          <a:blip r:embed="rId2"/>
          <a:stretch>
            <a:fillRect/>
          </a:stretch>
        </p:blipFill>
        <p:spPr>
          <a:xfrm>
            <a:off x="899160" y="1690688"/>
            <a:ext cx="8880887" cy="4351338"/>
          </a:xfrm>
          <a:ln w="3175">
            <a:solidFill>
              <a:schemeClr val="tx1"/>
            </a:solidFill>
          </a:ln>
        </p:spPr>
      </p:pic>
    </p:spTree>
    <p:extLst>
      <p:ext uri="{BB962C8B-B14F-4D97-AF65-F5344CB8AC3E}">
        <p14:creationId xmlns:p14="http://schemas.microsoft.com/office/powerpoint/2010/main" val="424991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2E14-5B7A-2EC1-8D06-E183BA07DEE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Results</a:t>
            </a:r>
            <a:endParaRPr lang="en-US" sz="4000" dirty="0"/>
          </a:p>
        </p:txBody>
      </p:sp>
      <p:pic>
        <p:nvPicPr>
          <p:cNvPr id="5" name="Picture 4">
            <a:extLst>
              <a:ext uri="{FF2B5EF4-FFF2-40B4-BE49-F238E27FC236}">
                <a16:creationId xmlns:a16="http://schemas.microsoft.com/office/drawing/2014/main" id="{1B232DB0-6A54-35FC-8B7D-12408CB8BA5F}"/>
              </a:ext>
            </a:extLst>
          </p:cNvPr>
          <p:cNvPicPr>
            <a:picLocks noChangeAspect="1"/>
          </p:cNvPicPr>
          <p:nvPr/>
        </p:nvPicPr>
        <p:blipFill>
          <a:blip r:embed="rId2"/>
          <a:stretch>
            <a:fillRect/>
          </a:stretch>
        </p:blipFill>
        <p:spPr>
          <a:xfrm>
            <a:off x="960120" y="1700093"/>
            <a:ext cx="8208799" cy="4104400"/>
          </a:xfrm>
          <a:prstGeom prst="rect">
            <a:avLst/>
          </a:prstGeom>
          <a:ln w="3175">
            <a:solidFill>
              <a:schemeClr val="tx1"/>
            </a:solidFill>
          </a:ln>
        </p:spPr>
      </p:pic>
    </p:spTree>
    <p:extLst>
      <p:ext uri="{BB962C8B-B14F-4D97-AF65-F5344CB8AC3E}">
        <p14:creationId xmlns:p14="http://schemas.microsoft.com/office/powerpoint/2010/main" val="413674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D5DB-353C-31F5-3F49-0C47633F257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Predictions on sample test data</a:t>
            </a:r>
          </a:p>
        </p:txBody>
      </p:sp>
      <p:pic>
        <p:nvPicPr>
          <p:cNvPr id="6" name="Picture 5">
            <a:extLst>
              <a:ext uri="{FF2B5EF4-FFF2-40B4-BE49-F238E27FC236}">
                <a16:creationId xmlns:a16="http://schemas.microsoft.com/office/drawing/2014/main" id="{F97240B7-411D-CD92-94F1-7BC087159466}"/>
              </a:ext>
            </a:extLst>
          </p:cNvPr>
          <p:cNvPicPr>
            <a:picLocks noChangeAspect="1"/>
          </p:cNvPicPr>
          <p:nvPr/>
        </p:nvPicPr>
        <p:blipFill>
          <a:blip r:embed="rId2"/>
          <a:stretch>
            <a:fillRect/>
          </a:stretch>
        </p:blipFill>
        <p:spPr>
          <a:xfrm>
            <a:off x="1031288" y="1690688"/>
            <a:ext cx="8402223" cy="4191585"/>
          </a:xfrm>
          <a:prstGeom prst="rect">
            <a:avLst/>
          </a:prstGeom>
          <a:ln w="3175">
            <a:solidFill>
              <a:schemeClr val="tx1"/>
            </a:solidFill>
          </a:ln>
        </p:spPr>
      </p:pic>
    </p:spTree>
    <p:extLst>
      <p:ext uri="{BB962C8B-B14F-4D97-AF65-F5344CB8AC3E}">
        <p14:creationId xmlns:p14="http://schemas.microsoft.com/office/powerpoint/2010/main" val="223976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9EEC-2CE9-9274-C9CF-B4FF37BACA2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D65BB32C-20E3-5429-FE49-0A5D15833036}"/>
              </a:ext>
            </a:extLst>
          </p:cNvPr>
          <p:cNvSpPr txBox="1"/>
          <p:nvPr/>
        </p:nvSpPr>
        <p:spPr>
          <a:xfrm>
            <a:off x="914400" y="1843950"/>
            <a:ext cx="10439400" cy="3170099"/>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Accuracy - The model demonstrates strong performance, with accuracies above 85% on both training and test sets. This indicates that the model has learned to recognize speech patterns effectively and generalizes well to unseen data.</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Reliability -  With an accuracy of nearly 90% on the test set, the model can reliably transcribe speech into text in real-world scenarios. This reliability is crucial for applications such as voice-activated assistants, transcription services, or automated customer service systems.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Potential for Deployment: The high accuracy suggests that the model is mature and ready for deployment in commercial settings. It could be integrated into products or services that require speech recognition capabilities, offering value to customers through improved user experience or increased efficiency.</a:t>
            </a:r>
          </a:p>
        </p:txBody>
      </p:sp>
    </p:spTree>
    <p:extLst>
      <p:ext uri="{BB962C8B-B14F-4D97-AF65-F5344CB8AC3E}">
        <p14:creationId xmlns:p14="http://schemas.microsoft.com/office/powerpoint/2010/main" val="376715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7EB4-029A-BB3C-A489-F63455802A45}"/>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Deployment</a:t>
            </a:r>
          </a:p>
        </p:txBody>
      </p:sp>
      <p:pic>
        <p:nvPicPr>
          <p:cNvPr id="6" name="Picture 5">
            <a:extLst>
              <a:ext uri="{FF2B5EF4-FFF2-40B4-BE49-F238E27FC236}">
                <a16:creationId xmlns:a16="http://schemas.microsoft.com/office/drawing/2014/main" id="{9E75E86F-DC05-1342-804E-9176B66DE249}"/>
              </a:ext>
            </a:extLst>
          </p:cNvPr>
          <p:cNvPicPr>
            <a:picLocks noChangeAspect="1"/>
          </p:cNvPicPr>
          <p:nvPr/>
        </p:nvPicPr>
        <p:blipFill>
          <a:blip r:embed="rId2"/>
          <a:stretch>
            <a:fillRect/>
          </a:stretch>
        </p:blipFill>
        <p:spPr>
          <a:xfrm>
            <a:off x="995681" y="1690688"/>
            <a:ext cx="6858000" cy="4467183"/>
          </a:xfrm>
          <a:prstGeom prst="rect">
            <a:avLst/>
          </a:prstGeom>
        </p:spPr>
      </p:pic>
    </p:spTree>
    <p:extLst>
      <p:ext uri="{BB962C8B-B14F-4D97-AF65-F5344CB8AC3E}">
        <p14:creationId xmlns:p14="http://schemas.microsoft.com/office/powerpoint/2010/main" val="182526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8FCB-CE1D-86FC-1A82-ABE6C1812CC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Future work </a:t>
            </a:r>
          </a:p>
        </p:txBody>
      </p:sp>
      <p:sp>
        <p:nvSpPr>
          <p:cNvPr id="3" name="Content Placeholder 2">
            <a:extLst>
              <a:ext uri="{FF2B5EF4-FFF2-40B4-BE49-F238E27FC236}">
                <a16:creationId xmlns:a16="http://schemas.microsoft.com/office/drawing/2014/main" id="{EE82D6EB-DCB3-5A6A-FCB4-0D310D720874}"/>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Data Augmentation - Augment the dataset with variations in speech characteristics, such as different accents, speaking rates, and background noise conditions. This helps in improving the robustness and generalization capabilities of the speech recognition system, making it more effective in diverse real-world environments.</a:t>
            </a:r>
          </a:p>
          <a:p>
            <a:pPr algn="just"/>
            <a:r>
              <a:rPr lang="en-US" sz="2000" dirty="0">
                <a:latin typeface="Times New Roman" panose="02020603050405020304" pitchFamily="18" charset="0"/>
                <a:cs typeface="Times New Roman" panose="02020603050405020304" pitchFamily="18" charset="0"/>
              </a:rPr>
              <a:t>Language Modeling - Integrate language modeling techniques to enhance context awareness and improve the recognition of spoken sentences. This involves training models to understand the probability of word sequences occurring together in natural language, which can help in predicting the most likely sentence given the audio input.</a:t>
            </a:r>
          </a:p>
          <a:p>
            <a:endParaRPr lang="en-US" dirty="0"/>
          </a:p>
        </p:txBody>
      </p:sp>
    </p:spTree>
    <p:extLst>
      <p:ext uri="{BB962C8B-B14F-4D97-AF65-F5344CB8AC3E}">
        <p14:creationId xmlns:p14="http://schemas.microsoft.com/office/powerpoint/2010/main" val="291876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45A1-6770-254B-87EE-3FA31AA3311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7EBCF04-B4C5-5BFC-499F-D7A12E31A648}"/>
              </a:ext>
            </a:extLst>
          </p:cNvPr>
          <p:cNvSpPr>
            <a:spLocks noGrp="1"/>
          </p:cNvSpPr>
          <p:nvPr>
            <p:ph idx="1"/>
          </p:nvPr>
        </p:nvSpPr>
        <p:spPr/>
        <p:txBody>
          <a:bodyPr>
            <a:norm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main objective of this study is to build a spoken word recognition system which takes audio recordings of the words as an input and predicts the word accurately. Here, all the audio files are in WAV format.</a:t>
            </a:r>
          </a:p>
          <a:p>
            <a:r>
              <a:rPr lang="en-US" sz="2000" dirty="0">
                <a:latin typeface="Times New Roman" panose="02020603050405020304" pitchFamily="18" charset="0"/>
                <a:cs typeface="Times New Roman" panose="02020603050405020304" pitchFamily="18" charset="0"/>
              </a:rPr>
              <a:t>This study involves implementing deep learning algorithms trained on dataset of labelled audio samples to classify and decode spoken words.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09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774E-560D-A992-F083-EC50657A4DF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59F5AE6-74F8-02DF-21B9-BFBD79871D55}"/>
              </a:ext>
            </a:extLst>
          </p:cNvPr>
          <p:cNvSpPr>
            <a:spLocks noGrp="1"/>
          </p:cNvSpPr>
          <p:nvPr>
            <p:ph idx="1"/>
          </p:nvPr>
        </p:nvSpPr>
        <p:spPr/>
        <p:txBody>
          <a:bodyPr>
            <a:normAutofit/>
          </a:bodyPr>
          <a:lstStyle/>
          <a:p>
            <a:pPr algn="just"/>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Boulal, H., Hamidi, M., Abarkan, M., &amp; Barkani, J. (2024). Amazigh CNN speech recognition system based on Mel spectrogram feature extraction method. </a:t>
            </a:r>
            <a:r>
              <a:rPr lang="en-US" sz="2000" b="0" i="1" dirty="0">
                <a:solidFill>
                  <a:srgbClr val="222222"/>
                </a:solidFill>
                <a:effectLst/>
                <a:highlight>
                  <a:srgbClr val="FFFFFF"/>
                </a:highlight>
                <a:latin typeface="Times New Roman" panose="02020603050405020304" pitchFamily="18" charset="0"/>
                <a:cs typeface="Times New Roman" panose="02020603050405020304" pitchFamily="18" charset="0"/>
              </a:rPr>
              <a:t>International Journal of Speech Technology</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1-10.</a:t>
            </a:r>
          </a:p>
          <a:p>
            <a:pPr marL="457200" lvl="1" indent="0" algn="just">
              <a:buNone/>
            </a:pPr>
            <a:r>
              <a:rPr lang="en-US" sz="1600" dirty="0">
                <a:solidFill>
                  <a:srgbClr val="222222"/>
                </a:solidFill>
                <a:highlight>
                  <a:srgbClr val="FFFFFF"/>
                </a:highlight>
                <a:latin typeface="Times New Roman" panose="02020603050405020304" pitchFamily="18" charset="0"/>
                <a:cs typeface="Times New Roman" panose="02020603050405020304" pitchFamily="18" charset="0"/>
              </a:rPr>
              <a:t>Link - </a:t>
            </a:r>
            <a:r>
              <a:rPr lang="en-US" sz="1600" i="1" u="sng" dirty="0">
                <a:solidFill>
                  <a:srgbClr val="222222"/>
                </a:solidFill>
                <a:highlight>
                  <a:srgbClr val="FFFFFF"/>
                </a:highlight>
                <a:latin typeface="Times New Roman" panose="02020603050405020304" pitchFamily="18" charset="0"/>
                <a:cs typeface="Times New Roman" panose="02020603050405020304" pitchFamily="18" charset="0"/>
                <a:hlinkClick r:id="rId2"/>
              </a:rPr>
              <a:t>https://link.springer.com/article/10.1007/s10772-024-10100-0</a:t>
            </a:r>
            <a:endParaRPr lang="en-US" sz="1600" i="1" u="sng" dirty="0">
              <a:solidFill>
                <a:srgbClr val="222222"/>
              </a:solidFill>
              <a:highlight>
                <a:srgbClr val="FFFFFF"/>
              </a:highlight>
              <a:latin typeface="Times New Roman" panose="02020603050405020304" pitchFamily="18" charset="0"/>
              <a:cs typeface="Times New Roman" panose="02020603050405020304" pitchFamily="18" charset="0"/>
            </a:endParaRPr>
          </a:p>
          <a:p>
            <a:pPr algn="just"/>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Bankar, A., Gandhi, A., &amp; Baviskar, D. Image and Signal Processing of Mel-Spectrograms in Isolated Speech Recognition. </a:t>
            </a:r>
            <a:r>
              <a:rPr lang="en-US" sz="2000" b="0" i="1" dirty="0">
                <a:solidFill>
                  <a:srgbClr val="222222"/>
                </a:solidFill>
                <a:effectLst/>
                <a:highlight>
                  <a:srgbClr val="FFFFFF"/>
                </a:highlight>
                <a:latin typeface="Times New Roman" panose="02020603050405020304" pitchFamily="18" charset="0"/>
                <a:cs typeface="Times New Roman" panose="02020603050405020304" pitchFamily="18" charset="0"/>
              </a:rPr>
              <a:t>International Journal of Computer Applications</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2000" b="0" i="1" dirty="0">
                <a:solidFill>
                  <a:srgbClr val="222222"/>
                </a:solidFill>
                <a:effectLst/>
                <a:highlight>
                  <a:srgbClr val="FFFFFF"/>
                </a:highlight>
                <a:latin typeface="Times New Roman" panose="02020603050405020304" pitchFamily="18" charset="0"/>
                <a:cs typeface="Times New Roman" panose="02020603050405020304" pitchFamily="18" charset="0"/>
              </a:rPr>
              <a:t>183</a:t>
            </a:r>
            <a:r>
              <a:rPr lang="en-US" sz="2000" b="0" i="0" dirty="0">
                <a:solidFill>
                  <a:srgbClr val="222222"/>
                </a:solidFill>
                <a:effectLst/>
                <a:highlight>
                  <a:srgbClr val="FFFFFF"/>
                </a:highlight>
                <a:latin typeface="Times New Roman" panose="02020603050405020304" pitchFamily="18" charset="0"/>
                <a:cs typeface="Times New Roman" panose="02020603050405020304" pitchFamily="18" charset="0"/>
              </a:rPr>
              <a:t>, 11-17. </a:t>
            </a:r>
          </a:p>
          <a:p>
            <a:pPr marL="457200" lvl="1" indent="0" algn="just">
              <a:buNone/>
            </a:pPr>
            <a:r>
              <a:rPr lang="en-US" sz="1600" b="0" i="0" dirty="0">
                <a:solidFill>
                  <a:srgbClr val="222222"/>
                </a:solidFill>
                <a:effectLst/>
                <a:highlight>
                  <a:srgbClr val="FFFFFF"/>
                </a:highlight>
                <a:latin typeface="Times New Roman" panose="02020603050405020304" pitchFamily="18" charset="0"/>
                <a:cs typeface="Times New Roman" panose="02020603050405020304" pitchFamily="18" charset="0"/>
              </a:rPr>
              <a:t>Link - </a:t>
            </a:r>
            <a:r>
              <a:rPr lang="en-US" sz="1600" b="0" i="1" u="sng" dirty="0">
                <a:solidFill>
                  <a:srgbClr val="0070C0"/>
                </a:solidFill>
                <a:effectLst/>
                <a:highlight>
                  <a:srgbClr val="FFFFFF"/>
                </a:highlight>
                <a:latin typeface="Times New Roman" panose="02020603050405020304" pitchFamily="18" charset="0"/>
                <a:cs typeface="Times New Roman" panose="02020603050405020304" pitchFamily="18" charset="0"/>
              </a:rPr>
              <a:t>https://www.ijcaonline.org/archives/volume183/number25/bankar-2021-ijca-921625.pdf</a:t>
            </a:r>
            <a:r>
              <a:rPr lang="en-US" sz="1600" dirty="0">
                <a:solidFill>
                  <a:srgbClr val="0070C0"/>
                </a:solidFill>
                <a:highlight>
                  <a:srgbClr val="FFFFFF"/>
                </a:highlight>
                <a:latin typeface="Times New Roman" panose="02020603050405020304" pitchFamily="18" charset="0"/>
                <a:cs typeface="Times New Roman" panose="02020603050405020304" pitchFamily="18" charset="0"/>
              </a:rPr>
              <a:t> </a:t>
            </a:r>
            <a:endParaRPr lang="en-US" sz="1600" b="0" i="1" u="sng" dirty="0">
              <a:solidFill>
                <a:srgbClr val="0070C0"/>
              </a:solidFill>
              <a:effectLst/>
              <a:highlight>
                <a:srgbClr val="FFFFFF"/>
              </a:highlight>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2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062C-7A10-FB9D-F5D6-28072225627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What can be achieved?</a:t>
            </a:r>
          </a:p>
        </p:txBody>
      </p:sp>
      <p:sp>
        <p:nvSpPr>
          <p:cNvPr id="3" name="Content Placeholder 2">
            <a:extLst>
              <a:ext uri="{FF2B5EF4-FFF2-40B4-BE49-F238E27FC236}">
                <a16:creationId xmlns:a16="http://schemas.microsoft.com/office/drawing/2014/main" id="{50A194D1-5F1F-93BC-5C40-9782B89593A9}"/>
              </a:ext>
            </a:extLst>
          </p:cNvPr>
          <p:cNvSpPr>
            <a:spLocks noGrp="1"/>
          </p:cNvSpPr>
          <p:nvPr>
            <p:ph idx="1"/>
          </p:nvPr>
        </p:nvSpPr>
        <p:spPr/>
        <p:txBody>
          <a:bodyPr>
            <a:normAutofit fontScale="85000"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Though this study is performed with limited set of spoken words, it can have variety of applications as below when it is further studied with more number of words.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Spoken word recognition technology enables accessibility for individuals with disabilities, such as those who are visually impaired or have mobility limitations. Voice-controlled interfaces allow users to interact with devices, applications, and services using spoken commands, thereby removing barriers to access and enhancing inclusivity.</a:t>
            </a:r>
          </a:p>
          <a:p>
            <a:pPr algn="just"/>
            <a:r>
              <a:rPr lang="en-US" sz="2400" dirty="0">
                <a:latin typeface="Times New Roman" panose="02020603050405020304" pitchFamily="18" charset="0"/>
                <a:cs typeface="Times New Roman" panose="02020603050405020304" pitchFamily="18" charset="0"/>
              </a:rPr>
              <a:t>Spoken word recognition enables hands-free operation of devices and systems, which is particularly useful in situations where manual interaction is impractical or unsafe, such as while driving, cooking, or operating machinery. Voice-controlled assistants like Siri, Alexa, and Google Assistant allow users to perform tasks without needing to physically touch a device.</a:t>
            </a:r>
          </a:p>
          <a:p>
            <a:pPr algn="just"/>
            <a:r>
              <a:rPr lang="en-US" sz="2400" dirty="0">
                <a:latin typeface="Times New Roman" panose="02020603050405020304" pitchFamily="18" charset="0"/>
                <a:cs typeface="Times New Roman" panose="02020603050405020304" pitchFamily="18" charset="0"/>
              </a:rPr>
              <a:t>Spoken word recognition can be used in automated customer service systems, such as interactive voice response (IVR) systems, virtual agents, and chatbots, to handle customer inquiries, provide information, and route calls to the appropriate departments. Speech recognition enhances the efficiency and scalability of customer support operations.</a:t>
            </a:r>
          </a:p>
        </p:txBody>
      </p:sp>
    </p:spTree>
    <p:extLst>
      <p:ext uri="{BB962C8B-B14F-4D97-AF65-F5344CB8AC3E}">
        <p14:creationId xmlns:p14="http://schemas.microsoft.com/office/powerpoint/2010/main" val="362161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71E4-C644-1345-BC1B-D949DA3BD73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F85856F0-37C9-5D44-DC83-1ED82BE142AF}"/>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data is in the form of audio clips (.WAV format). It has 65000 long utterances of 30 short words, by thousands of different people. The audio clips were originally collected by Google. </a:t>
            </a:r>
          </a:p>
          <a:p>
            <a:pPr algn="just"/>
            <a:r>
              <a:rPr lang="en-US" sz="2000" dirty="0">
                <a:latin typeface="Times New Roman" panose="02020603050405020304" pitchFamily="18" charset="0"/>
                <a:cs typeface="Times New Roman" panose="02020603050405020304" pitchFamily="18" charset="0"/>
              </a:rPr>
              <a:t>There are 20 core command words which were recorded with most speakers saying each of them five times. The core words are: yes, no, up, down, left, right, on, off, stop, go, zero, one, two, three, four, five, six, seven, eight, nine. </a:t>
            </a:r>
          </a:p>
          <a:p>
            <a:pPr algn="just"/>
            <a:r>
              <a:rPr lang="en-US" sz="2000" dirty="0">
                <a:latin typeface="Times New Roman" panose="02020603050405020304" pitchFamily="18" charset="0"/>
                <a:cs typeface="Times New Roman" panose="02020603050405020304" pitchFamily="18" charset="0"/>
              </a:rPr>
              <a:t>There are 10 auxiliary words which most speakers said only once: bed, bird, cat, dog, happy, house, marvin, sheila, tree, wow.</a:t>
            </a:r>
          </a:p>
          <a:p>
            <a:pPr algn="just"/>
            <a:r>
              <a:rPr lang="en-US" sz="2000" dirty="0">
                <a:latin typeface="Times New Roman" panose="02020603050405020304" pitchFamily="18" charset="0"/>
                <a:cs typeface="Times New Roman" panose="02020603050405020304" pitchFamily="18" charset="0"/>
              </a:rPr>
              <a:t>Size of the dataset – 1.4 GB </a:t>
            </a:r>
          </a:p>
          <a:p>
            <a:pPr algn="just"/>
            <a:r>
              <a:rPr lang="en-US" sz="2000" dirty="0">
                <a:latin typeface="Times New Roman" panose="02020603050405020304" pitchFamily="18" charset="0"/>
                <a:cs typeface="Times New Roman" panose="02020603050405020304" pitchFamily="18" charset="0"/>
              </a:rPr>
              <a:t> When the data is presented in the row columnar format, there would be 65000 rows and 2 columns (Audio, Command word) where in each row would represent an audio file and the corresponding command word respectively. </a:t>
            </a:r>
          </a:p>
          <a:p>
            <a:pPr algn="just"/>
            <a:r>
              <a:rPr lang="en-US" sz="2000" dirty="0">
                <a:latin typeface="Times New Roman" panose="02020603050405020304" pitchFamily="18" charset="0"/>
                <a:cs typeface="Times New Roman" panose="02020603050405020304" pitchFamily="18" charset="0"/>
              </a:rPr>
              <a:t>Link for the dataset - </a:t>
            </a:r>
            <a:r>
              <a:rPr lang="en-US" sz="2000" i="1" u="sng" dirty="0">
                <a:solidFill>
                  <a:srgbClr val="0070C0"/>
                </a:solidFill>
                <a:latin typeface="Times New Roman" panose="02020603050405020304" pitchFamily="18" charset="0"/>
                <a:cs typeface="Times New Roman" panose="02020603050405020304" pitchFamily="18" charset="0"/>
              </a:rPr>
              <a:t>https://developer.ibm.com/exchanges/data/all/speech-commands/</a:t>
            </a:r>
          </a:p>
        </p:txBody>
      </p:sp>
    </p:spTree>
    <p:extLst>
      <p:ext uri="{BB962C8B-B14F-4D97-AF65-F5344CB8AC3E}">
        <p14:creationId xmlns:p14="http://schemas.microsoft.com/office/powerpoint/2010/main" val="245476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CC68-0689-A6B4-FC55-8686BF58AC2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70B83667-83B5-B99F-3F02-DAE0B862C435}"/>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Since the dataset is huge for the computational resources to handle, I have sampled 70% of the data from the original dataset.</a:t>
            </a:r>
          </a:p>
          <a:p>
            <a:pPr algn="just"/>
            <a:r>
              <a:rPr lang="en-US" sz="2000" dirty="0">
                <a:latin typeface="Times New Roman" panose="02020603050405020304" pitchFamily="18" charset="0"/>
                <a:cs typeface="Times New Roman" panose="02020603050405020304" pitchFamily="18" charset="0"/>
              </a:rPr>
              <a:t>The data is sampled in such a way that 70% data is extracted for each class label ensuring that the data from any class label is not missed.</a:t>
            </a:r>
          </a:p>
          <a:p>
            <a:r>
              <a:rPr lang="en-US" sz="2000" dirty="0">
                <a:latin typeface="Times New Roman" panose="02020603050405020304" pitchFamily="18" charset="0"/>
                <a:cs typeface="Times New Roman" panose="02020603050405020304" pitchFamily="18" charset="0"/>
              </a:rPr>
              <a:t>So, the effective size of the data that has been used for this study is 0.7*1.4 GB = 0.98 GB</a:t>
            </a:r>
          </a:p>
          <a:p>
            <a:r>
              <a:rPr lang="en-US" sz="2000" dirty="0">
                <a:latin typeface="Times New Roman" panose="02020603050405020304" pitchFamily="18" charset="0"/>
                <a:cs typeface="Times New Roman" panose="02020603050405020304" pitchFamily="18" charset="0"/>
              </a:rPr>
              <a:t>Here target variable "command word" contains all the command words which are classified into 30 categories. ( yes, no, up, down, left, right, on, off, stop, go, zero, one, two, three, four, five, six, seven, eight, nine, bed, bird, cat, dog, happy, house, marvin, sheila, tree, wow.)</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76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4D3B-6770-6002-844D-280BFFD0843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p>
        </p:txBody>
      </p:sp>
      <p:pic>
        <p:nvPicPr>
          <p:cNvPr id="6" name="Picture 5">
            <a:extLst>
              <a:ext uri="{FF2B5EF4-FFF2-40B4-BE49-F238E27FC236}">
                <a16:creationId xmlns:a16="http://schemas.microsoft.com/office/drawing/2014/main" id="{8947A316-FCF1-7F86-E608-651DC974C160}"/>
              </a:ext>
            </a:extLst>
          </p:cNvPr>
          <p:cNvPicPr>
            <a:picLocks noChangeAspect="1"/>
          </p:cNvPicPr>
          <p:nvPr/>
        </p:nvPicPr>
        <p:blipFill>
          <a:blip r:embed="rId2"/>
          <a:stretch>
            <a:fillRect/>
          </a:stretch>
        </p:blipFill>
        <p:spPr>
          <a:xfrm>
            <a:off x="924560" y="2032908"/>
            <a:ext cx="6431280" cy="4186933"/>
          </a:xfrm>
          <a:prstGeom prst="rect">
            <a:avLst/>
          </a:prstGeom>
          <a:ln w="3175">
            <a:solidFill>
              <a:schemeClr val="tx1"/>
            </a:solidFill>
          </a:ln>
        </p:spPr>
      </p:pic>
      <p:sp>
        <p:nvSpPr>
          <p:cNvPr id="7" name="TextBox 6">
            <a:extLst>
              <a:ext uri="{FF2B5EF4-FFF2-40B4-BE49-F238E27FC236}">
                <a16:creationId xmlns:a16="http://schemas.microsoft.com/office/drawing/2014/main" id="{7BDC28F1-57D8-F888-DFAA-9E527BBC9996}"/>
              </a:ext>
            </a:extLst>
          </p:cNvPr>
          <p:cNvSpPr txBox="1"/>
          <p:nvPr/>
        </p:nvSpPr>
        <p:spPr>
          <a:xfrm>
            <a:off x="7711440" y="2336800"/>
            <a:ext cx="35560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Distribution of core words from the sampled data.</a:t>
            </a:r>
          </a:p>
        </p:txBody>
      </p:sp>
    </p:spTree>
    <p:extLst>
      <p:ext uri="{BB962C8B-B14F-4D97-AF65-F5344CB8AC3E}">
        <p14:creationId xmlns:p14="http://schemas.microsoft.com/office/powerpoint/2010/main" val="100208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CCECB-EAB9-CA1F-D696-178E3EF1963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Exploratory Data Analysis</a:t>
            </a:r>
            <a:endParaRPr lang="en-US" dirty="0"/>
          </a:p>
        </p:txBody>
      </p:sp>
      <p:sp>
        <p:nvSpPr>
          <p:cNvPr id="9" name="TextBox 8">
            <a:extLst>
              <a:ext uri="{FF2B5EF4-FFF2-40B4-BE49-F238E27FC236}">
                <a16:creationId xmlns:a16="http://schemas.microsoft.com/office/drawing/2014/main" id="{CE4B8118-D152-42E6-3589-275BC76B5750}"/>
              </a:ext>
            </a:extLst>
          </p:cNvPr>
          <p:cNvSpPr txBox="1"/>
          <p:nvPr/>
        </p:nvSpPr>
        <p:spPr>
          <a:xfrm>
            <a:off x="2861142" y="4655072"/>
            <a:ext cx="61812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Spectrum of audio files from Happy core words group</a:t>
            </a:r>
          </a:p>
        </p:txBody>
      </p:sp>
      <p:sp>
        <p:nvSpPr>
          <p:cNvPr id="11" name="TextBox 10">
            <a:extLst>
              <a:ext uri="{FF2B5EF4-FFF2-40B4-BE49-F238E27FC236}">
                <a16:creationId xmlns:a16="http://schemas.microsoft.com/office/drawing/2014/main" id="{C79F1752-E07E-34C4-2880-A1E1880CB7AB}"/>
              </a:ext>
            </a:extLst>
          </p:cNvPr>
          <p:cNvSpPr txBox="1"/>
          <p:nvPr/>
        </p:nvSpPr>
        <p:spPr>
          <a:xfrm>
            <a:off x="977319" y="5625515"/>
            <a:ext cx="10702537"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These spectrum plots helps in understanding the frequency compositions of the audio signal.</a:t>
            </a:r>
          </a:p>
        </p:txBody>
      </p:sp>
      <p:pic>
        <p:nvPicPr>
          <p:cNvPr id="13" name="Picture 12">
            <a:extLst>
              <a:ext uri="{FF2B5EF4-FFF2-40B4-BE49-F238E27FC236}">
                <a16:creationId xmlns:a16="http://schemas.microsoft.com/office/drawing/2014/main" id="{7541DDC2-EB96-E569-3F40-B2186DCF83C6}"/>
              </a:ext>
            </a:extLst>
          </p:cNvPr>
          <p:cNvPicPr>
            <a:picLocks noChangeAspect="1"/>
          </p:cNvPicPr>
          <p:nvPr/>
        </p:nvPicPr>
        <p:blipFill>
          <a:blip r:embed="rId2"/>
          <a:stretch>
            <a:fillRect/>
          </a:stretch>
        </p:blipFill>
        <p:spPr>
          <a:xfrm>
            <a:off x="977319" y="2027111"/>
            <a:ext cx="4967860" cy="2286915"/>
          </a:xfrm>
          <a:prstGeom prst="rect">
            <a:avLst/>
          </a:prstGeom>
          <a:ln w="3175">
            <a:solidFill>
              <a:schemeClr val="tx1"/>
            </a:solidFill>
          </a:ln>
        </p:spPr>
      </p:pic>
      <p:pic>
        <p:nvPicPr>
          <p:cNvPr id="15" name="Picture 14">
            <a:extLst>
              <a:ext uri="{FF2B5EF4-FFF2-40B4-BE49-F238E27FC236}">
                <a16:creationId xmlns:a16="http://schemas.microsoft.com/office/drawing/2014/main" id="{57FFCB31-D595-57D5-6D43-0FD16EC7AA4A}"/>
              </a:ext>
            </a:extLst>
          </p:cNvPr>
          <p:cNvPicPr>
            <a:picLocks noChangeAspect="1"/>
          </p:cNvPicPr>
          <p:nvPr/>
        </p:nvPicPr>
        <p:blipFill>
          <a:blip r:embed="rId3"/>
          <a:stretch>
            <a:fillRect/>
          </a:stretch>
        </p:blipFill>
        <p:spPr>
          <a:xfrm>
            <a:off x="6311155" y="2026752"/>
            <a:ext cx="5042645" cy="2295741"/>
          </a:xfrm>
          <a:prstGeom prst="rect">
            <a:avLst/>
          </a:prstGeom>
          <a:ln w="3175">
            <a:solidFill>
              <a:schemeClr val="tx1"/>
            </a:solidFill>
          </a:ln>
        </p:spPr>
      </p:pic>
    </p:spTree>
    <p:extLst>
      <p:ext uri="{BB962C8B-B14F-4D97-AF65-F5344CB8AC3E}">
        <p14:creationId xmlns:p14="http://schemas.microsoft.com/office/powerpoint/2010/main" val="404419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613B-8BC1-4E54-71AE-EC46B2B84F4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endParaRPr lang="en-US" sz="4000" dirty="0"/>
          </a:p>
        </p:txBody>
      </p:sp>
      <p:pic>
        <p:nvPicPr>
          <p:cNvPr id="5" name="Picture 4">
            <a:extLst>
              <a:ext uri="{FF2B5EF4-FFF2-40B4-BE49-F238E27FC236}">
                <a16:creationId xmlns:a16="http://schemas.microsoft.com/office/drawing/2014/main" id="{AEA1BC70-2280-EFC6-BDD1-B0759D541F46}"/>
              </a:ext>
            </a:extLst>
          </p:cNvPr>
          <p:cNvPicPr>
            <a:picLocks noChangeAspect="1"/>
          </p:cNvPicPr>
          <p:nvPr/>
        </p:nvPicPr>
        <p:blipFill>
          <a:blip r:embed="rId2"/>
          <a:stretch>
            <a:fillRect/>
          </a:stretch>
        </p:blipFill>
        <p:spPr>
          <a:xfrm>
            <a:off x="838201" y="1832929"/>
            <a:ext cx="5184665" cy="2413951"/>
          </a:xfrm>
          <a:prstGeom prst="rect">
            <a:avLst/>
          </a:prstGeom>
          <a:ln w="3175">
            <a:solidFill>
              <a:schemeClr val="tx1"/>
            </a:solidFill>
          </a:ln>
        </p:spPr>
      </p:pic>
      <p:pic>
        <p:nvPicPr>
          <p:cNvPr id="7" name="Picture 6">
            <a:extLst>
              <a:ext uri="{FF2B5EF4-FFF2-40B4-BE49-F238E27FC236}">
                <a16:creationId xmlns:a16="http://schemas.microsoft.com/office/drawing/2014/main" id="{AB47A34A-9199-D5DE-6E6D-E2C5CE90302D}"/>
              </a:ext>
            </a:extLst>
          </p:cNvPr>
          <p:cNvPicPr>
            <a:picLocks noChangeAspect="1"/>
          </p:cNvPicPr>
          <p:nvPr/>
        </p:nvPicPr>
        <p:blipFill>
          <a:blip r:embed="rId3"/>
          <a:stretch>
            <a:fillRect/>
          </a:stretch>
        </p:blipFill>
        <p:spPr>
          <a:xfrm>
            <a:off x="6169136" y="1832929"/>
            <a:ext cx="5420962" cy="2413950"/>
          </a:xfrm>
          <a:prstGeom prst="rect">
            <a:avLst/>
          </a:prstGeom>
          <a:ln w="3175">
            <a:solidFill>
              <a:schemeClr val="tx1"/>
            </a:solidFill>
          </a:ln>
        </p:spPr>
      </p:pic>
      <p:sp>
        <p:nvSpPr>
          <p:cNvPr id="8" name="TextBox 7">
            <a:extLst>
              <a:ext uri="{FF2B5EF4-FFF2-40B4-BE49-F238E27FC236}">
                <a16:creationId xmlns:a16="http://schemas.microsoft.com/office/drawing/2014/main" id="{33033CB2-46E7-E7C3-A159-7EA3BBE01D9B}"/>
              </a:ext>
            </a:extLst>
          </p:cNvPr>
          <p:cNvSpPr txBox="1"/>
          <p:nvPr/>
        </p:nvSpPr>
        <p:spPr>
          <a:xfrm>
            <a:off x="2861142" y="4655072"/>
            <a:ext cx="61812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 Spectrum of audio files from Seven core words group</a:t>
            </a:r>
          </a:p>
        </p:txBody>
      </p:sp>
    </p:spTree>
    <p:extLst>
      <p:ext uri="{BB962C8B-B14F-4D97-AF65-F5344CB8AC3E}">
        <p14:creationId xmlns:p14="http://schemas.microsoft.com/office/powerpoint/2010/main" val="2451414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5423-A26C-8D6F-5B4B-D7190EA3ED5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Exploratory Data Analysis</a:t>
            </a:r>
            <a:endParaRPr lang="en-US" sz="4000" dirty="0"/>
          </a:p>
        </p:txBody>
      </p:sp>
      <p:pic>
        <p:nvPicPr>
          <p:cNvPr id="5" name="Picture 4">
            <a:extLst>
              <a:ext uri="{FF2B5EF4-FFF2-40B4-BE49-F238E27FC236}">
                <a16:creationId xmlns:a16="http://schemas.microsoft.com/office/drawing/2014/main" id="{3FB7F453-2895-ECE5-736D-1EB5E26A491F}"/>
              </a:ext>
            </a:extLst>
          </p:cNvPr>
          <p:cNvPicPr>
            <a:picLocks noChangeAspect="1"/>
          </p:cNvPicPr>
          <p:nvPr/>
        </p:nvPicPr>
        <p:blipFill>
          <a:blip r:embed="rId2"/>
          <a:stretch>
            <a:fillRect/>
          </a:stretch>
        </p:blipFill>
        <p:spPr>
          <a:xfrm>
            <a:off x="749153" y="2203277"/>
            <a:ext cx="5346848" cy="2360239"/>
          </a:xfrm>
          <a:prstGeom prst="rect">
            <a:avLst/>
          </a:prstGeom>
          <a:ln w="3175">
            <a:solidFill>
              <a:schemeClr val="tx1"/>
            </a:solidFill>
          </a:ln>
        </p:spPr>
      </p:pic>
      <p:pic>
        <p:nvPicPr>
          <p:cNvPr id="7" name="Picture 6">
            <a:extLst>
              <a:ext uri="{FF2B5EF4-FFF2-40B4-BE49-F238E27FC236}">
                <a16:creationId xmlns:a16="http://schemas.microsoft.com/office/drawing/2014/main" id="{6250C331-BC51-9D58-9938-4F379AA47685}"/>
              </a:ext>
            </a:extLst>
          </p:cNvPr>
          <p:cNvPicPr>
            <a:picLocks noChangeAspect="1"/>
          </p:cNvPicPr>
          <p:nvPr/>
        </p:nvPicPr>
        <p:blipFill>
          <a:blip r:embed="rId3"/>
          <a:stretch>
            <a:fillRect/>
          </a:stretch>
        </p:blipFill>
        <p:spPr>
          <a:xfrm>
            <a:off x="6399049" y="2203277"/>
            <a:ext cx="5278769" cy="2360240"/>
          </a:xfrm>
          <a:prstGeom prst="rect">
            <a:avLst/>
          </a:prstGeom>
          <a:ln w="3175">
            <a:solidFill>
              <a:schemeClr val="tx1"/>
            </a:solidFill>
          </a:ln>
        </p:spPr>
      </p:pic>
      <p:sp>
        <p:nvSpPr>
          <p:cNvPr id="9" name="TextBox 8">
            <a:extLst>
              <a:ext uri="{FF2B5EF4-FFF2-40B4-BE49-F238E27FC236}">
                <a16:creationId xmlns:a16="http://schemas.microsoft.com/office/drawing/2014/main" id="{0D01DD12-2DB9-87DC-019A-E3E3274DC670}"/>
              </a:ext>
            </a:extLst>
          </p:cNvPr>
          <p:cNvSpPr txBox="1"/>
          <p:nvPr/>
        </p:nvSpPr>
        <p:spPr>
          <a:xfrm>
            <a:off x="838200" y="4829989"/>
            <a:ext cx="10839618"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While loading the audio files, we are using sampling rate of 22050 so one sec will give array of length 22050. Since all the files in train and test does not have exact duration of 1 sec, array lengths will not be same for all these files. Therefore we have to make all these arrays of same length of 22050 by padding.</a:t>
            </a:r>
          </a:p>
        </p:txBody>
      </p:sp>
    </p:spTree>
    <p:extLst>
      <p:ext uri="{BB962C8B-B14F-4D97-AF65-F5344CB8AC3E}">
        <p14:creationId xmlns:p14="http://schemas.microsoft.com/office/powerpoint/2010/main" val="3029065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1392</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Spoken Word Recognition System</vt:lpstr>
      <vt:lpstr>Objective</vt:lpstr>
      <vt:lpstr>What can be achieved?</vt:lpstr>
      <vt:lpstr>Dataset</vt:lpstr>
      <vt:lpstr>Dataset</vt:lpstr>
      <vt:lpstr>Exploratory Data Analysis</vt:lpstr>
      <vt:lpstr>Exploratory Data Analysis</vt:lpstr>
      <vt:lpstr>Exploratory Data Analysis</vt:lpstr>
      <vt:lpstr>Exploratory Data Analysis</vt:lpstr>
      <vt:lpstr>Data Featurization </vt:lpstr>
      <vt:lpstr>Modelling </vt:lpstr>
      <vt:lpstr>Results:</vt:lpstr>
      <vt:lpstr>Results</vt:lpstr>
      <vt:lpstr>Results</vt:lpstr>
      <vt:lpstr>Results</vt:lpstr>
      <vt:lpstr>Predictions on sample test data</vt:lpstr>
      <vt:lpstr>Conclusion</vt:lpstr>
      <vt:lpstr>Deployment</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Spoken Word Recognition System</dc:title>
  <dc:creator>Sharath Kumar Vadla</dc:creator>
  <cp:lastModifiedBy>Sharath Kumar Vadla</cp:lastModifiedBy>
  <cp:revision>104</cp:revision>
  <dcterms:created xsi:type="dcterms:W3CDTF">2024-05-08T16:42:31Z</dcterms:created>
  <dcterms:modified xsi:type="dcterms:W3CDTF">2024-05-09T12:29:51Z</dcterms:modified>
</cp:coreProperties>
</file>