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Lato Bold" charset="1" panose="020F0502020204030203"/>
      <p:regular r:id="rId27"/>
    </p:embeddedFont>
    <p:embeddedFont>
      <p:font typeface="Poppins" charset="1" panose="00000500000000000000"/>
      <p:regular r:id="rId28"/>
    </p:embeddedFont>
    <p:embeddedFont>
      <p:font typeface="Canva Sans Bold" charset="1" panose="020B0803030501040103"/>
      <p:regular r:id="rId29"/>
    </p:embeddedFont>
    <p:embeddedFont>
      <p:font typeface="League Spartan" charset="1" panose="00000800000000000000"/>
      <p:regular r:id="rId30"/>
    </p:embeddedFont>
    <p:embeddedFont>
      <p:font typeface="Poppins Bold" charset="1" panose="000008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7.png" Type="http://schemas.openxmlformats.org/officeDocument/2006/relationships/image"/><Relationship Id="rId4"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7.png" Type="http://schemas.openxmlformats.org/officeDocument/2006/relationships/image"/><Relationship Id="rId4" Target="../media/image1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0" y="0"/>
            <a:ext cx="3086100" cy="10287000"/>
            <a:chOff x="0" y="0"/>
            <a:chExt cx="812800" cy="2709333"/>
          </a:xfrm>
        </p:grpSpPr>
        <p:sp>
          <p:nvSpPr>
            <p:cNvPr name="Freeform 4" id="4"/>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FF3131"/>
            </a:solidFill>
          </p:spPr>
        </p:sp>
        <p:sp>
          <p:nvSpPr>
            <p:cNvPr name="TextBox 5" id="5"/>
            <p:cNvSpPr txBox="true"/>
            <p:nvPr/>
          </p:nvSpPr>
          <p:spPr>
            <a:xfrm>
              <a:off x="0" y="-47625"/>
              <a:ext cx="812800" cy="275695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648322" y="2346407"/>
            <a:ext cx="10817878" cy="2868218"/>
          </a:xfrm>
          <a:prstGeom prst="rect">
            <a:avLst/>
          </a:prstGeom>
        </p:spPr>
        <p:txBody>
          <a:bodyPr anchor="t" rtlCol="false" tIns="0" lIns="0" bIns="0" rIns="0">
            <a:spAutoFit/>
          </a:bodyPr>
          <a:lstStyle/>
          <a:p>
            <a:pPr algn="l">
              <a:lnSpc>
                <a:spcPts val="11484"/>
              </a:lnSpc>
              <a:spcBef>
                <a:spcPct val="0"/>
              </a:spcBef>
            </a:pPr>
            <a:r>
              <a:rPr lang="en-US" b="true" sz="8203">
                <a:solidFill>
                  <a:srgbClr val="545454"/>
                </a:solidFill>
                <a:latin typeface="Lato Bold"/>
                <a:ea typeface="Lato Bold"/>
                <a:cs typeface="Lato Bold"/>
                <a:sym typeface="Lato Bold"/>
              </a:rPr>
              <a:t>STOCK PRICE PREDICTION </a:t>
            </a:r>
          </a:p>
        </p:txBody>
      </p:sp>
      <p:sp>
        <p:nvSpPr>
          <p:cNvPr name="AutoShape 7" id="7"/>
          <p:cNvSpPr/>
          <p:nvPr/>
        </p:nvSpPr>
        <p:spPr>
          <a:xfrm flipV="true">
            <a:off x="3648322" y="5611372"/>
            <a:ext cx="9687995" cy="20505"/>
          </a:xfrm>
          <a:prstGeom prst="line">
            <a:avLst/>
          </a:prstGeom>
          <a:ln cap="flat" w="38100">
            <a:solidFill>
              <a:srgbClr val="000000"/>
            </a:solidFill>
            <a:prstDash val="solid"/>
            <a:headEnd type="none" len="sm" w="sm"/>
            <a:tailEnd type="none" len="sm" w="sm"/>
          </a:ln>
        </p:spPr>
      </p:sp>
      <p:sp>
        <p:nvSpPr>
          <p:cNvPr name="TextBox 8" id="8"/>
          <p:cNvSpPr txBox="true"/>
          <p:nvPr/>
        </p:nvSpPr>
        <p:spPr>
          <a:xfrm rot="0">
            <a:off x="3648322" y="5962793"/>
            <a:ext cx="6583633" cy="423588"/>
          </a:xfrm>
          <a:prstGeom prst="rect">
            <a:avLst/>
          </a:prstGeom>
        </p:spPr>
        <p:txBody>
          <a:bodyPr anchor="t" rtlCol="false" tIns="0" lIns="0" bIns="0" rIns="0">
            <a:spAutoFit/>
          </a:bodyPr>
          <a:lstStyle/>
          <a:p>
            <a:pPr algn="l">
              <a:lnSpc>
                <a:spcPts val="3379"/>
              </a:lnSpc>
              <a:spcBef>
                <a:spcPct val="0"/>
              </a:spcBef>
            </a:pPr>
            <a:r>
              <a:rPr lang="en-US" sz="2413">
                <a:solidFill>
                  <a:srgbClr val="000000"/>
                </a:solidFill>
                <a:latin typeface="Poppins"/>
                <a:ea typeface="Poppins"/>
                <a:cs typeface="Poppins"/>
                <a:sym typeface="Poppins"/>
              </a:rPr>
              <a:t>A complete analysis</a:t>
            </a:r>
          </a:p>
        </p:txBody>
      </p:sp>
      <p:sp>
        <p:nvSpPr>
          <p:cNvPr name="TextBox 9" id="9"/>
          <p:cNvSpPr txBox="true"/>
          <p:nvPr/>
        </p:nvSpPr>
        <p:spPr>
          <a:xfrm rot="0">
            <a:off x="3683407" y="7053131"/>
            <a:ext cx="4907363" cy="1345581"/>
          </a:xfrm>
          <a:prstGeom prst="rect">
            <a:avLst/>
          </a:prstGeom>
        </p:spPr>
        <p:txBody>
          <a:bodyPr anchor="t" rtlCol="false" tIns="0" lIns="0" bIns="0" rIns="0">
            <a:spAutoFit/>
          </a:bodyPr>
          <a:lstStyle/>
          <a:p>
            <a:pPr algn="ctr">
              <a:lnSpc>
                <a:spcPts val="10969"/>
              </a:lnSpc>
            </a:pPr>
            <a:r>
              <a:rPr lang="en-US" sz="7835" b="true">
                <a:solidFill>
                  <a:srgbClr val="000000"/>
                </a:solidFill>
                <a:latin typeface="Canva Sans Bold"/>
                <a:ea typeface="Canva Sans Bold"/>
                <a:cs typeface="Canva Sans Bold"/>
                <a:sym typeface="Canva Sans Bold"/>
              </a:rPr>
              <a:t>Deepcraft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592792" y="942975"/>
            <a:ext cx="14593217" cy="738238"/>
          </a:xfrm>
          <a:prstGeom prst="rect">
            <a:avLst/>
          </a:prstGeom>
        </p:spPr>
        <p:txBody>
          <a:bodyPr anchor="t" rtlCol="false" tIns="0" lIns="0" bIns="0" rIns="0">
            <a:spAutoFit/>
          </a:bodyPr>
          <a:lstStyle/>
          <a:p>
            <a:pPr algn="l">
              <a:lnSpc>
                <a:spcPts val="6018"/>
              </a:lnSpc>
              <a:spcBef>
                <a:spcPct val="0"/>
              </a:spcBef>
            </a:pPr>
            <a:r>
              <a:rPr lang="en-US" sz="4298">
                <a:solidFill>
                  <a:srgbClr val="00BF63"/>
                </a:solidFill>
                <a:latin typeface="League Spartan"/>
                <a:ea typeface="League Spartan"/>
                <a:cs typeface="League Spartan"/>
                <a:sym typeface="League Spartan"/>
              </a:rPr>
              <a:t>MODEL TRAINING AND ARCHITECTURE</a:t>
            </a:r>
          </a:p>
        </p:txBody>
      </p:sp>
      <p:sp>
        <p:nvSpPr>
          <p:cNvPr name="AutoShape 4" id="4"/>
          <p:cNvSpPr/>
          <p:nvPr/>
        </p:nvSpPr>
        <p:spPr>
          <a:xfrm>
            <a:off x="592792" y="1743380"/>
            <a:ext cx="2618740" cy="0"/>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274147" y="2299923"/>
            <a:ext cx="17978990" cy="7072265"/>
          </a:xfrm>
          <a:prstGeom prst="rect">
            <a:avLst/>
          </a:prstGeom>
        </p:spPr>
        <p:txBody>
          <a:bodyPr anchor="t" rtlCol="false" tIns="0" lIns="0" bIns="0" rIns="0">
            <a:spAutoFit/>
          </a:bodyPr>
          <a:lstStyle/>
          <a:p>
            <a:pPr algn="l" marL="531826" indent="-265913" lvl="1">
              <a:lnSpc>
                <a:spcPts val="3448"/>
              </a:lnSpc>
              <a:buFont typeface="Arial"/>
              <a:buChar char="•"/>
            </a:pPr>
            <a:r>
              <a:rPr lang="en-US" b="true" sz="2463">
                <a:solidFill>
                  <a:srgbClr val="000000"/>
                </a:solidFill>
                <a:latin typeface="Poppins Bold"/>
                <a:ea typeface="Poppins Bold"/>
                <a:cs typeface="Poppins Bold"/>
                <a:sym typeface="Poppins Bold"/>
              </a:rPr>
              <a:t>Output:</a:t>
            </a:r>
          </a:p>
          <a:p>
            <a:pPr algn="l" marL="1063653" indent="-354551" lvl="2">
              <a:lnSpc>
                <a:spcPts val="3448"/>
              </a:lnSpc>
              <a:buFont typeface="Arial"/>
              <a:buChar char="⚬"/>
            </a:pPr>
            <a:r>
              <a:rPr lang="en-US" sz="2463">
                <a:solidFill>
                  <a:srgbClr val="000000"/>
                </a:solidFill>
                <a:latin typeface="Poppins"/>
                <a:ea typeface="Poppins"/>
                <a:cs typeface="Poppins"/>
                <a:sym typeface="Poppins"/>
              </a:rPr>
              <a:t>For each day, the model predicts what the stock price and trading volume will be the next day based on what it learned from the past 500 days.</a:t>
            </a:r>
          </a:p>
          <a:p>
            <a:pPr algn="l" marL="1063653" indent="-354551" lvl="2">
              <a:lnSpc>
                <a:spcPts val="3448"/>
              </a:lnSpc>
              <a:buFont typeface="Arial"/>
              <a:buChar char="⚬"/>
            </a:pPr>
            <a:r>
              <a:rPr lang="en-US" sz="2463">
                <a:solidFill>
                  <a:srgbClr val="000000"/>
                </a:solidFill>
                <a:latin typeface="Poppins"/>
                <a:ea typeface="Poppins"/>
                <a:cs typeface="Poppins"/>
                <a:sym typeface="Poppins"/>
              </a:rPr>
              <a:t>The model predicts the stock prices (Closing, Opening, High, Low) and Volume for the next day.</a:t>
            </a:r>
          </a:p>
          <a:p>
            <a:pPr algn="l">
              <a:lnSpc>
                <a:spcPts val="3045"/>
              </a:lnSpc>
            </a:pPr>
          </a:p>
          <a:p>
            <a:pPr algn="l" marL="534782" indent="-267391" lvl="1">
              <a:lnSpc>
                <a:spcPts val="3467"/>
              </a:lnSpc>
              <a:buFont typeface="Arial"/>
              <a:buChar char="•"/>
            </a:pPr>
            <a:r>
              <a:rPr lang="en-US" b="true" sz="2476">
                <a:solidFill>
                  <a:srgbClr val="000000"/>
                </a:solidFill>
                <a:latin typeface="Poppins Bold"/>
                <a:ea typeface="Poppins Bold"/>
                <a:cs typeface="Poppins Bold"/>
                <a:sym typeface="Poppins Bold"/>
              </a:rPr>
              <a:t>Training:</a:t>
            </a:r>
          </a:p>
          <a:p>
            <a:pPr algn="l" marL="1069564" indent="-356521" lvl="2">
              <a:lnSpc>
                <a:spcPts val="3467"/>
              </a:lnSpc>
              <a:buFont typeface="Arial"/>
              <a:buChar char="⚬"/>
            </a:pPr>
            <a:r>
              <a:rPr lang="en-US" sz="2476">
                <a:solidFill>
                  <a:srgbClr val="000000"/>
                </a:solidFill>
                <a:latin typeface="Poppins"/>
                <a:ea typeface="Poppins"/>
                <a:cs typeface="Poppins"/>
                <a:sym typeface="Poppins"/>
              </a:rPr>
              <a:t>The model starts with random guesses and improves its predictions as it “learns” from the data. It adjusts itself after each prediction to get better over time.</a:t>
            </a:r>
          </a:p>
          <a:p>
            <a:pPr algn="l" marL="1069564" indent="-356521" lvl="2">
              <a:lnSpc>
                <a:spcPts val="3467"/>
              </a:lnSpc>
              <a:buFont typeface="Arial"/>
              <a:buChar char="⚬"/>
            </a:pPr>
            <a:r>
              <a:rPr lang="en-US" sz="2476">
                <a:solidFill>
                  <a:srgbClr val="000000"/>
                </a:solidFill>
                <a:latin typeface="Poppins"/>
                <a:ea typeface="Poppins"/>
                <a:cs typeface="Poppins"/>
                <a:sym typeface="Poppins"/>
              </a:rPr>
              <a:t>To make sure it doesn't overlearn specific patterns (which could lead to mistakes on new data), it stops training when further improvement isn't seen.</a:t>
            </a:r>
          </a:p>
          <a:p>
            <a:pPr algn="l" marL="1069564" indent="-356521" lvl="2">
              <a:lnSpc>
                <a:spcPts val="3467"/>
              </a:lnSpc>
              <a:buFont typeface="Arial"/>
              <a:buChar char="⚬"/>
            </a:pPr>
            <a:r>
              <a:rPr lang="en-US" sz="2476">
                <a:solidFill>
                  <a:srgbClr val="000000"/>
                </a:solidFill>
                <a:latin typeface="Poppins"/>
                <a:ea typeface="Poppins"/>
                <a:cs typeface="Poppins"/>
                <a:sym typeface="Poppins"/>
              </a:rPr>
              <a:t>Data is split into 80% training and 20% testing sets, ensuring no data leakage.</a:t>
            </a:r>
          </a:p>
          <a:p>
            <a:pPr algn="l" marL="1069564" indent="-356521" lvl="2">
              <a:lnSpc>
                <a:spcPts val="3467"/>
              </a:lnSpc>
              <a:buFont typeface="Arial"/>
              <a:buChar char="⚬"/>
            </a:pPr>
            <a:r>
              <a:rPr lang="en-US" sz="2476">
                <a:solidFill>
                  <a:srgbClr val="000000"/>
                </a:solidFill>
                <a:latin typeface="Poppins"/>
                <a:ea typeface="Poppins"/>
                <a:cs typeface="Poppins"/>
                <a:sym typeface="Poppins"/>
              </a:rPr>
              <a:t>The model is trained using Mean Squared Error (MSE) as the loss function, with Adam optimizer for efficient learning.</a:t>
            </a:r>
          </a:p>
          <a:p>
            <a:pPr algn="l" marL="1069564" indent="-356521" lvl="2">
              <a:lnSpc>
                <a:spcPts val="3467"/>
              </a:lnSpc>
              <a:buFont typeface="Arial"/>
              <a:buChar char="⚬"/>
            </a:pPr>
            <a:r>
              <a:rPr lang="en-US" sz="2476">
                <a:solidFill>
                  <a:srgbClr val="000000"/>
                </a:solidFill>
                <a:latin typeface="Poppins"/>
                <a:ea typeface="Poppins"/>
                <a:cs typeface="Poppins"/>
                <a:sym typeface="Poppins"/>
              </a:rPr>
              <a:t>Early stopping is applied to prevent overfitting, halting training if the model’s performance stops improving on the validation set.</a:t>
            </a:r>
          </a:p>
          <a:p>
            <a:pPr algn="l">
              <a:lnSpc>
                <a:spcPts val="4592"/>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a:off x="592792" y="1743380"/>
            <a:ext cx="2618740" cy="0"/>
          </a:xfrm>
          <a:prstGeom prst="line">
            <a:avLst/>
          </a:prstGeom>
          <a:ln cap="flat" w="38100">
            <a:solidFill>
              <a:srgbClr val="000000"/>
            </a:solidFill>
            <a:prstDash val="solid"/>
            <a:headEnd type="none" len="sm" w="sm"/>
            <a:tailEnd type="none" len="sm" w="sm"/>
          </a:ln>
        </p:spPr>
      </p:sp>
      <p:sp>
        <p:nvSpPr>
          <p:cNvPr name="Freeform 4" id="4"/>
          <p:cNvSpPr/>
          <p:nvPr/>
        </p:nvSpPr>
        <p:spPr>
          <a:xfrm flipH="false" flipV="false" rot="0">
            <a:off x="1983785" y="2424563"/>
            <a:ext cx="13332729" cy="7283003"/>
          </a:xfrm>
          <a:custGeom>
            <a:avLst/>
            <a:gdLst/>
            <a:ahLst/>
            <a:cxnLst/>
            <a:rect r="r" b="b" t="t" l="l"/>
            <a:pathLst>
              <a:path h="7283003" w="13332729">
                <a:moveTo>
                  <a:pt x="0" y="0"/>
                </a:moveTo>
                <a:lnTo>
                  <a:pt x="13332729" y="0"/>
                </a:lnTo>
                <a:lnTo>
                  <a:pt x="13332729" y="7283003"/>
                </a:lnTo>
                <a:lnTo>
                  <a:pt x="0" y="7283003"/>
                </a:lnTo>
                <a:lnTo>
                  <a:pt x="0" y="0"/>
                </a:lnTo>
                <a:close/>
              </a:path>
            </a:pathLst>
          </a:custGeom>
          <a:blipFill>
            <a:blip r:embed="rId3"/>
            <a:stretch>
              <a:fillRect l="0" t="0" r="0" b="0"/>
            </a:stretch>
          </a:blipFill>
        </p:spPr>
      </p:sp>
      <p:sp>
        <p:nvSpPr>
          <p:cNvPr name="TextBox 5" id="5"/>
          <p:cNvSpPr txBox="true"/>
          <p:nvPr/>
        </p:nvSpPr>
        <p:spPr>
          <a:xfrm rot="0">
            <a:off x="592792" y="942975"/>
            <a:ext cx="14593217" cy="738238"/>
          </a:xfrm>
          <a:prstGeom prst="rect">
            <a:avLst/>
          </a:prstGeom>
        </p:spPr>
        <p:txBody>
          <a:bodyPr anchor="t" rtlCol="false" tIns="0" lIns="0" bIns="0" rIns="0">
            <a:spAutoFit/>
          </a:bodyPr>
          <a:lstStyle/>
          <a:p>
            <a:pPr algn="l">
              <a:lnSpc>
                <a:spcPts val="6018"/>
              </a:lnSpc>
              <a:spcBef>
                <a:spcPct val="0"/>
              </a:spcBef>
            </a:pPr>
            <a:r>
              <a:rPr lang="en-US" sz="4298">
                <a:solidFill>
                  <a:srgbClr val="00BF63"/>
                </a:solidFill>
                <a:latin typeface="League Spartan"/>
                <a:ea typeface="League Spartan"/>
                <a:cs typeface="League Spartan"/>
                <a:sym typeface="League Spartan"/>
              </a:rPr>
              <a:t>MODEL TRAINING AND VALIDATION LOSS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a:off x="592792" y="1743380"/>
            <a:ext cx="2618740" cy="0"/>
          </a:xfrm>
          <a:prstGeom prst="line">
            <a:avLst/>
          </a:prstGeom>
          <a:ln cap="flat" w="38100">
            <a:solidFill>
              <a:srgbClr val="000000"/>
            </a:solidFill>
            <a:prstDash val="solid"/>
            <a:headEnd type="none" len="sm" w="sm"/>
            <a:tailEnd type="none" len="sm" w="sm"/>
          </a:ln>
        </p:spPr>
      </p:sp>
      <p:sp>
        <p:nvSpPr>
          <p:cNvPr name="Freeform 4" id="4"/>
          <p:cNvSpPr/>
          <p:nvPr/>
        </p:nvSpPr>
        <p:spPr>
          <a:xfrm flipH="false" flipV="false" rot="0">
            <a:off x="1325760" y="2496751"/>
            <a:ext cx="12228396" cy="6649190"/>
          </a:xfrm>
          <a:custGeom>
            <a:avLst/>
            <a:gdLst/>
            <a:ahLst/>
            <a:cxnLst/>
            <a:rect r="r" b="b" t="t" l="l"/>
            <a:pathLst>
              <a:path h="6649190" w="12228396">
                <a:moveTo>
                  <a:pt x="0" y="0"/>
                </a:moveTo>
                <a:lnTo>
                  <a:pt x="12228396" y="0"/>
                </a:lnTo>
                <a:lnTo>
                  <a:pt x="12228396" y="6649190"/>
                </a:lnTo>
                <a:lnTo>
                  <a:pt x="0" y="6649190"/>
                </a:lnTo>
                <a:lnTo>
                  <a:pt x="0" y="0"/>
                </a:lnTo>
                <a:close/>
              </a:path>
            </a:pathLst>
          </a:custGeom>
          <a:blipFill>
            <a:blip r:embed="rId3"/>
            <a:stretch>
              <a:fillRect l="0" t="0" r="0" b="0"/>
            </a:stretch>
          </a:blipFill>
        </p:spPr>
      </p:sp>
      <p:sp>
        <p:nvSpPr>
          <p:cNvPr name="TextBox 5" id="5"/>
          <p:cNvSpPr txBox="true"/>
          <p:nvPr/>
        </p:nvSpPr>
        <p:spPr>
          <a:xfrm rot="0">
            <a:off x="592792" y="942975"/>
            <a:ext cx="14593217" cy="738238"/>
          </a:xfrm>
          <a:prstGeom prst="rect">
            <a:avLst/>
          </a:prstGeom>
        </p:spPr>
        <p:txBody>
          <a:bodyPr anchor="t" rtlCol="false" tIns="0" lIns="0" bIns="0" rIns="0">
            <a:spAutoFit/>
          </a:bodyPr>
          <a:lstStyle/>
          <a:p>
            <a:pPr algn="l">
              <a:lnSpc>
                <a:spcPts val="6018"/>
              </a:lnSpc>
              <a:spcBef>
                <a:spcPct val="0"/>
              </a:spcBef>
            </a:pPr>
            <a:r>
              <a:rPr lang="en-US" sz="4298">
                <a:solidFill>
                  <a:srgbClr val="00BF63"/>
                </a:solidFill>
                <a:latin typeface="League Spartan"/>
                <a:ea typeface="League Spartan"/>
                <a:cs typeface="League Spartan"/>
                <a:sym typeface="League Spartan"/>
              </a:rPr>
              <a:t>TEST RESULTS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a:off x="592792" y="1743380"/>
            <a:ext cx="2618740" cy="0"/>
          </a:xfrm>
          <a:prstGeom prst="line">
            <a:avLst/>
          </a:prstGeom>
          <a:ln cap="flat" w="38100">
            <a:solidFill>
              <a:srgbClr val="000000"/>
            </a:solidFill>
            <a:prstDash val="solid"/>
            <a:headEnd type="none" len="sm" w="sm"/>
            <a:tailEnd type="none" len="sm" w="sm"/>
          </a:ln>
        </p:spPr>
      </p:sp>
      <p:sp>
        <p:nvSpPr>
          <p:cNvPr name="TextBox 4" id="4"/>
          <p:cNvSpPr txBox="true"/>
          <p:nvPr/>
        </p:nvSpPr>
        <p:spPr>
          <a:xfrm rot="0">
            <a:off x="592792" y="2118652"/>
            <a:ext cx="17978990" cy="6661229"/>
          </a:xfrm>
          <a:prstGeom prst="rect">
            <a:avLst/>
          </a:prstGeom>
        </p:spPr>
        <p:txBody>
          <a:bodyPr anchor="t" rtlCol="false" tIns="0" lIns="0" bIns="0" rIns="0">
            <a:spAutoFit/>
          </a:bodyPr>
          <a:lstStyle/>
          <a:p>
            <a:pPr algn="l" marL="531826" indent="-265913" lvl="1">
              <a:lnSpc>
                <a:spcPts val="3448"/>
              </a:lnSpc>
              <a:buFont typeface="Arial"/>
              <a:buChar char="•"/>
            </a:pPr>
            <a:r>
              <a:rPr lang="en-US" b="true" sz="2463">
                <a:solidFill>
                  <a:srgbClr val="000000"/>
                </a:solidFill>
                <a:latin typeface="Poppins Bold"/>
                <a:ea typeface="Poppins Bold"/>
                <a:cs typeface="Poppins Bold"/>
                <a:sym typeface="Poppins Bold"/>
              </a:rPr>
              <a:t>Mean Absolute Error (MAE):</a:t>
            </a:r>
          </a:p>
          <a:p>
            <a:pPr algn="l" marL="1063653" indent="-354551" lvl="2">
              <a:lnSpc>
                <a:spcPts val="3448"/>
              </a:lnSpc>
              <a:buFont typeface="Arial"/>
              <a:buChar char="⚬"/>
            </a:pPr>
            <a:r>
              <a:rPr lang="en-US" b="true" sz="2463">
                <a:solidFill>
                  <a:srgbClr val="000000"/>
                </a:solidFill>
                <a:latin typeface="Poppins Bold"/>
                <a:ea typeface="Poppins Bold"/>
                <a:cs typeface="Poppins Bold"/>
                <a:sym typeface="Poppins Bold"/>
              </a:rPr>
              <a:t>What It Does:</a:t>
            </a:r>
            <a:r>
              <a:rPr lang="en-US" sz="2463">
                <a:solidFill>
                  <a:srgbClr val="000000"/>
                </a:solidFill>
                <a:latin typeface="Poppins"/>
                <a:ea typeface="Poppins"/>
                <a:cs typeface="Poppins"/>
                <a:sym typeface="Poppins"/>
              </a:rPr>
              <a:t> Measures how far the predictions are from the actual values, on average.</a:t>
            </a:r>
          </a:p>
          <a:p>
            <a:pPr algn="l" marL="1063653" indent="-354551" lvl="2">
              <a:lnSpc>
                <a:spcPts val="3448"/>
              </a:lnSpc>
              <a:buFont typeface="Arial"/>
              <a:buChar char="⚬"/>
            </a:pPr>
            <a:r>
              <a:rPr lang="en-US" b="true" sz="2463">
                <a:solidFill>
                  <a:srgbClr val="000000"/>
                </a:solidFill>
                <a:latin typeface="Poppins Bold"/>
                <a:ea typeface="Poppins Bold"/>
                <a:cs typeface="Poppins Bold"/>
                <a:sym typeface="Poppins Bold"/>
              </a:rPr>
              <a:t>Example</a:t>
            </a:r>
            <a:r>
              <a:rPr lang="en-US" sz="2463">
                <a:solidFill>
                  <a:srgbClr val="000000"/>
                </a:solidFill>
                <a:latin typeface="Poppins"/>
                <a:ea typeface="Poppins"/>
                <a:cs typeface="Poppins"/>
                <a:sym typeface="Poppins"/>
              </a:rPr>
              <a:t>: If the MAE is 5, on average, the model's predictions are off by $5 compared to the actual stock prices.</a:t>
            </a:r>
          </a:p>
          <a:p>
            <a:pPr algn="l">
              <a:lnSpc>
                <a:spcPts val="3448"/>
              </a:lnSpc>
            </a:pPr>
          </a:p>
          <a:p>
            <a:pPr algn="l" marL="1063653" indent="-354551" lvl="2">
              <a:lnSpc>
                <a:spcPts val="3448"/>
              </a:lnSpc>
              <a:buFont typeface="Arial"/>
              <a:buChar char="⚬"/>
            </a:pPr>
            <a:r>
              <a:rPr lang="en-US" b="true" sz="2463">
                <a:solidFill>
                  <a:srgbClr val="000000"/>
                </a:solidFill>
                <a:latin typeface="Poppins Bold"/>
                <a:ea typeface="Poppins Bold"/>
                <a:cs typeface="Poppins Bold"/>
                <a:sym typeface="Poppins Bold"/>
              </a:rPr>
              <a:t>Formula:</a:t>
            </a:r>
            <a:r>
              <a:rPr lang="en-US" sz="2463">
                <a:solidFill>
                  <a:srgbClr val="000000"/>
                </a:solidFill>
                <a:latin typeface="Poppins"/>
                <a:ea typeface="Poppins"/>
                <a:cs typeface="Poppins"/>
                <a:sym typeface="Poppins"/>
              </a:rPr>
              <a:t>    </a:t>
            </a:r>
          </a:p>
          <a:p>
            <a:pPr algn="l">
              <a:lnSpc>
                <a:spcPts val="3467"/>
              </a:lnSpc>
            </a:pPr>
          </a:p>
          <a:p>
            <a:pPr algn="l">
              <a:lnSpc>
                <a:spcPts val="3467"/>
              </a:lnSpc>
            </a:pPr>
          </a:p>
          <a:p>
            <a:pPr algn="l" marL="534782" indent="-267391" lvl="1">
              <a:lnSpc>
                <a:spcPts val="3467"/>
              </a:lnSpc>
              <a:buFont typeface="Arial"/>
              <a:buChar char="•"/>
            </a:pPr>
            <a:r>
              <a:rPr lang="en-US" b="true" sz="2476">
                <a:solidFill>
                  <a:srgbClr val="000000"/>
                </a:solidFill>
                <a:latin typeface="Poppins Bold"/>
                <a:ea typeface="Poppins Bold"/>
                <a:cs typeface="Poppins Bold"/>
                <a:sym typeface="Poppins Bold"/>
              </a:rPr>
              <a:t>Mean Squared Error (MSE):</a:t>
            </a:r>
          </a:p>
          <a:p>
            <a:pPr algn="l" marL="1069563" indent="-356521" lvl="2">
              <a:lnSpc>
                <a:spcPts val="3467"/>
              </a:lnSpc>
              <a:buFont typeface="Arial"/>
              <a:buChar char="⚬"/>
            </a:pPr>
            <a:r>
              <a:rPr lang="en-US" b="true" sz="2476">
                <a:solidFill>
                  <a:srgbClr val="000000"/>
                </a:solidFill>
                <a:latin typeface="Poppins Bold"/>
                <a:ea typeface="Poppins Bold"/>
                <a:cs typeface="Poppins Bold"/>
                <a:sym typeface="Poppins Bold"/>
              </a:rPr>
              <a:t>What It Does:</a:t>
            </a:r>
            <a:r>
              <a:rPr lang="en-US" sz="2476">
                <a:solidFill>
                  <a:srgbClr val="000000"/>
                </a:solidFill>
                <a:latin typeface="Poppins"/>
                <a:ea typeface="Poppins"/>
                <a:cs typeface="Poppins"/>
                <a:sym typeface="Poppins"/>
              </a:rPr>
              <a:t> Similar to MAE but emphasizes larger errors by squaring them. So, if the model makes a big mistake, this metric will make it stand out more.</a:t>
            </a:r>
          </a:p>
          <a:p>
            <a:pPr algn="l" marL="1069563" indent="-356521" lvl="2">
              <a:lnSpc>
                <a:spcPts val="3467"/>
              </a:lnSpc>
              <a:buFont typeface="Arial"/>
              <a:buChar char="⚬"/>
            </a:pPr>
            <a:r>
              <a:rPr lang="en-US" b="true" sz="2476">
                <a:solidFill>
                  <a:srgbClr val="000000"/>
                </a:solidFill>
                <a:latin typeface="Poppins Bold"/>
                <a:ea typeface="Poppins Bold"/>
                <a:cs typeface="Poppins Bold"/>
                <a:sym typeface="Poppins Bold"/>
              </a:rPr>
              <a:t>Example:</a:t>
            </a:r>
            <a:r>
              <a:rPr lang="en-US" sz="2476">
                <a:solidFill>
                  <a:srgbClr val="000000"/>
                </a:solidFill>
                <a:latin typeface="Poppins"/>
                <a:ea typeface="Poppins"/>
                <a:cs typeface="Poppins"/>
                <a:sym typeface="Poppins"/>
              </a:rPr>
              <a:t> If MSE is high, it means the model made some big mistakes in its predictions.</a:t>
            </a:r>
          </a:p>
          <a:p>
            <a:pPr algn="l">
              <a:lnSpc>
                <a:spcPts val="3467"/>
              </a:lnSpc>
            </a:pPr>
          </a:p>
          <a:p>
            <a:pPr algn="l" marL="1069563" indent="-356521" lvl="2">
              <a:lnSpc>
                <a:spcPts val="3467"/>
              </a:lnSpc>
              <a:buFont typeface="Arial"/>
              <a:buChar char="⚬"/>
            </a:pPr>
            <a:r>
              <a:rPr lang="en-US" b="true" sz="2476">
                <a:solidFill>
                  <a:srgbClr val="000000"/>
                </a:solidFill>
                <a:latin typeface="Poppins Bold"/>
                <a:ea typeface="Poppins Bold"/>
                <a:cs typeface="Poppins Bold"/>
                <a:sym typeface="Poppins Bold"/>
              </a:rPr>
              <a:t>Formula</a:t>
            </a:r>
            <a:r>
              <a:rPr lang="en-US" sz="2476">
                <a:solidFill>
                  <a:srgbClr val="000000"/>
                </a:solidFill>
                <a:latin typeface="Poppins"/>
                <a:ea typeface="Poppins"/>
                <a:cs typeface="Poppins"/>
                <a:sym typeface="Poppins"/>
              </a:rPr>
              <a:t>:   1/n           ( yi - yi )^2</a:t>
            </a:r>
          </a:p>
          <a:p>
            <a:pPr algn="l">
              <a:lnSpc>
                <a:spcPts val="4592"/>
              </a:lnSpc>
              <a:spcBef>
                <a:spcPct val="0"/>
              </a:spcBef>
            </a:pPr>
          </a:p>
        </p:txBody>
      </p:sp>
      <p:sp>
        <p:nvSpPr>
          <p:cNvPr name="Freeform 5" id="5"/>
          <p:cNvSpPr/>
          <p:nvPr/>
        </p:nvSpPr>
        <p:spPr>
          <a:xfrm flipH="false" flipV="false" rot="0">
            <a:off x="8635688" y="3656590"/>
            <a:ext cx="71438" cy="47625"/>
          </a:xfrm>
          <a:custGeom>
            <a:avLst/>
            <a:gdLst/>
            <a:ahLst/>
            <a:cxnLst/>
            <a:rect r="r" b="b" t="t" l="l"/>
            <a:pathLst>
              <a:path h="47625" w="71438">
                <a:moveTo>
                  <a:pt x="0" y="0"/>
                </a:moveTo>
                <a:lnTo>
                  <a:pt x="71437" y="0"/>
                </a:lnTo>
                <a:lnTo>
                  <a:pt x="71437" y="47625"/>
                </a:lnTo>
                <a:lnTo>
                  <a:pt x="0" y="47625"/>
                </a:lnTo>
                <a:lnTo>
                  <a:pt x="0" y="0"/>
                </a:lnTo>
                <a:close/>
              </a:path>
            </a:pathLst>
          </a:custGeom>
          <a:blipFill>
            <a:blip r:embed="rId3"/>
            <a:stretch>
              <a:fillRect l="-8083346" t="-1502107" r="-5067526" b="-4439324"/>
            </a:stretch>
          </a:blipFill>
        </p:spPr>
      </p:sp>
      <p:sp>
        <p:nvSpPr>
          <p:cNvPr name="TextBox 6" id="6"/>
          <p:cNvSpPr txBox="true"/>
          <p:nvPr/>
        </p:nvSpPr>
        <p:spPr>
          <a:xfrm rot="0">
            <a:off x="4564191" y="4235844"/>
            <a:ext cx="1088343" cy="449991"/>
          </a:xfrm>
          <a:prstGeom prst="rect">
            <a:avLst/>
          </a:prstGeom>
        </p:spPr>
        <p:txBody>
          <a:bodyPr anchor="t" rtlCol="false" tIns="0" lIns="0" bIns="0" rIns="0">
            <a:spAutoFit/>
          </a:bodyPr>
          <a:lstStyle/>
          <a:p>
            <a:pPr algn="l">
              <a:lnSpc>
                <a:spcPts val="3448"/>
              </a:lnSpc>
              <a:spcBef>
                <a:spcPct val="0"/>
              </a:spcBef>
            </a:pPr>
            <a:r>
              <a:rPr lang="en-US" sz="2463">
                <a:solidFill>
                  <a:srgbClr val="000000"/>
                </a:solidFill>
                <a:latin typeface="Poppins"/>
                <a:ea typeface="Poppins"/>
                <a:cs typeface="Poppins"/>
                <a:sym typeface="Poppins"/>
              </a:rPr>
              <a:t>| yi-yi |</a:t>
            </a:r>
          </a:p>
        </p:txBody>
      </p:sp>
      <p:grpSp>
        <p:nvGrpSpPr>
          <p:cNvPr name="Group 7" id="7"/>
          <p:cNvGrpSpPr/>
          <p:nvPr/>
        </p:nvGrpSpPr>
        <p:grpSpPr>
          <a:xfrm rot="0">
            <a:off x="5108363" y="4150995"/>
            <a:ext cx="258128" cy="245745"/>
            <a:chOff x="0" y="0"/>
            <a:chExt cx="344170" cy="327660"/>
          </a:xfrm>
        </p:grpSpPr>
        <p:sp>
          <p:nvSpPr>
            <p:cNvPr name="Freeform 8" id="8"/>
            <p:cNvSpPr/>
            <p:nvPr/>
          </p:nvSpPr>
          <p:spPr>
            <a:xfrm flipH="false" flipV="false" rot="0">
              <a:off x="50800" y="46990"/>
              <a:ext cx="243840" cy="231140"/>
            </a:xfrm>
            <a:custGeom>
              <a:avLst/>
              <a:gdLst/>
              <a:ahLst/>
              <a:cxnLst/>
              <a:rect r="r" b="b" t="t" l="l"/>
              <a:pathLst>
                <a:path h="231140" w="243840">
                  <a:moveTo>
                    <a:pt x="0" y="156210"/>
                  </a:moveTo>
                  <a:cubicBezTo>
                    <a:pt x="6350" y="90170"/>
                    <a:pt x="22860" y="57150"/>
                    <a:pt x="40640" y="39370"/>
                  </a:cubicBezTo>
                  <a:cubicBezTo>
                    <a:pt x="57150" y="22860"/>
                    <a:pt x="80010" y="0"/>
                    <a:pt x="101600" y="3810"/>
                  </a:cubicBezTo>
                  <a:cubicBezTo>
                    <a:pt x="135890" y="10160"/>
                    <a:pt x="186690" y="96520"/>
                    <a:pt x="210820" y="134620"/>
                  </a:cubicBezTo>
                  <a:cubicBezTo>
                    <a:pt x="227330" y="160020"/>
                    <a:pt x="243840" y="186690"/>
                    <a:pt x="242570" y="203200"/>
                  </a:cubicBezTo>
                  <a:cubicBezTo>
                    <a:pt x="241300" y="214630"/>
                    <a:pt x="231140" y="226060"/>
                    <a:pt x="224790" y="228600"/>
                  </a:cubicBezTo>
                  <a:cubicBezTo>
                    <a:pt x="217170" y="231140"/>
                    <a:pt x="205740" y="228600"/>
                    <a:pt x="200660" y="223520"/>
                  </a:cubicBezTo>
                  <a:cubicBezTo>
                    <a:pt x="195580" y="219710"/>
                    <a:pt x="190500" y="209550"/>
                    <a:pt x="191770" y="201930"/>
                  </a:cubicBezTo>
                  <a:cubicBezTo>
                    <a:pt x="193040" y="194310"/>
                    <a:pt x="204470" y="181610"/>
                    <a:pt x="212090" y="179070"/>
                  </a:cubicBezTo>
                  <a:cubicBezTo>
                    <a:pt x="218440" y="177800"/>
                    <a:pt x="229870" y="181610"/>
                    <a:pt x="234950" y="186690"/>
                  </a:cubicBezTo>
                  <a:cubicBezTo>
                    <a:pt x="240030" y="191770"/>
                    <a:pt x="243840" y="201930"/>
                    <a:pt x="241300" y="209550"/>
                  </a:cubicBezTo>
                  <a:cubicBezTo>
                    <a:pt x="240030" y="217170"/>
                    <a:pt x="227330" y="228600"/>
                    <a:pt x="218440" y="229870"/>
                  </a:cubicBezTo>
                  <a:cubicBezTo>
                    <a:pt x="212090" y="231140"/>
                    <a:pt x="203200" y="227330"/>
                    <a:pt x="196850" y="219710"/>
                  </a:cubicBezTo>
                  <a:cubicBezTo>
                    <a:pt x="185420" y="208280"/>
                    <a:pt x="181610" y="172720"/>
                    <a:pt x="166370" y="146050"/>
                  </a:cubicBezTo>
                  <a:cubicBezTo>
                    <a:pt x="148590" y="113030"/>
                    <a:pt x="110490" y="39370"/>
                    <a:pt x="88900" y="40640"/>
                  </a:cubicBezTo>
                  <a:cubicBezTo>
                    <a:pt x="72390" y="41910"/>
                    <a:pt x="57150" y="93980"/>
                    <a:pt x="49530" y="118110"/>
                  </a:cubicBezTo>
                  <a:cubicBezTo>
                    <a:pt x="43180" y="137160"/>
                    <a:pt x="52070" y="163830"/>
                    <a:pt x="44450" y="172720"/>
                  </a:cubicBezTo>
                  <a:cubicBezTo>
                    <a:pt x="38100" y="180340"/>
                    <a:pt x="24130" y="182880"/>
                    <a:pt x="16510" y="180340"/>
                  </a:cubicBezTo>
                  <a:cubicBezTo>
                    <a:pt x="8890" y="177800"/>
                    <a:pt x="0" y="156210"/>
                    <a:pt x="0" y="156210"/>
                  </a:cubicBezTo>
                </a:path>
              </a:pathLst>
            </a:custGeom>
            <a:solidFill>
              <a:srgbClr val="000000"/>
            </a:solidFill>
            <a:ln cap="sq">
              <a:noFill/>
              <a:prstDash val="solid"/>
              <a:miter/>
            </a:ln>
          </p:spPr>
        </p:sp>
      </p:grpSp>
      <p:grpSp>
        <p:nvGrpSpPr>
          <p:cNvPr name="Group 9" id="9"/>
          <p:cNvGrpSpPr/>
          <p:nvPr/>
        </p:nvGrpSpPr>
        <p:grpSpPr>
          <a:xfrm rot="0">
            <a:off x="5514422" y="7557357"/>
            <a:ext cx="276225" cy="287655"/>
            <a:chOff x="0" y="0"/>
            <a:chExt cx="368300" cy="383540"/>
          </a:xfrm>
        </p:grpSpPr>
        <p:sp>
          <p:nvSpPr>
            <p:cNvPr name="Freeform 10" id="10"/>
            <p:cNvSpPr/>
            <p:nvPr/>
          </p:nvSpPr>
          <p:spPr>
            <a:xfrm flipH="false" flipV="false" rot="0">
              <a:off x="50800" y="44450"/>
              <a:ext cx="270510" cy="288290"/>
            </a:xfrm>
            <a:custGeom>
              <a:avLst/>
              <a:gdLst/>
              <a:ahLst/>
              <a:cxnLst/>
              <a:rect r="r" b="b" t="t" l="l"/>
              <a:pathLst>
                <a:path h="288290" w="270510">
                  <a:moveTo>
                    <a:pt x="0" y="261620"/>
                  </a:moveTo>
                  <a:cubicBezTo>
                    <a:pt x="7620" y="186690"/>
                    <a:pt x="21590" y="134620"/>
                    <a:pt x="41910" y="99060"/>
                  </a:cubicBezTo>
                  <a:cubicBezTo>
                    <a:pt x="60960" y="64770"/>
                    <a:pt x="97790" y="17780"/>
                    <a:pt x="121920" y="6350"/>
                  </a:cubicBezTo>
                  <a:cubicBezTo>
                    <a:pt x="137160" y="0"/>
                    <a:pt x="151130" y="1270"/>
                    <a:pt x="165100" y="6350"/>
                  </a:cubicBezTo>
                  <a:cubicBezTo>
                    <a:pt x="181610" y="12700"/>
                    <a:pt x="196850" y="26670"/>
                    <a:pt x="210820" y="48260"/>
                  </a:cubicBezTo>
                  <a:cubicBezTo>
                    <a:pt x="233680" y="82550"/>
                    <a:pt x="270510" y="180340"/>
                    <a:pt x="266700" y="210820"/>
                  </a:cubicBezTo>
                  <a:cubicBezTo>
                    <a:pt x="265430" y="223520"/>
                    <a:pt x="259080" y="234950"/>
                    <a:pt x="251460" y="237490"/>
                  </a:cubicBezTo>
                  <a:cubicBezTo>
                    <a:pt x="242570" y="240030"/>
                    <a:pt x="220980" y="231140"/>
                    <a:pt x="217170" y="222250"/>
                  </a:cubicBezTo>
                  <a:cubicBezTo>
                    <a:pt x="214630" y="214630"/>
                    <a:pt x="226060" y="193040"/>
                    <a:pt x="234950" y="189230"/>
                  </a:cubicBezTo>
                  <a:cubicBezTo>
                    <a:pt x="241300" y="186690"/>
                    <a:pt x="252730" y="190500"/>
                    <a:pt x="257810" y="194310"/>
                  </a:cubicBezTo>
                  <a:cubicBezTo>
                    <a:pt x="262890" y="199390"/>
                    <a:pt x="267970" y="209550"/>
                    <a:pt x="266700" y="217170"/>
                  </a:cubicBezTo>
                  <a:cubicBezTo>
                    <a:pt x="266700" y="223520"/>
                    <a:pt x="260350" y="233680"/>
                    <a:pt x="254000" y="236220"/>
                  </a:cubicBezTo>
                  <a:cubicBezTo>
                    <a:pt x="246380" y="240030"/>
                    <a:pt x="232410" y="240030"/>
                    <a:pt x="223520" y="232410"/>
                  </a:cubicBezTo>
                  <a:cubicBezTo>
                    <a:pt x="200660" y="212090"/>
                    <a:pt x="186690" y="88900"/>
                    <a:pt x="167640" y="62230"/>
                  </a:cubicBezTo>
                  <a:cubicBezTo>
                    <a:pt x="160020" y="50800"/>
                    <a:pt x="152400" y="43180"/>
                    <a:pt x="144780" y="44450"/>
                  </a:cubicBezTo>
                  <a:cubicBezTo>
                    <a:pt x="134620" y="46990"/>
                    <a:pt x="128270" y="86360"/>
                    <a:pt x="116840" y="93980"/>
                  </a:cubicBezTo>
                  <a:cubicBezTo>
                    <a:pt x="109220" y="100330"/>
                    <a:pt x="99060" y="91440"/>
                    <a:pt x="91440" y="99060"/>
                  </a:cubicBezTo>
                  <a:cubicBezTo>
                    <a:pt x="73660" y="114300"/>
                    <a:pt x="55880" y="191770"/>
                    <a:pt x="50800" y="223520"/>
                  </a:cubicBezTo>
                  <a:cubicBezTo>
                    <a:pt x="46990" y="243840"/>
                    <a:pt x="54610" y="262890"/>
                    <a:pt x="48260" y="274320"/>
                  </a:cubicBezTo>
                  <a:cubicBezTo>
                    <a:pt x="43180" y="281940"/>
                    <a:pt x="30480" y="288290"/>
                    <a:pt x="22860" y="287020"/>
                  </a:cubicBezTo>
                  <a:cubicBezTo>
                    <a:pt x="13970" y="285750"/>
                    <a:pt x="0" y="261620"/>
                    <a:pt x="0" y="261620"/>
                  </a:cubicBezTo>
                </a:path>
              </a:pathLst>
            </a:custGeom>
            <a:solidFill>
              <a:srgbClr val="000000"/>
            </a:solidFill>
            <a:ln cap="sq">
              <a:noFill/>
              <a:prstDash val="solid"/>
              <a:miter/>
            </a:ln>
          </p:spPr>
        </p:sp>
      </p:grpSp>
      <p:sp>
        <p:nvSpPr>
          <p:cNvPr name="Freeform 11" id="11"/>
          <p:cNvSpPr/>
          <p:nvPr/>
        </p:nvSpPr>
        <p:spPr>
          <a:xfrm flipH="false" flipV="false" rot="0">
            <a:off x="3242089" y="3780919"/>
            <a:ext cx="6340198" cy="1557563"/>
          </a:xfrm>
          <a:custGeom>
            <a:avLst/>
            <a:gdLst/>
            <a:ahLst/>
            <a:cxnLst/>
            <a:rect r="r" b="b" t="t" l="l"/>
            <a:pathLst>
              <a:path h="1557563" w="6340198">
                <a:moveTo>
                  <a:pt x="0" y="0"/>
                </a:moveTo>
                <a:lnTo>
                  <a:pt x="6340198" y="0"/>
                </a:lnTo>
                <a:lnTo>
                  <a:pt x="6340198" y="1557563"/>
                </a:lnTo>
                <a:lnTo>
                  <a:pt x="0" y="1557563"/>
                </a:lnTo>
                <a:lnTo>
                  <a:pt x="0" y="0"/>
                </a:lnTo>
                <a:close/>
              </a:path>
            </a:pathLst>
          </a:custGeom>
          <a:blipFill>
            <a:blip r:embed="rId4"/>
            <a:stretch>
              <a:fillRect l="0" t="0" r="0" b="0"/>
            </a:stretch>
          </a:blipFill>
        </p:spPr>
      </p:sp>
      <p:sp>
        <p:nvSpPr>
          <p:cNvPr name="Freeform 12" id="12"/>
          <p:cNvSpPr/>
          <p:nvPr/>
        </p:nvSpPr>
        <p:spPr>
          <a:xfrm flipH="false" flipV="false" rot="0">
            <a:off x="3211532" y="7433982"/>
            <a:ext cx="5273505" cy="1703116"/>
          </a:xfrm>
          <a:custGeom>
            <a:avLst/>
            <a:gdLst/>
            <a:ahLst/>
            <a:cxnLst/>
            <a:rect r="r" b="b" t="t" l="l"/>
            <a:pathLst>
              <a:path h="1703116" w="5273505">
                <a:moveTo>
                  <a:pt x="0" y="0"/>
                </a:moveTo>
                <a:lnTo>
                  <a:pt x="5273505" y="0"/>
                </a:lnTo>
                <a:lnTo>
                  <a:pt x="5273505" y="1703116"/>
                </a:lnTo>
                <a:lnTo>
                  <a:pt x="0" y="1703116"/>
                </a:lnTo>
                <a:lnTo>
                  <a:pt x="0" y="0"/>
                </a:lnTo>
                <a:close/>
              </a:path>
            </a:pathLst>
          </a:custGeom>
          <a:blipFill>
            <a:blip r:embed="rId5"/>
            <a:stretch>
              <a:fillRect l="0" t="0" r="0" b="0"/>
            </a:stretch>
          </a:blipFill>
        </p:spPr>
      </p:sp>
      <p:sp>
        <p:nvSpPr>
          <p:cNvPr name="TextBox 13" id="13"/>
          <p:cNvSpPr txBox="true"/>
          <p:nvPr/>
        </p:nvSpPr>
        <p:spPr>
          <a:xfrm rot="0">
            <a:off x="592792" y="942975"/>
            <a:ext cx="14593217" cy="738238"/>
          </a:xfrm>
          <a:prstGeom prst="rect">
            <a:avLst/>
          </a:prstGeom>
        </p:spPr>
        <p:txBody>
          <a:bodyPr anchor="t" rtlCol="false" tIns="0" lIns="0" bIns="0" rIns="0">
            <a:spAutoFit/>
          </a:bodyPr>
          <a:lstStyle/>
          <a:p>
            <a:pPr algn="l">
              <a:lnSpc>
                <a:spcPts val="6018"/>
              </a:lnSpc>
              <a:spcBef>
                <a:spcPct val="0"/>
              </a:spcBef>
            </a:pPr>
            <a:r>
              <a:rPr lang="en-US" sz="4298">
                <a:solidFill>
                  <a:srgbClr val="00BF63"/>
                </a:solidFill>
                <a:latin typeface="League Spartan"/>
                <a:ea typeface="League Spartan"/>
                <a:cs typeface="League Spartan"/>
                <a:sym typeface="League Spartan"/>
              </a:rPr>
              <a:t>EVALUATION METRICS</a:t>
            </a:r>
          </a:p>
        </p:txBody>
      </p:sp>
      <p:sp>
        <p:nvSpPr>
          <p:cNvPr name="TextBox 14" id="14"/>
          <p:cNvSpPr txBox="true"/>
          <p:nvPr/>
        </p:nvSpPr>
        <p:spPr>
          <a:xfrm rot="0">
            <a:off x="3904356" y="4732848"/>
            <a:ext cx="893934" cy="453737"/>
          </a:xfrm>
          <a:prstGeom prst="rect">
            <a:avLst/>
          </a:prstGeom>
        </p:spPr>
        <p:txBody>
          <a:bodyPr anchor="t" rtlCol="false" tIns="0" lIns="0" bIns="0" rIns="0">
            <a:spAutoFit/>
          </a:bodyPr>
          <a:lstStyle/>
          <a:p>
            <a:pPr algn="l">
              <a:lnSpc>
                <a:spcPts val="3664"/>
              </a:lnSpc>
              <a:spcBef>
                <a:spcPct val="0"/>
              </a:spcBef>
            </a:pPr>
            <a:r>
              <a:rPr lang="en-US" sz="2617">
                <a:solidFill>
                  <a:srgbClr val="000000"/>
                </a:solidFill>
                <a:latin typeface="Poppins"/>
                <a:ea typeface="Poppins"/>
                <a:cs typeface="Poppins"/>
                <a:sym typeface="Poppins"/>
              </a:rPr>
              <a:t>i=1</a:t>
            </a:r>
          </a:p>
        </p:txBody>
      </p:sp>
      <p:sp>
        <p:nvSpPr>
          <p:cNvPr name="TextBox 15" id="15"/>
          <p:cNvSpPr txBox="true"/>
          <p:nvPr/>
        </p:nvSpPr>
        <p:spPr>
          <a:xfrm rot="0">
            <a:off x="3904356" y="3704719"/>
            <a:ext cx="235837" cy="446276"/>
          </a:xfrm>
          <a:prstGeom prst="rect">
            <a:avLst/>
          </a:prstGeom>
        </p:spPr>
        <p:txBody>
          <a:bodyPr anchor="t" rtlCol="false" tIns="0" lIns="0" bIns="0" rIns="0">
            <a:spAutoFit/>
          </a:bodyPr>
          <a:lstStyle/>
          <a:p>
            <a:pPr algn="l">
              <a:lnSpc>
                <a:spcPts val="3414"/>
              </a:lnSpc>
              <a:spcBef>
                <a:spcPct val="0"/>
              </a:spcBef>
            </a:pPr>
            <a:r>
              <a:rPr lang="en-US" sz="2438">
                <a:solidFill>
                  <a:srgbClr val="000000"/>
                </a:solidFill>
                <a:latin typeface="Poppins"/>
                <a:ea typeface="Poppins"/>
                <a:cs typeface="Poppins"/>
                <a:sym typeface="Poppins"/>
              </a:rPr>
              <a:t>n</a:t>
            </a:r>
          </a:p>
        </p:txBody>
      </p:sp>
      <p:sp>
        <p:nvSpPr>
          <p:cNvPr name="TextBox 16" id="16"/>
          <p:cNvSpPr txBox="true"/>
          <p:nvPr/>
        </p:nvSpPr>
        <p:spPr>
          <a:xfrm rot="0">
            <a:off x="3904356" y="7254909"/>
            <a:ext cx="235837" cy="446276"/>
          </a:xfrm>
          <a:prstGeom prst="rect">
            <a:avLst/>
          </a:prstGeom>
        </p:spPr>
        <p:txBody>
          <a:bodyPr anchor="t" rtlCol="false" tIns="0" lIns="0" bIns="0" rIns="0">
            <a:spAutoFit/>
          </a:bodyPr>
          <a:lstStyle/>
          <a:p>
            <a:pPr algn="l">
              <a:lnSpc>
                <a:spcPts val="3414"/>
              </a:lnSpc>
              <a:spcBef>
                <a:spcPct val="0"/>
              </a:spcBef>
            </a:pPr>
            <a:r>
              <a:rPr lang="en-US" sz="2438">
                <a:solidFill>
                  <a:srgbClr val="000000"/>
                </a:solidFill>
                <a:latin typeface="Poppins"/>
                <a:ea typeface="Poppins"/>
                <a:cs typeface="Poppins"/>
                <a:sym typeface="Poppins"/>
              </a:rPr>
              <a:t>n</a:t>
            </a:r>
          </a:p>
        </p:txBody>
      </p:sp>
      <p:sp>
        <p:nvSpPr>
          <p:cNvPr name="TextBox 17" id="17"/>
          <p:cNvSpPr txBox="true"/>
          <p:nvPr/>
        </p:nvSpPr>
        <p:spPr>
          <a:xfrm rot="0">
            <a:off x="3819290" y="8349977"/>
            <a:ext cx="893934" cy="453737"/>
          </a:xfrm>
          <a:prstGeom prst="rect">
            <a:avLst/>
          </a:prstGeom>
        </p:spPr>
        <p:txBody>
          <a:bodyPr anchor="t" rtlCol="false" tIns="0" lIns="0" bIns="0" rIns="0">
            <a:spAutoFit/>
          </a:bodyPr>
          <a:lstStyle/>
          <a:p>
            <a:pPr algn="l">
              <a:lnSpc>
                <a:spcPts val="3664"/>
              </a:lnSpc>
              <a:spcBef>
                <a:spcPct val="0"/>
              </a:spcBef>
            </a:pPr>
            <a:r>
              <a:rPr lang="en-US" sz="2617">
                <a:solidFill>
                  <a:srgbClr val="000000"/>
                </a:solidFill>
                <a:latin typeface="Poppins"/>
                <a:ea typeface="Poppins"/>
                <a:cs typeface="Poppins"/>
                <a:sym typeface="Poppins"/>
              </a:rPr>
              <a:t>i=1</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a:off x="592792" y="1743380"/>
            <a:ext cx="2618740" cy="0"/>
          </a:xfrm>
          <a:prstGeom prst="line">
            <a:avLst/>
          </a:prstGeom>
          <a:ln cap="flat" w="38100">
            <a:solidFill>
              <a:srgbClr val="000000"/>
            </a:solidFill>
            <a:prstDash val="solid"/>
            <a:headEnd type="none" len="sm" w="sm"/>
            <a:tailEnd type="none" len="sm" w="sm"/>
          </a:ln>
        </p:spPr>
      </p:sp>
      <p:sp>
        <p:nvSpPr>
          <p:cNvPr name="TextBox 4" id="4"/>
          <p:cNvSpPr txBox="true"/>
          <p:nvPr/>
        </p:nvSpPr>
        <p:spPr>
          <a:xfrm rot="0">
            <a:off x="154505" y="2537370"/>
            <a:ext cx="17978990" cy="4451429"/>
          </a:xfrm>
          <a:prstGeom prst="rect">
            <a:avLst/>
          </a:prstGeom>
        </p:spPr>
        <p:txBody>
          <a:bodyPr anchor="t" rtlCol="false" tIns="0" lIns="0" bIns="0" rIns="0">
            <a:spAutoFit/>
          </a:bodyPr>
          <a:lstStyle/>
          <a:p>
            <a:pPr algn="l" marL="531826" indent="-265913" lvl="1">
              <a:lnSpc>
                <a:spcPts val="3448"/>
              </a:lnSpc>
              <a:buFont typeface="Arial"/>
              <a:buChar char="•"/>
            </a:pPr>
            <a:r>
              <a:rPr lang="en-US" b="true" sz="2463">
                <a:solidFill>
                  <a:srgbClr val="000000"/>
                </a:solidFill>
                <a:latin typeface="Poppins Bold"/>
                <a:ea typeface="Poppins Bold"/>
                <a:cs typeface="Poppins Bold"/>
                <a:sym typeface="Poppins Bold"/>
              </a:rPr>
              <a:t>Root Mean Squared Error (RMSE):</a:t>
            </a:r>
          </a:p>
          <a:p>
            <a:pPr algn="l" marL="1063653" indent="-354551" lvl="2">
              <a:lnSpc>
                <a:spcPts val="3448"/>
              </a:lnSpc>
              <a:buFont typeface="Arial"/>
              <a:buChar char="⚬"/>
            </a:pPr>
            <a:r>
              <a:rPr lang="en-US" b="true" sz="2463">
                <a:solidFill>
                  <a:srgbClr val="000000"/>
                </a:solidFill>
                <a:latin typeface="Poppins Bold"/>
                <a:ea typeface="Poppins Bold"/>
                <a:cs typeface="Poppins Bold"/>
                <a:sym typeface="Poppins Bold"/>
              </a:rPr>
              <a:t>What It Does:</a:t>
            </a:r>
            <a:r>
              <a:rPr lang="en-US" sz="2463">
                <a:solidFill>
                  <a:srgbClr val="000000"/>
                </a:solidFill>
                <a:latin typeface="Poppins"/>
                <a:ea typeface="Poppins"/>
                <a:cs typeface="Poppins"/>
                <a:sym typeface="Poppins"/>
              </a:rPr>
              <a:t> Gives an overall idea of how far off the predictions are, but in the same units as the stock price, making it easy to understand.</a:t>
            </a:r>
          </a:p>
          <a:p>
            <a:pPr algn="l" marL="1063653" indent="-354551" lvl="2">
              <a:lnSpc>
                <a:spcPts val="3448"/>
              </a:lnSpc>
              <a:buFont typeface="Arial"/>
              <a:buChar char="⚬"/>
            </a:pPr>
            <a:r>
              <a:rPr lang="en-US" b="true" sz="2463">
                <a:solidFill>
                  <a:srgbClr val="000000"/>
                </a:solidFill>
                <a:latin typeface="Poppins Bold"/>
                <a:ea typeface="Poppins Bold"/>
                <a:cs typeface="Poppins Bold"/>
                <a:sym typeface="Poppins Bold"/>
              </a:rPr>
              <a:t>Example:</a:t>
            </a:r>
            <a:r>
              <a:rPr lang="en-US" sz="2463">
                <a:solidFill>
                  <a:srgbClr val="000000"/>
                </a:solidFill>
                <a:latin typeface="Poppins"/>
                <a:ea typeface="Poppins"/>
                <a:cs typeface="Poppins"/>
                <a:sym typeface="Poppins"/>
              </a:rPr>
              <a:t>If RMSE is 10, the predictions are usually off by about $10 from the actual price.</a:t>
            </a:r>
          </a:p>
          <a:p>
            <a:pPr algn="l">
              <a:lnSpc>
                <a:spcPts val="3448"/>
              </a:lnSpc>
            </a:pPr>
          </a:p>
          <a:p>
            <a:pPr algn="l" marL="1063653" indent="-354551" lvl="2">
              <a:lnSpc>
                <a:spcPts val="3448"/>
              </a:lnSpc>
              <a:buFont typeface="Arial"/>
              <a:buChar char="⚬"/>
            </a:pPr>
            <a:r>
              <a:rPr lang="en-US" b="true" sz="2463">
                <a:solidFill>
                  <a:srgbClr val="000000"/>
                </a:solidFill>
                <a:latin typeface="Poppins Bold"/>
                <a:ea typeface="Poppins Bold"/>
                <a:cs typeface="Poppins Bold"/>
                <a:sym typeface="Poppins Bold"/>
              </a:rPr>
              <a:t>Formula:</a:t>
            </a:r>
            <a:r>
              <a:rPr lang="en-US" sz="2463">
                <a:solidFill>
                  <a:srgbClr val="000000"/>
                </a:solidFill>
                <a:latin typeface="Poppins"/>
                <a:ea typeface="Poppins"/>
                <a:cs typeface="Poppins"/>
                <a:sym typeface="Poppins"/>
              </a:rPr>
              <a:t>    </a:t>
            </a:r>
          </a:p>
          <a:p>
            <a:pPr algn="l">
              <a:lnSpc>
                <a:spcPts val="3448"/>
              </a:lnSpc>
            </a:pPr>
          </a:p>
          <a:p>
            <a:pPr algn="l">
              <a:lnSpc>
                <a:spcPts val="3448"/>
              </a:lnSpc>
            </a:pPr>
          </a:p>
          <a:p>
            <a:pPr algn="l">
              <a:lnSpc>
                <a:spcPts val="3467"/>
              </a:lnSpc>
            </a:pPr>
          </a:p>
          <a:p>
            <a:pPr algn="l">
              <a:lnSpc>
                <a:spcPts val="4592"/>
              </a:lnSpc>
              <a:spcBef>
                <a:spcPct val="0"/>
              </a:spcBef>
            </a:pPr>
          </a:p>
        </p:txBody>
      </p:sp>
      <p:sp>
        <p:nvSpPr>
          <p:cNvPr name="Freeform 5" id="5"/>
          <p:cNvSpPr/>
          <p:nvPr/>
        </p:nvSpPr>
        <p:spPr>
          <a:xfrm flipH="false" flipV="false" rot="0">
            <a:off x="8635688" y="3656590"/>
            <a:ext cx="71438" cy="47625"/>
          </a:xfrm>
          <a:custGeom>
            <a:avLst/>
            <a:gdLst/>
            <a:ahLst/>
            <a:cxnLst/>
            <a:rect r="r" b="b" t="t" l="l"/>
            <a:pathLst>
              <a:path h="47625" w="71438">
                <a:moveTo>
                  <a:pt x="0" y="0"/>
                </a:moveTo>
                <a:lnTo>
                  <a:pt x="71437" y="0"/>
                </a:lnTo>
                <a:lnTo>
                  <a:pt x="71437" y="47625"/>
                </a:lnTo>
                <a:lnTo>
                  <a:pt x="0" y="47625"/>
                </a:lnTo>
                <a:lnTo>
                  <a:pt x="0" y="0"/>
                </a:lnTo>
                <a:close/>
              </a:path>
            </a:pathLst>
          </a:custGeom>
          <a:blipFill>
            <a:blip r:embed="rId3"/>
            <a:stretch>
              <a:fillRect l="-8083346" t="-1502107" r="-5067526" b="-4439324"/>
            </a:stretch>
          </a:blipFill>
        </p:spPr>
      </p:sp>
      <p:sp>
        <p:nvSpPr>
          <p:cNvPr name="Freeform 6" id="6"/>
          <p:cNvSpPr/>
          <p:nvPr/>
        </p:nvSpPr>
        <p:spPr>
          <a:xfrm flipH="false" flipV="false" rot="0">
            <a:off x="1028700" y="6358993"/>
            <a:ext cx="7146163" cy="1865070"/>
          </a:xfrm>
          <a:custGeom>
            <a:avLst/>
            <a:gdLst/>
            <a:ahLst/>
            <a:cxnLst/>
            <a:rect r="r" b="b" t="t" l="l"/>
            <a:pathLst>
              <a:path h="1865070" w="7146163">
                <a:moveTo>
                  <a:pt x="0" y="0"/>
                </a:moveTo>
                <a:lnTo>
                  <a:pt x="7146163" y="0"/>
                </a:lnTo>
                <a:lnTo>
                  <a:pt x="7146163" y="1865070"/>
                </a:lnTo>
                <a:lnTo>
                  <a:pt x="0" y="1865070"/>
                </a:lnTo>
                <a:lnTo>
                  <a:pt x="0" y="0"/>
                </a:lnTo>
                <a:close/>
              </a:path>
            </a:pathLst>
          </a:custGeom>
          <a:blipFill>
            <a:blip r:embed="rId4"/>
            <a:stretch>
              <a:fillRect l="0" t="0" r="0" b="0"/>
            </a:stretch>
          </a:blipFill>
        </p:spPr>
      </p:sp>
      <p:sp>
        <p:nvSpPr>
          <p:cNvPr name="TextBox 7" id="7"/>
          <p:cNvSpPr txBox="true"/>
          <p:nvPr/>
        </p:nvSpPr>
        <p:spPr>
          <a:xfrm rot="0">
            <a:off x="592792" y="942975"/>
            <a:ext cx="14593217" cy="738238"/>
          </a:xfrm>
          <a:prstGeom prst="rect">
            <a:avLst/>
          </a:prstGeom>
        </p:spPr>
        <p:txBody>
          <a:bodyPr anchor="t" rtlCol="false" tIns="0" lIns="0" bIns="0" rIns="0">
            <a:spAutoFit/>
          </a:bodyPr>
          <a:lstStyle/>
          <a:p>
            <a:pPr algn="l">
              <a:lnSpc>
                <a:spcPts val="6018"/>
              </a:lnSpc>
              <a:spcBef>
                <a:spcPct val="0"/>
              </a:spcBef>
            </a:pPr>
            <a:r>
              <a:rPr lang="en-US" sz="4298">
                <a:solidFill>
                  <a:srgbClr val="00BF63"/>
                </a:solidFill>
                <a:latin typeface="League Spartan"/>
                <a:ea typeface="League Spartan"/>
                <a:cs typeface="League Spartan"/>
                <a:sym typeface="League Spartan"/>
              </a:rPr>
              <a:t>EVALUATION METRICS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a:off x="592792" y="1743380"/>
            <a:ext cx="2618740" cy="0"/>
          </a:xfrm>
          <a:prstGeom prst="line">
            <a:avLst/>
          </a:prstGeom>
          <a:ln cap="flat" w="38100">
            <a:solidFill>
              <a:srgbClr val="000000"/>
            </a:solidFill>
            <a:prstDash val="solid"/>
            <a:headEnd type="none" len="sm" w="sm"/>
            <a:tailEnd type="none" len="sm" w="sm"/>
          </a:ln>
        </p:spPr>
      </p:sp>
      <p:sp>
        <p:nvSpPr>
          <p:cNvPr name="TextBox 4" id="4"/>
          <p:cNvSpPr txBox="true"/>
          <p:nvPr/>
        </p:nvSpPr>
        <p:spPr>
          <a:xfrm rot="0">
            <a:off x="412318" y="2526186"/>
            <a:ext cx="17695208" cy="7185966"/>
          </a:xfrm>
          <a:prstGeom prst="rect">
            <a:avLst/>
          </a:prstGeom>
        </p:spPr>
        <p:txBody>
          <a:bodyPr anchor="t" rtlCol="false" tIns="0" lIns="0" bIns="0" rIns="0">
            <a:spAutoFit/>
          </a:bodyPr>
          <a:lstStyle/>
          <a:p>
            <a:pPr algn="l">
              <a:lnSpc>
                <a:spcPts val="3472"/>
              </a:lnSpc>
            </a:pPr>
          </a:p>
          <a:p>
            <a:pPr algn="l">
              <a:lnSpc>
                <a:spcPts val="3491"/>
              </a:lnSpc>
            </a:pPr>
            <a:r>
              <a:rPr lang="en-US" sz="2493" b="true">
                <a:solidFill>
                  <a:srgbClr val="000000"/>
                </a:solidFill>
                <a:latin typeface="Poppins Bold"/>
                <a:ea typeface="Poppins Bold"/>
                <a:cs typeface="Poppins Bold"/>
                <a:sym typeface="Poppins Bold"/>
              </a:rPr>
              <a:t>Mean Absolute Percentage Error (MAPE):</a:t>
            </a:r>
          </a:p>
          <a:p>
            <a:pPr algn="l" marL="1076898" indent="-358966" lvl="2">
              <a:lnSpc>
                <a:spcPts val="3491"/>
              </a:lnSpc>
              <a:buFont typeface="Arial"/>
              <a:buChar char="⚬"/>
            </a:pPr>
            <a:r>
              <a:rPr lang="en-US" sz="2493">
                <a:solidFill>
                  <a:srgbClr val="000000"/>
                </a:solidFill>
                <a:latin typeface="Poppins"/>
                <a:ea typeface="Poppins"/>
                <a:cs typeface="Poppins"/>
                <a:sym typeface="Poppins"/>
              </a:rPr>
              <a:t>What It Does: Shows the average error as a percentage of the actual stock prices. It’s useful to see how large the errors are relative to the actual prices.</a:t>
            </a:r>
          </a:p>
          <a:p>
            <a:pPr algn="l" marL="1076898" indent="-358966" lvl="2">
              <a:lnSpc>
                <a:spcPts val="3491"/>
              </a:lnSpc>
              <a:buFont typeface="Arial"/>
              <a:buChar char="⚬"/>
            </a:pPr>
            <a:r>
              <a:rPr lang="en-US" sz="2493">
                <a:solidFill>
                  <a:srgbClr val="000000"/>
                </a:solidFill>
                <a:latin typeface="Poppins"/>
                <a:ea typeface="Poppins"/>
                <a:cs typeface="Poppins"/>
                <a:sym typeface="Poppins"/>
              </a:rPr>
              <a:t>Example:A MAPE of 5% means the model's predictions are, on average, off by 5% compared to the actual stock prices.</a:t>
            </a:r>
          </a:p>
          <a:p>
            <a:pPr algn="l">
              <a:lnSpc>
                <a:spcPts val="3491"/>
              </a:lnSpc>
            </a:pPr>
          </a:p>
          <a:p>
            <a:pPr algn="l">
              <a:lnSpc>
                <a:spcPts val="3491"/>
              </a:lnSpc>
            </a:pPr>
          </a:p>
          <a:p>
            <a:pPr algn="l">
              <a:lnSpc>
                <a:spcPts val="3491"/>
              </a:lnSpc>
            </a:pPr>
            <a:r>
              <a:rPr lang="en-US" sz="2493" b="true">
                <a:solidFill>
                  <a:srgbClr val="000000"/>
                </a:solidFill>
                <a:latin typeface="Poppins Bold"/>
                <a:ea typeface="Poppins Bold"/>
                <a:cs typeface="Poppins Bold"/>
                <a:sym typeface="Poppins Bold"/>
              </a:rPr>
              <a:t>Directional Accuracy:</a:t>
            </a:r>
          </a:p>
          <a:p>
            <a:pPr algn="l">
              <a:lnSpc>
                <a:spcPts val="3491"/>
              </a:lnSpc>
            </a:pPr>
          </a:p>
          <a:p>
            <a:pPr algn="l">
              <a:lnSpc>
                <a:spcPts val="3491"/>
              </a:lnSpc>
            </a:pPr>
            <a:r>
              <a:rPr lang="en-US" sz="2493" b="true">
                <a:solidFill>
                  <a:srgbClr val="000000"/>
                </a:solidFill>
                <a:latin typeface="Poppins Bold"/>
                <a:ea typeface="Poppins Bold"/>
                <a:cs typeface="Poppins Bold"/>
                <a:sym typeface="Poppins Bold"/>
              </a:rPr>
              <a:t>What It Does: </a:t>
            </a:r>
            <a:r>
              <a:rPr lang="en-US" sz="2493">
                <a:solidFill>
                  <a:srgbClr val="000000"/>
                </a:solidFill>
                <a:latin typeface="Poppins"/>
                <a:ea typeface="Poppins"/>
                <a:cs typeface="Poppins"/>
                <a:sym typeface="Poppins"/>
              </a:rPr>
              <a:t>This checks whether the model correctly predicted whether the stock price would go up or down, even if it didn’t get the exact price right.</a:t>
            </a:r>
          </a:p>
          <a:p>
            <a:pPr algn="l">
              <a:lnSpc>
                <a:spcPts val="3491"/>
              </a:lnSpc>
            </a:pPr>
            <a:r>
              <a:rPr lang="en-US" sz="2493" b="true">
                <a:solidFill>
                  <a:srgbClr val="000000"/>
                </a:solidFill>
                <a:latin typeface="Poppins Bold"/>
                <a:ea typeface="Poppins Bold"/>
                <a:cs typeface="Poppins Bold"/>
                <a:sym typeface="Poppins Bold"/>
              </a:rPr>
              <a:t>Example: </a:t>
            </a:r>
            <a:r>
              <a:rPr lang="en-US" sz="2493">
                <a:solidFill>
                  <a:srgbClr val="000000"/>
                </a:solidFill>
                <a:latin typeface="Poppins"/>
                <a:ea typeface="Poppins"/>
                <a:cs typeface="Poppins"/>
                <a:sym typeface="Poppins"/>
              </a:rPr>
              <a:t>If the model has a directional accuracy of 70%, it predicted the right direction of price movement 7 out of 10 times.</a:t>
            </a:r>
          </a:p>
          <a:p>
            <a:pPr algn="l">
              <a:lnSpc>
                <a:spcPts val="3491"/>
              </a:lnSpc>
            </a:pPr>
            <a:r>
              <a:rPr lang="en-US" sz="2493" b="true">
                <a:solidFill>
                  <a:srgbClr val="000000"/>
                </a:solidFill>
                <a:latin typeface="Poppins Bold"/>
                <a:ea typeface="Poppins Bold"/>
                <a:cs typeface="Poppins Bold"/>
                <a:sym typeface="Poppins Bold"/>
              </a:rPr>
              <a:t>Formula</a:t>
            </a:r>
            <a:r>
              <a:rPr lang="en-US" sz="2493">
                <a:solidFill>
                  <a:srgbClr val="000000"/>
                </a:solidFill>
                <a:latin typeface="Poppins"/>
                <a:ea typeface="Poppins"/>
                <a:cs typeface="Poppins"/>
                <a:sym typeface="Poppins"/>
              </a:rPr>
              <a:t>:   Directional Accuracy=(Total Predictions/Correct Directions)​×100</a:t>
            </a:r>
          </a:p>
          <a:p>
            <a:pPr algn="l">
              <a:lnSpc>
                <a:spcPts val="4624"/>
              </a:lnSpc>
              <a:spcBef>
                <a:spcPct val="0"/>
              </a:spcBef>
            </a:pPr>
          </a:p>
        </p:txBody>
      </p:sp>
      <p:sp>
        <p:nvSpPr>
          <p:cNvPr name="Freeform 5" id="5"/>
          <p:cNvSpPr/>
          <p:nvPr/>
        </p:nvSpPr>
        <p:spPr>
          <a:xfrm flipH="false" flipV="false" rot="0">
            <a:off x="8635688" y="3656590"/>
            <a:ext cx="71438" cy="47625"/>
          </a:xfrm>
          <a:custGeom>
            <a:avLst/>
            <a:gdLst/>
            <a:ahLst/>
            <a:cxnLst/>
            <a:rect r="r" b="b" t="t" l="l"/>
            <a:pathLst>
              <a:path h="47625" w="71438">
                <a:moveTo>
                  <a:pt x="0" y="0"/>
                </a:moveTo>
                <a:lnTo>
                  <a:pt x="71437" y="0"/>
                </a:lnTo>
                <a:lnTo>
                  <a:pt x="71437" y="47625"/>
                </a:lnTo>
                <a:lnTo>
                  <a:pt x="0" y="47625"/>
                </a:lnTo>
                <a:lnTo>
                  <a:pt x="0" y="0"/>
                </a:lnTo>
                <a:close/>
              </a:path>
            </a:pathLst>
          </a:custGeom>
          <a:blipFill>
            <a:blip r:embed="rId3"/>
            <a:stretch>
              <a:fillRect l="-8083346" t="-1502107" r="-5067526" b="-4439324"/>
            </a:stretch>
          </a:blipFill>
        </p:spPr>
      </p:sp>
      <p:sp>
        <p:nvSpPr>
          <p:cNvPr name="Freeform 6" id="6"/>
          <p:cNvSpPr/>
          <p:nvPr/>
        </p:nvSpPr>
        <p:spPr>
          <a:xfrm flipH="false" flipV="false" rot="0">
            <a:off x="4561359" y="4963025"/>
            <a:ext cx="6656084" cy="1450430"/>
          </a:xfrm>
          <a:custGeom>
            <a:avLst/>
            <a:gdLst/>
            <a:ahLst/>
            <a:cxnLst/>
            <a:rect r="r" b="b" t="t" l="l"/>
            <a:pathLst>
              <a:path h="1450430" w="6656084">
                <a:moveTo>
                  <a:pt x="0" y="0"/>
                </a:moveTo>
                <a:lnTo>
                  <a:pt x="6656084" y="0"/>
                </a:lnTo>
                <a:lnTo>
                  <a:pt x="6656084" y="1450431"/>
                </a:lnTo>
                <a:lnTo>
                  <a:pt x="0" y="1450431"/>
                </a:lnTo>
                <a:lnTo>
                  <a:pt x="0" y="0"/>
                </a:lnTo>
                <a:close/>
              </a:path>
            </a:pathLst>
          </a:custGeom>
          <a:blipFill>
            <a:blip r:embed="rId4"/>
            <a:stretch>
              <a:fillRect l="0" t="0" r="0" b="0"/>
            </a:stretch>
          </a:blipFill>
        </p:spPr>
      </p:sp>
      <p:sp>
        <p:nvSpPr>
          <p:cNvPr name="TextBox 7" id="7"/>
          <p:cNvSpPr txBox="true"/>
          <p:nvPr/>
        </p:nvSpPr>
        <p:spPr>
          <a:xfrm rot="0">
            <a:off x="592792" y="942975"/>
            <a:ext cx="14593217" cy="738238"/>
          </a:xfrm>
          <a:prstGeom prst="rect">
            <a:avLst/>
          </a:prstGeom>
        </p:spPr>
        <p:txBody>
          <a:bodyPr anchor="t" rtlCol="false" tIns="0" lIns="0" bIns="0" rIns="0">
            <a:spAutoFit/>
          </a:bodyPr>
          <a:lstStyle/>
          <a:p>
            <a:pPr algn="l">
              <a:lnSpc>
                <a:spcPts val="6018"/>
              </a:lnSpc>
              <a:spcBef>
                <a:spcPct val="0"/>
              </a:spcBef>
            </a:pPr>
            <a:r>
              <a:rPr lang="en-US" sz="4298">
                <a:solidFill>
                  <a:srgbClr val="00BF63"/>
                </a:solidFill>
                <a:latin typeface="League Spartan"/>
                <a:ea typeface="League Spartan"/>
                <a:cs typeface="League Spartan"/>
                <a:sym typeface="League Spartan"/>
              </a:rPr>
              <a:t>EVALUATION METRICS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a:off x="592792" y="1743380"/>
            <a:ext cx="2618740" cy="0"/>
          </a:xfrm>
          <a:prstGeom prst="line">
            <a:avLst/>
          </a:prstGeom>
          <a:ln cap="flat" w="38100">
            <a:solidFill>
              <a:srgbClr val="000000"/>
            </a:solidFill>
            <a:prstDash val="solid"/>
            <a:headEnd type="none" len="sm" w="sm"/>
            <a:tailEnd type="none" len="sm" w="sm"/>
          </a:ln>
        </p:spPr>
      </p:sp>
      <p:sp>
        <p:nvSpPr>
          <p:cNvPr name="TextBox 4" id="4"/>
          <p:cNvSpPr txBox="true"/>
          <p:nvPr/>
        </p:nvSpPr>
        <p:spPr>
          <a:xfrm rot="0">
            <a:off x="592792" y="2282044"/>
            <a:ext cx="17574692" cy="6708854"/>
          </a:xfrm>
          <a:prstGeom prst="rect">
            <a:avLst/>
          </a:prstGeom>
        </p:spPr>
        <p:txBody>
          <a:bodyPr anchor="t" rtlCol="false" tIns="0" lIns="0" bIns="0" rIns="0">
            <a:spAutoFit/>
          </a:bodyPr>
          <a:lstStyle/>
          <a:p>
            <a:pPr algn="l">
              <a:lnSpc>
                <a:spcPts val="3448"/>
              </a:lnSpc>
            </a:pPr>
          </a:p>
          <a:p>
            <a:pPr algn="l" marL="534782" indent="-267391" lvl="1">
              <a:lnSpc>
                <a:spcPts val="3467"/>
              </a:lnSpc>
              <a:buFont typeface="Arial"/>
              <a:buChar char="•"/>
            </a:pPr>
            <a:r>
              <a:rPr lang="en-US" b="true" sz="2476">
                <a:solidFill>
                  <a:srgbClr val="000000"/>
                </a:solidFill>
                <a:latin typeface="Poppins Bold"/>
                <a:ea typeface="Poppins Bold"/>
                <a:cs typeface="Poppins Bold"/>
                <a:sym typeface="Poppins Bold"/>
              </a:rPr>
              <a:t>Hypothesis 1: Bidirectional LSTM vs Single LSTM</a:t>
            </a:r>
          </a:p>
          <a:p>
            <a:pPr algn="l" marL="1069563" indent="-356521" lvl="2">
              <a:lnSpc>
                <a:spcPts val="3467"/>
              </a:lnSpc>
              <a:buFont typeface="Arial"/>
              <a:buChar char="⚬"/>
            </a:pPr>
            <a:r>
              <a:rPr lang="en-US" b="true" sz="2476">
                <a:solidFill>
                  <a:srgbClr val="000000"/>
                </a:solidFill>
                <a:latin typeface="Poppins Bold"/>
                <a:ea typeface="Poppins Bold"/>
                <a:cs typeface="Poppins Bold"/>
                <a:sym typeface="Poppins Bold"/>
              </a:rPr>
              <a:t>Null Hypothesis (H0): </a:t>
            </a:r>
            <a:r>
              <a:rPr lang="en-US" sz="2476">
                <a:solidFill>
                  <a:srgbClr val="000000"/>
                </a:solidFill>
                <a:latin typeface="Poppins"/>
                <a:ea typeface="Poppins"/>
                <a:cs typeface="Poppins"/>
                <a:sym typeface="Poppins"/>
              </a:rPr>
              <a:t>There is no significant difference in prediction accuracy between Bidirectional LSTM and Single LSTM models for stock price prediction.</a:t>
            </a:r>
          </a:p>
          <a:p>
            <a:pPr algn="l" marL="1069563" indent="-356521" lvl="2">
              <a:lnSpc>
                <a:spcPts val="3467"/>
              </a:lnSpc>
              <a:buFont typeface="Arial"/>
              <a:buChar char="⚬"/>
            </a:pPr>
            <a:r>
              <a:rPr lang="en-US" b="true" sz="2476">
                <a:solidFill>
                  <a:srgbClr val="000000"/>
                </a:solidFill>
                <a:latin typeface="Poppins Bold"/>
                <a:ea typeface="Poppins Bold"/>
                <a:cs typeface="Poppins Bold"/>
                <a:sym typeface="Poppins Bold"/>
              </a:rPr>
              <a:t>Alternative Hypothesis (H1): </a:t>
            </a:r>
            <a:r>
              <a:rPr lang="en-US" sz="2476">
                <a:solidFill>
                  <a:srgbClr val="000000"/>
                </a:solidFill>
                <a:latin typeface="Poppins"/>
                <a:ea typeface="Poppins"/>
                <a:cs typeface="Poppins"/>
                <a:sym typeface="Poppins"/>
              </a:rPr>
              <a:t>Bidirectional LSTM significantly outperforms Single LSTM in stock price prediction accuracy.</a:t>
            </a:r>
          </a:p>
          <a:p>
            <a:pPr algn="l" marL="1069563" indent="-356521" lvl="2">
              <a:lnSpc>
                <a:spcPts val="3467"/>
              </a:lnSpc>
              <a:buFont typeface="Arial"/>
              <a:buChar char="⚬"/>
            </a:pPr>
            <a:r>
              <a:rPr lang="en-US" b="true" sz="2476">
                <a:solidFill>
                  <a:srgbClr val="000000"/>
                </a:solidFill>
                <a:latin typeface="Poppins Bold"/>
                <a:ea typeface="Poppins Bold"/>
                <a:cs typeface="Poppins Bold"/>
                <a:sym typeface="Poppins Bold"/>
              </a:rPr>
              <a:t>Test:</a:t>
            </a:r>
            <a:r>
              <a:rPr lang="en-US" sz="2476">
                <a:solidFill>
                  <a:srgbClr val="000000"/>
                </a:solidFill>
                <a:latin typeface="Poppins"/>
                <a:ea typeface="Poppins"/>
                <a:cs typeface="Poppins"/>
                <a:sym typeface="Poppins"/>
              </a:rPr>
              <a:t> Compare performance metrics of Bidirectional LSTM vs. Single LSTM models.</a:t>
            </a:r>
          </a:p>
          <a:p>
            <a:pPr algn="l">
              <a:lnSpc>
                <a:spcPts val="3467"/>
              </a:lnSpc>
            </a:pPr>
          </a:p>
          <a:p>
            <a:pPr algn="l" marL="534782" indent="-267391" lvl="1">
              <a:lnSpc>
                <a:spcPts val="3467"/>
              </a:lnSpc>
              <a:buFont typeface="Arial"/>
              <a:buChar char="•"/>
            </a:pPr>
            <a:r>
              <a:rPr lang="en-US" b="true" sz="2476">
                <a:solidFill>
                  <a:srgbClr val="000000"/>
                </a:solidFill>
                <a:latin typeface="Poppins Bold"/>
                <a:ea typeface="Poppins Bold"/>
                <a:cs typeface="Poppins Bold"/>
                <a:sym typeface="Poppins Bold"/>
              </a:rPr>
              <a:t>Hypothesis 2:</a:t>
            </a:r>
            <a:r>
              <a:rPr lang="en-US" sz="2476">
                <a:solidFill>
                  <a:srgbClr val="000000"/>
                </a:solidFill>
                <a:latin typeface="Poppins"/>
                <a:ea typeface="Poppins"/>
                <a:cs typeface="Poppins"/>
                <a:sym typeface="Poppins"/>
              </a:rPr>
              <a:t> </a:t>
            </a:r>
            <a:r>
              <a:rPr lang="en-US" b="true" sz="2476">
                <a:solidFill>
                  <a:srgbClr val="000000"/>
                </a:solidFill>
                <a:latin typeface="Poppins Bold"/>
                <a:ea typeface="Poppins Bold"/>
                <a:cs typeface="Poppins Bold"/>
                <a:sym typeface="Poppins Bold"/>
              </a:rPr>
              <a:t>Single LSTM vs ARIMA</a:t>
            </a:r>
          </a:p>
          <a:p>
            <a:pPr algn="l" marL="1069563" indent="-356521" lvl="2">
              <a:lnSpc>
                <a:spcPts val="3467"/>
              </a:lnSpc>
              <a:buFont typeface="Arial"/>
              <a:buChar char="⚬"/>
            </a:pPr>
            <a:r>
              <a:rPr lang="en-US" b="true" sz="2476">
                <a:solidFill>
                  <a:srgbClr val="000000"/>
                </a:solidFill>
                <a:latin typeface="Poppins Bold"/>
                <a:ea typeface="Poppins Bold"/>
                <a:cs typeface="Poppins Bold"/>
                <a:sym typeface="Poppins Bold"/>
              </a:rPr>
              <a:t>Null Hypothesis (H0):</a:t>
            </a:r>
            <a:r>
              <a:rPr lang="en-US" sz="2476">
                <a:solidFill>
                  <a:srgbClr val="000000"/>
                </a:solidFill>
                <a:latin typeface="Poppins"/>
                <a:ea typeface="Poppins"/>
                <a:cs typeface="Poppins"/>
                <a:sym typeface="Poppins"/>
              </a:rPr>
              <a:t> There is no significant difference in prediction accuracy between Single LSTM and ARIMA models for stock price prediction.</a:t>
            </a:r>
          </a:p>
          <a:p>
            <a:pPr algn="l" marL="1069563" indent="-356521" lvl="2">
              <a:lnSpc>
                <a:spcPts val="3467"/>
              </a:lnSpc>
              <a:buFont typeface="Arial"/>
              <a:buChar char="⚬"/>
            </a:pPr>
            <a:r>
              <a:rPr lang="en-US" b="true" sz="2476">
                <a:solidFill>
                  <a:srgbClr val="000000"/>
                </a:solidFill>
                <a:latin typeface="Poppins Bold"/>
                <a:ea typeface="Poppins Bold"/>
                <a:cs typeface="Poppins Bold"/>
                <a:sym typeface="Poppins Bold"/>
              </a:rPr>
              <a:t>Alternative Hypothesis (H1):</a:t>
            </a:r>
            <a:r>
              <a:rPr lang="en-US" sz="2476">
                <a:solidFill>
                  <a:srgbClr val="000000"/>
                </a:solidFill>
                <a:latin typeface="Poppins"/>
                <a:ea typeface="Poppins"/>
                <a:cs typeface="Poppins"/>
                <a:sym typeface="Poppins"/>
              </a:rPr>
              <a:t> Single LSTM significantly outperforms ARIMA in stock price prediction accuracy.</a:t>
            </a:r>
          </a:p>
          <a:p>
            <a:pPr algn="l" marL="1069563" indent="-356521" lvl="2">
              <a:lnSpc>
                <a:spcPts val="3467"/>
              </a:lnSpc>
              <a:buFont typeface="Arial"/>
              <a:buChar char="⚬"/>
            </a:pPr>
            <a:r>
              <a:rPr lang="en-US" b="true" sz="2476">
                <a:solidFill>
                  <a:srgbClr val="000000"/>
                </a:solidFill>
                <a:latin typeface="Poppins Bold"/>
                <a:ea typeface="Poppins Bold"/>
                <a:cs typeface="Poppins Bold"/>
                <a:sym typeface="Poppins Bold"/>
              </a:rPr>
              <a:t>Test: </a:t>
            </a:r>
            <a:r>
              <a:rPr lang="en-US" sz="2476">
                <a:solidFill>
                  <a:srgbClr val="000000"/>
                </a:solidFill>
                <a:latin typeface="Poppins"/>
                <a:ea typeface="Poppins"/>
                <a:cs typeface="Poppins"/>
                <a:sym typeface="Poppins"/>
              </a:rPr>
              <a:t>Compare performance metrics of Single LSTM vs. ARIMA models.</a:t>
            </a:r>
          </a:p>
          <a:p>
            <a:pPr algn="l">
              <a:lnSpc>
                <a:spcPts val="4592"/>
              </a:lnSpc>
              <a:spcBef>
                <a:spcPct val="0"/>
              </a:spcBef>
            </a:pPr>
          </a:p>
        </p:txBody>
      </p:sp>
      <p:sp>
        <p:nvSpPr>
          <p:cNvPr name="Freeform 5" id="5"/>
          <p:cNvSpPr/>
          <p:nvPr/>
        </p:nvSpPr>
        <p:spPr>
          <a:xfrm flipH="false" flipV="false" rot="0">
            <a:off x="8635688" y="3656590"/>
            <a:ext cx="71438" cy="47625"/>
          </a:xfrm>
          <a:custGeom>
            <a:avLst/>
            <a:gdLst/>
            <a:ahLst/>
            <a:cxnLst/>
            <a:rect r="r" b="b" t="t" l="l"/>
            <a:pathLst>
              <a:path h="47625" w="71438">
                <a:moveTo>
                  <a:pt x="0" y="0"/>
                </a:moveTo>
                <a:lnTo>
                  <a:pt x="71437" y="0"/>
                </a:lnTo>
                <a:lnTo>
                  <a:pt x="71437" y="47625"/>
                </a:lnTo>
                <a:lnTo>
                  <a:pt x="0" y="47625"/>
                </a:lnTo>
                <a:lnTo>
                  <a:pt x="0" y="0"/>
                </a:lnTo>
                <a:close/>
              </a:path>
            </a:pathLst>
          </a:custGeom>
          <a:blipFill>
            <a:blip r:embed="rId3"/>
            <a:stretch>
              <a:fillRect l="-8083346" t="-1502107" r="-5067526" b="-4439324"/>
            </a:stretch>
          </a:blipFill>
        </p:spPr>
      </p:sp>
      <p:sp>
        <p:nvSpPr>
          <p:cNvPr name="TextBox 6" id="6"/>
          <p:cNvSpPr txBox="true"/>
          <p:nvPr/>
        </p:nvSpPr>
        <p:spPr>
          <a:xfrm rot="0">
            <a:off x="592792" y="1100202"/>
            <a:ext cx="14593217" cy="1499939"/>
          </a:xfrm>
          <a:prstGeom prst="rect">
            <a:avLst/>
          </a:prstGeom>
        </p:spPr>
        <p:txBody>
          <a:bodyPr anchor="t" rtlCol="false" tIns="0" lIns="0" bIns="0" rIns="0">
            <a:spAutoFit/>
          </a:bodyPr>
          <a:lstStyle/>
          <a:p>
            <a:pPr algn="l">
              <a:lnSpc>
                <a:spcPts val="6018"/>
              </a:lnSpc>
            </a:pPr>
            <a:r>
              <a:rPr lang="en-US" sz="4298">
                <a:solidFill>
                  <a:srgbClr val="00BF63"/>
                </a:solidFill>
                <a:latin typeface="League Spartan"/>
                <a:ea typeface="League Spartan"/>
                <a:cs typeface="League Spartan"/>
                <a:sym typeface="League Spartan"/>
              </a:rPr>
              <a:t>HYPOTHESIS TESTING</a:t>
            </a:r>
          </a:p>
          <a:p>
            <a:pPr algn="l">
              <a:lnSpc>
                <a:spcPts val="6018"/>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a:off x="592792" y="1047750"/>
            <a:ext cx="2618740" cy="0"/>
          </a:xfrm>
          <a:prstGeom prst="line">
            <a:avLst/>
          </a:prstGeom>
          <a:ln cap="flat" w="38100">
            <a:solidFill>
              <a:srgbClr val="000000"/>
            </a:solidFill>
            <a:prstDash val="solid"/>
            <a:headEnd type="none" len="sm" w="sm"/>
            <a:tailEnd type="none" len="sm" w="sm"/>
          </a:ln>
        </p:spPr>
      </p:sp>
      <p:sp>
        <p:nvSpPr>
          <p:cNvPr name="TextBox 4" id="4"/>
          <p:cNvSpPr txBox="true"/>
          <p:nvPr/>
        </p:nvSpPr>
        <p:spPr>
          <a:xfrm rot="0">
            <a:off x="592792" y="1162806"/>
            <a:ext cx="17574692" cy="9775904"/>
          </a:xfrm>
          <a:prstGeom prst="rect">
            <a:avLst/>
          </a:prstGeom>
        </p:spPr>
        <p:txBody>
          <a:bodyPr anchor="t" rtlCol="false" tIns="0" lIns="0" bIns="0" rIns="0">
            <a:spAutoFit/>
          </a:bodyPr>
          <a:lstStyle/>
          <a:p>
            <a:pPr algn="l">
              <a:lnSpc>
                <a:spcPts val="3448"/>
              </a:lnSpc>
            </a:pPr>
          </a:p>
          <a:p>
            <a:pPr algn="l" marL="534782" indent="-267391" lvl="1">
              <a:lnSpc>
                <a:spcPts val="3467"/>
              </a:lnSpc>
              <a:buFont typeface="Arial"/>
              <a:buChar char="•"/>
            </a:pPr>
            <a:r>
              <a:rPr lang="en-US" b="true" sz="2476">
                <a:solidFill>
                  <a:srgbClr val="000000"/>
                </a:solidFill>
                <a:latin typeface="Poppins Bold"/>
                <a:ea typeface="Poppins Bold"/>
                <a:cs typeface="Poppins Bold"/>
                <a:sym typeface="Poppins Bold"/>
              </a:rPr>
              <a:t>Bidirectional LSTM performance:</a:t>
            </a:r>
          </a:p>
          <a:p>
            <a:pPr algn="l" marL="1069563" indent="-356521" lvl="2">
              <a:lnSpc>
                <a:spcPts val="3467"/>
              </a:lnSpc>
              <a:buFont typeface="Arial"/>
              <a:buChar char="⚬"/>
            </a:pPr>
            <a:r>
              <a:rPr lang="en-US" sz="2476">
                <a:solidFill>
                  <a:srgbClr val="000000"/>
                </a:solidFill>
                <a:latin typeface="Poppins"/>
                <a:ea typeface="Poppins"/>
                <a:cs typeface="Poppins"/>
                <a:sym typeface="Poppins"/>
              </a:rPr>
              <a:t>Mean Absolute Error (MAE): </a:t>
            </a:r>
            <a:r>
              <a:rPr lang="en-US" b="true" sz="2476">
                <a:solidFill>
                  <a:srgbClr val="000000"/>
                </a:solidFill>
                <a:latin typeface="Poppins Bold"/>
                <a:ea typeface="Poppins Bold"/>
                <a:cs typeface="Poppins Bold"/>
                <a:sym typeface="Poppins Bold"/>
              </a:rPr>
              <a:t>0.12747968863940268</a:t>
            </a:r>
          </a:p>
          <a:p>
            <a:pPr algn="l" marL="1069563" indent="-356521" lvl="2">
              <a:lnSpc>
                <a:spcPts val="3467"/>
              </a:lnSpc>
              <a:buFont typeface="Arial"/>
              <a:buChar char="⚬"/>
            </a:pPr>
            <a:r>
              <a:rPr lang="en-US" sz="2476">
                <a:solidFill>
                  <a:srgbClr val="000000"/>
                </a:solidFill>
                <a:latin typeface="Poppins"/>
                <a:ea typeface="Poppins"/>
                <a:cs typeface="Poppins"/>
                <a:sym typeface="Poppins"/>
              </a:rPr>
              <a:t>Mean Squared Error (MSE): </a:t>
            </a:r>
            <a:r>
              <a:rPr lang="en-US" b="true" sz="2476">
                <a:solidFill>
                  <a:srgbClr val="000000"/>
                </a:solidFill>
                <a:latin typeface="Poppins Bold"/>
                <a:ea typeface="Poppins Bold"/>
                <a:cs typeface="Poppins Bold"/>
                <a:sym typeface="Poppins Bold"/>
              </a:rPr>
              <a:t>0.06448157598947236</a:t>
            </a:r>
          </a:p>
          <a:p>
            <a:pPr algn="l" marL="1069563" indent="-356521" lvl="2">
              <a:lnSpc>
                <a:spcPts val="3467"/>
              </a:lnSpc>
              <a:buFont typeface="Arial"/>
              <a:buChar char="⚬"/>
            </a:pPr>
            <a:r>
              <a:rPr lang="en-US" sz="2476">
                <a:solidFill>
                  <a:srgbClr val="000000"/>
                </a:solidFill>
                <a:latin typeface="Poppins"/>
                <a:ea typeface="Poppins"/>
                <a:cs typeface="Poppins"/>
                <a:sym typeface="Poppins"/>
              </a:rPr>
              <a:t>Root Mean Squared Error (RMSE):  </a:t>
            </a:r>
            <a:r>
              <a:rPr lang="en-US" b="true" sz="2476">
                <a:solidFill>
                  <a:srgbClr val="000000"/>
                </a:solidFill>
                <a:latin typeface="Poppins Bold"/>
                <a:ea typeface="Poppins Bold"/>
                <a:cs typeface="Poppins Bold"/>
                <a:sym typeface="Poppins Bold"/>
              </a:rPr>
              <a:t>0.25393222715809893</a:t>
            </a:r>
          </a:p>
          <a:p>
            <a:pPr algn="l" marL="1069563" indent="-356521" lvl="2">
              <a:lnSpc>
                <a:spcPts val="3467"/>
              </a:lnSpc>
              <a:buFont typeface="Arial"/>
              <a:buChar char="⚬"/>
            </a:pPr>
            <a:r>
              <a:rPr lang="en-US" sz="2476">
                <a:solidFill>
                  <a:srgbClr val="000000"/>
                </a:solidFill>
                <a:latin typeface="Poppins"/>
                <a:ea typeface="Poppins"/>
                <a:cs typeface="Poppins"/>
                <a:sym typeface="Poppins"/>
              </a:rPr>
              <a:t>Mean Absolute Percentage Error (MAPE): </a:t>
            </a:r>
            <a:r>
              <a:rPr lang="en-US" b="true" sz="2476">
                <a:solidFill>
                  <a:srgbClr val="000000"/>
                </a:solidFill>
                <a:latin typeface="Poppins Bold"/>
                <a:ea typeface="Poppins Bold"/>
                <a:cs typeface="Poppins Bold"/>
                <a:sym typeface="Poppins Bold"/>
              </a:rPr>
              <a:t>1.1047046461361674</a:t>
            </a:r>
          </a:p>
          <a:p>
            <a:pPr algn="l" marL="1069563" indent="-356521" lvl="2">
              <a:lnSpc>
                <a:spcPts val="3467"/>
              </a:lnSpc>
              <a:buFont typeface="Arial"/>
              <a:buChar char="⚬"/>
            </a:pPr>
            <a:r>
              <a:rPr lang="en-US" sz="2476">
                <a:solidFill>
                  <a:srgbClr val="000000"/>
                </a:solidFill>
                <a:latin typeface="Poppins"/>
                <a:ea typeface="Poppins"/>
                <a:cs typeface="Poppins"/>
                <a:sym typeface="Poppins"/>
              </a:rPr>
              <a:t>Directional Accuracy: </a:t>
            </a:r>
            <a:r>
              <a:rPr lang="en-US" b="true" sz="2476">
                <a:solidFill>
                  <a:srgbClr val="000000"/>
                </a:solidFill>
                <a:latin typeface="Poppins Bold"/>
                <a:ea typeface="Poppins Bold"/>
                <a:cs typeface="Poppins Bold"/>
                <a:sym typeface="Poppins Bold"/>
              </a:rPr>
              <a:t>0.4791323448654585</a:t>
            </a:r>
          </a:p>
          <a:p>
            <a:pPr algn="l">
              <a:lnSpc>
                <a:spcPts val="3467"/>
              </a:lnSpc>
            </a:pPr>
          </a:p>
          <a:p>
            <a:pPr algn="l" marL="534782" indent="-267391" lvl="1">
              <a:lnSpc>
                <a:spcPts val="3467"/>
              </a:lnSpc>
              <a:buFont typeface="Arial"/>
              <a:buChar char="•"/>
            </a:pPr>
            <a:r>
              <a:rPr lang="en-US" b="true" sz="2476">
                <a:solidFill>
                  <a:srgbClr val="000000"/>
                </a:solidFill>
                <a:latin typeface="Poppins Bold"/>
                <a:ea typeface="Poppins Bold"/>
                <a:cs typeface="Poppins Bold"/>
                <a:sym typeface="Poppins Bold"/>
              </a:rPr>
              <a:t>Single LSTM performance:</a:t>
            </a:r>
          </a:p>
          <a:p>
            <a:pPr algn="l" marL="1069563" indent="-356521" lvl="2">
              <a:lnSpc>
                <a:spcPts val="3467"/>
              </a:lnSpc>
              <a:buFont typeface="Arial"/>
              <a:buChar char="⚬"/>
            </a:pPr>
            <a:r>
              <a:rPr lang="en-US" sz="2476">
                <a:solidFill>
                  <a:srgbClr val="000000"/>
                </a:solidFill>
                <a:latin typeface="Poppins"/>
                <a:ea typeface="Poppins"/>
                <a:cs typeface="Poppins"/>
                <a:sym typeface="Poppins"/>
              </a:rPr>
              <a:t>Mean Absolute Error (MAE): </a:t>
            </a:r>
            <a:r>
              <a:rPr lang="en-US" b="true" sz="2476">
                <a:solidFill>
                  <a:srgbClr val="000000"/>
                </a:solidFill>
                <a:latin typeface="Poppins Bold"/>
                <a:ea typeface="Poppins Bold"/>
                <a:cs typeface="Poppins Bold"/>
                <a:sym typeface="Poppins Bold"/>
              </a:rPr>
              <a:t>0.09340626181852835</a:t>
            </a:r>
          </a:p>
          <a:p>
            <a:pPr algn="l" marL="1069563" indent="-356521" lvl="2">
              <a:lnSpc>
                <a:spcPts val="3467"/>
              </a:lnSpc>
              <a:buFont typeface="Arial"/>
              <a:buChar char="⚬"/>
            </a:pPr>
            <a:r>
              <a:rPr lang="en-US" sz="2476">
                <a:solidFill>
                  <a:srgbClr val="000000"/>
                </a:solidFill>
                <a:latin typeface="Poppins"/>
                <a:ea typeface="Poppins"/>
                <a:cs typeface="Poppins"/>
                <a:sym typeface="Poppins"/>
              </a:rPr>
              <a:t>Mean Squared Error (MSE): </a:t>
            </a:r>
            <a:r>
              <a:rPr lang="en-US" b="true" sz="2476">
                <a:solidFill>
                  <a:srgbClr val="000000"/>
                </a:solidFill>
                <a:latin typeface="Poppins Bold"/>
                <a:ea typeface="Poppins Bold"/>
                <a:cs typeface="Poppins Bold"/>
                <a:sym typeface="Poppins Bold"/>
              </a:rPr>
              <a:t>0.062390767296148756</a:t>
            </a:r>
          </a:p>
          <a:p>
            <a:pPr algn="l" marL="1069563" indent="-356521" lvl="2">
              <a:lnSpc>
                <a:spcPts val="3467"/>
              </a:lnSpc>
              <a:buFont typeface="Arial"/>
              <a:buChar char="⚬"/>
            </a:pPr>
            <a:r>
              <a:rPr lang="en-US" sz="2476">
                <a:solidFill>
                  <a:srgbClr val="000000"/>
                </a:solidFill>
                <a:latin typeface="Poppins"/>
                <a:ea typeface="Poppins"/>
                <a:cs typeface="Poppins"/>
                <a:sym typeface="Poppins"/>
              </a:rPr>
              <a:t>Root Mean Squared Error (RMSE): </a:t>
            </a:r>
            <a:r>
              <a:rPr lang="en-US" b="true" sz="2476">
                <a:solidFill>
                  <a:srgbClr val="000000"/>
                </a:solidFill>
                <a:latin typeface="Poppins Bold"/>
                <a:ea typeface="Poppins Bold"/>
                <a:cs typeface="Poppins Bold"/>
                <a:sym typeface="Poppins Bold"/>
              </a:rPr>
              <a:t>0.25889029532976873</a:t>
            </a:r>
          </a:p>
          <a:p>
            <a:pPr algn="l" marL="1069563" indent="-356521" lvl="2">
              <a:lnSpc>
                <a:spcPts val="3467"/>
              </a:lnSpc>
              <a:buFont typeface="Arial"/>
              <a:buChar char="⚬"/>
            </a:pPr>
            <a:r>
              <a:rPr lang="en-US" sz="2476">
                <a:solidFill>
                  <a:srgbClr val="000000"/>
                </a:solidFill>
                <a:latin typeface="Poppins"/>
                <a:ea typeface="Poppins"/>
                <a:cs typeface="Poppins"/>
                <a:sym typeface="Poppins"/>
              </a:rPr>
              <a:t>Mean Absolute Percentage Error (MAPE): </a:t>
            </a:r>
            <a:r>
              <a:rPr lang="en-US" b="true" sz="2476">
                <a:solidFill>
                  <a:srgbClr val="000000"/>
                </a:solidFill>
                <a:latin typeface="Poppins Bold"/>
                <a:ea typeface="Poppins Bold"/>
                <a:cs typeface="Poppins Bold"/>
                <a:sym typeface="Poppins Bold"/>
              </a:rPr>
              <a:t>0.9845926309016917</a:t>
            </a:r>
          </a:p>
          <a:p>
            <a:pPr algn="l" marL="1069563" indent="-356521" lvl="2">
              <a:lnSpc>
                <a:spcPts val="3467"/>
              </a:lnSpc>
              <a:buFont typeface="Arial"/>
              <a:buChar char="⚬"/>
            </a:pPr>
            <a:r>
              <a:rPr lang="en-US" sz="2476">
                <a:solidFill>
                  <a:srgbClr val="000000"/>
                </a:solidFill>
                <a:latin typeface="Poppins"/>
                <a:ea typeface="Poppins"/>
                <a:cs typeface="Poppins"/>
                <a:sym typeface="Poppins"/>
              </a:rPr>
              <a:t>Directional Accuracy: </a:t>
            </a:r>
            <a:r>
              <a:rPr lang="en-US" b="true" sz="2476">
                <a:solidFill>
                  <a:srgbClr val="000000"/>
                </a:solidFill>
                <a:latin typeface="Poppins Bold"/>
                <a:ea typeface="Poppins Bold"/>
                <a:cs typeface="Poppins Bold"/>
                <a:sym typeface="Poppins Bold"/>
              </a:rPr>
              <a:t>0.48194719471947194</a:t>
            </a:r>
          </a:p>
          <a:p>
            <a:pPr algn="l">
              <a:lnSpc>
                <a:spcPts val="3467"/>
              </a:lnSpc>
            </a:pPr>
          </a:p>
          <a:p>
            <a:pPr algn="l" marL="534782" indent="-267391" lvl="1">
              <a:lnSpc>
                <a:spcPts val="3467"/>
              </a:lnSpc>
              <a:buFont typeface="Arial"/>
              <a:buChar char="•"/>
            </a:pPr>
            <a:r>
              <a:rPr lang="en-US" b="true" sz="2476">
                <a:solidFill>
                  <a:srgbClr val="000000"/>
                </a:solidFill>
                <a:latin typeface="Poppins Bold"/>
                <a:ea typeface="Poppins Bold"/>
                <a:cs typeface="Poppins Bold"/>
                <a:sym typeface="Poppins Bold"/>
              </a:rPr>
              <a:t>Statistical Analysis:</a:t>
            </a:r>
          </a:p>
          <a:p>
            <a:pPr algn="l" marL="1069563" indent="-356521" lvl="2">
              <a:lnSpc>
                <a:spcPts val="3467"/>
              </a:lnSpc>
              <a:buFont typeface="Arial"/>
              <a:buChar char="⚬"/>
            </a:pPr>
            <a:r>
              <a:rPr lang="en-US" b="true" sz="2476">
                <a:solidFill>
                  <a:srgbClr val="000000"/>
                </a:solidFill>
                <a:latin typeface="Poppins Bold"/>
                <a:ea typeface="Poppins Bold"/>
                <a:cs typeface="Poppins Bold"/>
                <a:sym typeface="Poppins Bold"/>
              </a:rPr>
              <a:t>Error Metrics: </a:t>
            </a:r>
            <a:r>
              <a:rPr lang="en-US" sz="2476">
                <a:solidFill>
                  <a:srgbClr val="000000"/>
                </a:solidFill>
                <a:latin typeface="Poppins"/>
                <a:ea typeface="Poppins"/>
                <a:cs typeface="Poppins"/>
                <a:sym typeface="Poppins"/>
              </a:rPr>
              <a:t>The Single LSTM model consistently outperforms the Bidirectional LSTM model across all error metrics (MAE, MSE, RMSE, and MAPE). The differences range from about 10% to 30% improvement.</a:t>
            </a:r>
          </a:p>
          <a:p>
            <a:pPr algn="l" marL="1069563" indent="-356521" lvl="2">
              <a:lnSpc>
                <a:spcPts val="3467"/>
              </a:lnSpc>
              <a:buFont typeface="Arial"/>
              <a:buChar char="⚬"/>
            </a:pPr>
            <a:r>
              <a:rPr lang="en-US" b="true" sz="2476">
                <a:solidFill>
                  <a:srgbClr val="000000"/>
                </a:solidFill>
                <a:latin typeface="Poppins Bold"/>
                <a:ea typeface="Poppins Bold"/>
                <a:cs typeface="Poppins Bold"/>
                <a:sym typeface="Poppins Bold"/>
              </a:rPr>
              <a:t>Directional Accuracy: </a:t>
            </a:r>
            <a:r>
              <a:rPr lang="en-US" sz="2476">
                <a:solidFill>
                  <a:srgbClr val="000000"/>
                </a:solidFill>
                <a:latin typeface="Poppins"/>
                <a:ea typeface="Poppins"/>
                <a:cs typeface="Poppins"/>
                <a:sym typeface="Poppins"/>
              </a:rPr>
              <a:t>The Single LSTM model shows a slightly higher directional accuracy (48.19% vs 47.91%), but the difference is minimal (less than 1%).</a:t>
            </a:r>
          </a:p>
          <a:p>
            <a:pPr algn="l">
              <a:lnSpc>
                <a:spcPts val="3467"/>
              </a:lnSpc>
            </a:pPr>
          </a:p>
          <a:p>
            <a:pPr algn="l">
              <a:lnSpc>
                <a:spcPts val="4592"/>
              </a:lnSpc>
              <a:spcBef>
                <a:spcPct val="0"/>
              </a:spcBef>
            </a:pPr>
          </a:p>
        </p:txBody>
      </p:sp>
      <p:sp>
        <p:nvSpPr>
          <p:cNvPr name="Freeform 5" id="5"/>
          <p:cNvSpPr/>
          <p:nvPr/>
        </p:nvSpPr>
        <p:spPr>
          <a:xfrm flipH="false" flipV="false" rot="0">
            <a:off x="8635688" y="3656590"/>
            <a:ext cx="71438" cy="47625"/>
          </a:xfrm>
          <a:custGeom>
            <a:avLst/>
            <a:gdLst/>
            <a:ahLst/>
            <a:cxnLst/>
            <a:rect r="r" b="b" t="t" l="l"/>
            <a:pathLst>
              <a:path h="47625" w="71438">
                <a:moveTo>
                  <a:pt x="0" y="0"/>
                </a:moveTo>
                <a:lnTo>
                  <a:pt x="71437" y="0"/>
                </a:lnTo>
                <a:lnTo>
                  <a:pt x="71437" y="47625"/>
                </a:lnTo>
                <a:lnTo>
                  <a:pt x="0" y="47625"/>
                </a:lnTo>
                <a:lnTo>
                  <a:pt x="0" y="0"/>
                </a:lnTo>
                <a:close/>
              </a:path>
            </a:pathLst>
          </a:custGeom>
          <a:blipFill>
            <a:blip r:embed="rId3"/>
            <a:stretch>
              <a:fillRect l="-8083346" t="-1502107" r="-5067526" b="-4439324"/>
            </a:stretch>
          </a:blipFill>
        </p:spPr>
      </p:sp>
      <p:sp>
        <p:nvSpPr>
          <p:cNvPr name="TextBox 6" id="6"/>
          <p:cNvSpPr txBox="true"/>
          <p:nvPr/>
        </p:nvSpPr>
        <p:spPr>
          <a:xfrm rot="0">
            <a:off x="592792" y="464789"/>
            <a:ext cx="14593217" cy="563911"/>
          </a:xfrm>
          <a:prstGeom prst="rect">
            <a:avLst/>
          </a:prstGeom>
        </p:spPr>
        <p:txBody>
          <a:bodyPr anchor="t" rtlCol="false" tIns="0" lIns="0" bIns="0" rIns="0">
            <a:spAutoFit/>
          </a:bodyPr>
          <a:lstStyle/>
          <a:p>
            <a:pPr algn="l">
              <a:lnSpc>
                <a:spcPts val="4618"/>
              </a:lnSpc>
              <a:spcBef>
                <a:spcPct val="0"/>
              </a:spcBef>
            </a:pPr>
            <a:r>
              <a:rPr lang="en-US" sz="3298">
                <a:solidFill>
                  <a:srgbClr val="00BF63"/>
                </a:solidFill>
                <a:latin typeface="League Spartan"/>
                <a:ea typeface="League Spartan"/>
                <a:cs typeface="League Spartan"/>
                <a:sym typeface="League Spartan"/>
              </a:rPr>
              <a:t>VERIFICATION RESULTS 1: BIDIRECTIONAL LSTM VS SINGLE LSTM</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194227" y="781682"/>
            <a:ext cx="17574692" cy="7584980"/>
          </a:xfrm>
          <a:prstGeom prst="rect">
            <a:avLst/>
          </a:prstGeom>
        </p:spPr>
        <p:txBody>
          <a:bodyPr anchor="t" rtlCol="false" tIns="0" lIns="0" bIns="0" rIns="0">
            <a:spAutoFit/>
          </a:bodyPr>
          <a:lstStyle/>
          <a:p>
            <a:pPr algn="l">
              <a:lnSpc>
                <a:spcPts val="3467"/>
              </a:lnSpc>
            </a:pPr>
          </a:p>
          <a:p>
            <a:pPr algn="l" marL="534782" indent="-267391" lvl="1">
              <a:lnSpc>
                <a:spcPts val="3467"/>
              </a:lnSpc>
              <a:buFont typeface="Arial"/>
              <a:buChar char="•"/>
            </a:pPr>
            <a:r>
              <a:rPr lang="en-US" b="true" sz="2476">
                <a:solidFill>
                  <a:srgbClr val="000000"/>
                </a:solidFill>
                <a:latin typeface="Poppins Bold"/>
                <a:ea typeface="Poppins Bold"/>
                <a:cs typeface="Poppins Bold"/>
                <a:sym typeface="Poppins Bold"/>
              </a:rPr>
              <a:t>Insights:</a:t>
            </a:r>
          </a:p>
          <a:p>
            <a:pPr algn="l" marL="1069563" indent="-356521" lvl="2">
              <a:lnSpc>
                <a:spcPts val="3467"/>
              </a:lnSpc>
              <a:buFont typeface="Arial"/>
              <a:buChar char="⚬"/>
            </a:pPr>
            <a:r>
              <a:rPr lang="en-US" b="true" sz="2476">
                <a:solidFill>
                  <a:srgbClr val="000000"/>
                </a:solidFill>
                <a:latin typeface="Poppins Bold"/>
                <a:ea typeface="Poppins Bold"/>
                <a:cs typeface="Poppins Bold"/>
                <a:sym typeface="Poppins Bold"/>
              </a:rPr>
              <a:t>Rejection of Alternative Hypothesis:</a:t>
            </a:r>
            <a:r>
              <a:rPr lang="en-US" sz="2476">
                <a:solidFill>
                  <a:srgbClr val="000000"/>
                </a:solidFill>
                <a:latin typeface="Poppins"/>
                <a:ea typeface="Poppins"/>
                <a:cs typeface="Poppins"/>
                <a:sym typeface="Poppins"/>
              </a:rPr>
              <a:t> The results contradict the alternative hypothesis. Instead of Bidirectional LSTM outperforming Single LSTM, we observe the opposite.</a:t>
            </a:r>
          </a:p>
          <a:p>
            <a:pPr algn="l" marL="1069563" indent="-356521" lvl="2">
              <a:lnSpc>
                <a:spcPts val="3467"/>
              </a:lnSpc>
              <a:buFont typeface="Arial"/>
              <a:buChar char="⚬"/>
            </a:pPr>
            <a:r>
              <a:rPr lang="en-US" b="true" sz="2476">
                <a:solidFill>
                  <a:srgbClr val="000000"/>
                </a:solidFill>
                <a:latin typeface="Poppins Bold"/>
                <a:ea typeface="Poppins Bold"/>
                <a:cs typeface="Poppins Bold"/>
                <a:sym typeface="Poppins Bold"/>
              </a:rPr>
              <a:t>Model Complexity vs Performance:</a:t>
            </a:r>
            <a:r>
              <a:rPr lang="en-US" sz="2476">
                <a:solidFill>
                  <a:srgbClr val="000000"/>
                </a:solidFill>
                <a:latin typeface="Poppins"/>
                <a:ea typeface="Poppins"/>
                <a:cs typeface="Poppins"/>
                <a:sym typeface="Poppins"/>
              </a:rPr>
              <a:t> This case demonstrates that more complex models (like Bidirectional LSTM) don't always lead to better performance. The simpler Single LSTM model appears more effective for this specific stock price prediction task.</a:t>
            </a:r>
          </a:p>
          <a:p>
            <a:pPr algn="l" marL="1069563" indent="-356521" lvl="2">
              <a:lnSpc>
                <a:spcPts val="3467"/>
              </a:lnSpc>
              <a:buFont typeface="Arial"/>
              <a:buChar char="⚬"/>
            </a:pPr>
            <a:r>
              <a:rPr lang="en-US" b="true" sz="2476">
                <a:solidFill>
                  <a:srgbClr val="000000"/>
                </a:solidFill>
                <a:latin typeface="Poppins Bold"/>
                <a:ea typeface="Poppins Bold"/>
                <a:cs typeface="Poppins Bold"/>
                <a:sym typeface="Poppins Bold"/>
              </a:rPr>
              <a:t>Overfitting Possibility: </a:t>
            </a:r>
            <a:r>
              <a:rPr lang="en-US" sz="2476">
                <a:solidFill>
                  <a:srgbClr val="000000"/>
                </a:solidFill>
                <a:latin typeface="Poppins"/>
                <a:ea typeface="Poppins"/>
                <a:cs typeface="Poppins"/>
                <a:sym typeface="Poppins"/>
              </a:rPr>
              <a:t>The Bidirectional LSTM's poorer performance might indicate overfitting to the training data, failing to generalize well to new data.</a:t>
            </a:r>
          </a:p>
          <a:p>
            <a:pPr algn="l" marL="1069563" indent="-356521" lvl="2">
              <a:lnSpc>
                <a:spcPts val="3467"/>
              </a:lnSpc>
              <a:buFont typeface="Arial"/>
              <a:buChar char="⚬"/>
            </a:pPr>
            <a:r>
              <a:rPr lang="en-US" b="true" sz="2476">
                <a:solidFill>
                  <a:srgbClr val="000000"/>
                </a:solidFill>
                <a:latin typeface="Poppins Bold"/>
                <a:ea typeface="Poppins Bold"/>
                <a:cs typeface="Poppins Bold"/>
                <a:sym typeface="Poppins Bold"/>
              </a:rPr>
              <a:t>Time Series Nature:</a:t>
            </a:r>
            <a:r>
              <a:rPr lang="en-US" sz="2476">
                <a:solidFill>
                  <a:srgbClr val="000000"/>
                </a:solidFill>
                <a:latin typeface="Poppins"/>
                <a:ea typeface="Poppins"/>
                <a:cs typeface="Poppins"/>
                <a:sym typeface="Poppins"/>
              </a:rPr>
              <a:t> The better performance of Single LSTM suggests that for this stock price data, the forward-looking nature of a single LSTM might be more appropriate than the bidirectional approach.</a:t>
            </a:r>
          </a:p>
          <a:p>
            <a:pPr algn="l" marL="1069563" indent="-356521" lvl="2">
              <a:lnSpc>
                <a:spcPts val="3467"/>
              </a:lnSpc>
              <a:buFont typeface="Arial"/>
              <a:buChar char="⚬"/>
            </a:pPr>
            <a:r>
              <a:rPr lang="en-US" b="true" sz="2476">
                <a:solidFill>
                  <a:srgbClr val="000000"/>
                </a:solidFill>
                <a:latin typeface="Poppins Bold"/>
                <a:ea typeface="Poppins Bold"/>
                <a:cs typeface="Poppins Bold"/>
                <a:sym typeface="Poppins Bold"/>
              </a:rPr>
              <a:t>Practical Implications:</a:t>
            </a:r>
            <a:r>
              <a:rPr lang="en-US" sz="2476">
                <a:solidFill>
                  <a:srgbClr val="000000"/>
                </a:solidFill>
                <a:latin typeface="Poppins"/>
                <a:ea typeface="Poppins"/>
                <a:cs typeface="Poppins"/>
                <a:sym typeface="Poppins"/>
              </a:rPr>
              <a:t> While the Single LSTM shows better performance, it's worth noting that both models have relatively low directional accuracy (below 50%), indicating challenges in predicting stock price movements accurately.</a:t>
            </a:r>
          </a:p>
          <a:p>
            <a:pPr algn="l" marL="1069563" indent="-356521" lvl="2">
              <a:lnSpc>
                <a:spcPts val="3467"/>
              </a:lnSpc>
              <a:buFont typeface="Arial"/>
              <a:buChar char="⚬"/>
            </a:pPr>
            <a:r>
              <a:rPr lang="en-US" b="true" sz="2476">
                <a:solidFill>
                  <a:srgbClr val="000000"/>
                </a:solidFill>
                <a:latin typeface="Poppins Bold"/>
                <a:ea typeface="Poppins Bold"/>
                <a:cs typeface="Poppins Bold"/>
                <a:sym typeface="Poppins Bold"/>
              </a:rPr>
              <a:t>Further Investigation Needed: </a:t>
            </a:r>
            <a:r>
              <a:rPr lang="en-US" sz="2476">
                <a:solidFill>
                  <a:srgbClr val="000000"/>
                </a:solidFill>
                <a:latin typeface="Poppins"/>
                <a:ea typeface="Poppins"/>
                <a:cs typeface="Poppins"/>
                <a:sym typeface="Poppins"/>
              </a:rPr>
              <a:t>It would be valuable to examine the models' performance over different time periods or with various hyperparameter configurations to ensure the robustness of these findings.</a:t>
            </a:r>
          </a:p>
          <a:p>
            <a:pPr algn="l">
              <a:lnSpc>
                <a:spcPts val="4592"/>
              </a:lnSpc>
              <a:spcBef>
                <a:spcPct val="0"/>
              </a:spcBef>
            </a:pPr>
          </a:p>
        </p:txBody>
      </p:sp>
      <p:sp>
        <p:nvSpPr>
          <p:cNvPr name="Freeform 4" id="4"/>
          <p:cNvSpPr/>
          <p:nvPr/>
        </p:nvSpPr>
        <p:spPr>
          <a:xfrm flipH="false" flipV="false" rot="0">
            <a:off x="8635688" y="3656590"/>
            <a:ext cx="71438" cy="47625"/>
          </a:xfrm>
          <a:custGeom>
            <a:avLst/>
            <a:gdLst/>
            <a:ahLst/>
            <a:cxnLst/>
            <a:rect r="r" b="b" t="t" l="l"/>
            <a:pathLst>
              <a:path h="47625" w="71438">
                <a:moveTo>
                  <a:pt x="0" y="0"/>
                </a:moveTo>
                <a:lnTo>
                  <a:pt x="71437" y="0"/>
                </a:lnTo>
                <a:lnTo>
                  <a:pt x="71437" y="47625"/>
                </a:lnTo>
                <a:lnTo>
                  <a:pt x="0" y="47625"/>
                </a:lnTo>
                <a:lnTo>
                  <a:pt x="0" y="0"/>
                </a:lnTo>
                <a:close/>
              </a:path>
            </a:pathLst>
          </a:custGeom>
          <a:blipFill>
            <a:blip r:embed="rId3"/>
            <a:stretch>
              <a:fillRect l="-8083346" t="-1502107" r="-5067526" b="-4439324"/>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a:off x="592792" y="1878806"/>
            <a:ext cx="2618740" cy="0"/>
          </a:xfrm>
          <a:prstGeom prst="line">
            <a:avLst/>
          </a:prstGeom>
          <a:ln cap="flat" w="38100">
            <a:solidFill>
              <a:srgbClr val="000000"/>
            </a:solidFill>
            <a:prstDash val="solid"/>
            <a:headEnd type="none" len="sm" w="sm"/>
            <a:tailEnd type="none" len="sm" w="sm"/>
          </a:ln>
        </p:spPr>
      </p:sp>
      <p:sp>
        <p:nvSpPr>
          <p:cNvPr name="TextBox 4" id="4"/>
          <p:cNvSpPr txBox="true"/>
          <p:nvPr/>
        </p:nvSpPr>
        <p:spPr>
          <a:xfrm rot="0">
            <a:off x="433744" y="2145506"/>
            <a:ext cx="19774306" cy="6976264"/>
          </a:xfrm>
          <a:prstGeom prst="rect">
            <a:avLst/>
          </a:prstGeom>
        </p:spPr>
        <p:txBody>
          <a:bodyPr anchor="t" rtlCol="false" tIns="0" lIns="0" bIns="0" rIns="0">
            <a:spAutoFit/>
          </a:bodyPr>
          <a:lstStyle/>
          <a:p>
            <a:pPr algn="l">
              <a:lnSpc>
                <a:spcPts val="3836"/>
              </a:lnSpc>
            </a:pPr>
          </a:p>
          <a:p>
            <a:pPr algn="l" marL="594871" indent="-297436" lvl="1">
              <a:lnSpc>
                <a:spcPts val="3857"/>
              </a:lnSpc>
              <a:buFont typeface="Arial"/>
              <a:buChar char="•"/>
            </a:pPr>
            <a:r>
              <a:rPr lang="en-US" b="true" sz="2755">
                <a:solidFill>
                  <a:srgbClr val="000000"/>
                </a:solidFill>
                <a:latin typeface="Poppins Bold"/>
                <a:ea typeface="Poppins Bold"/>
                <a:cs typeface="Poppins Bold"/>
                <a:sym typeface="Poppins Bold"/>
              </a:rPr>
              <a:t>ARIMA model performance:</a:t>
            </a:r>
          </a:p>
          <a:p>
            <a:pPr algn="l" marL="1189743" indent="-396581" lvl="2">
              <a:lnSpc>
                <a:spcPts val="3857"/>
              </a:lnSpc>
              <a:buFont typeface="Arial"/>
              <a:buChar char="⚬"/>
            </a:pPr>
            <a:r>
              <a:rPr lang="en-US" sz="2755">
                <a:solidFill>
                  <a:srgbClr val="000000"/>
                </a:solidFill>
                <a:latin typeface="Poppins"/>
                <a:ea typeface="Poppins"/>
                <a:cs typeface="Poppins"/>
                <a:sym typeface="Poppins"/>
              </a:rPr>
              <a:t>Mean Absolute Error (MAE): </a:t>
            </a:r>
            <a:r>
              <a:rPr lang="en-US" b="true" sz="2755">
                <a:solidFill>
                  <a:srgbClr val="000000"/>
                </a:solidFill>
                <a:latin typeface="Poppins Bold"/>
                <a:ea typeface="Poppins Bold"/>
                <a:cs typeface="Poppins Bold"/>
                <a:sym typeface="Poppins Bold"/>
              </a:rPr>
              <a:t>3.652</a:t>
            </a:r>
          </a:p>
          <a:p>
            <a:pPr algn="l" marL="1189743" indent="-396581" lvl="2">
              <a:lnSpc>
                <a:spcPts val="3857"/>
              </a:lnSpc>
              <a:buFont typeface="Arial"/>
              <a:buChar char="⚬"/>
            </a:pPr>
            <a:r>
              <a:rPr lang="en-US" sz="2755">
                <a:solidFill>
                  <a:srgbClr val="000000"/>
                </a:solidFill>
                <a:latin typeface="Poppins"/>
                <a:ea typeface="Poppins"/>
                <a:cs typeface="Poppins"/>
                <a:sym typeface="Poppins"/>
              </a:rPr>
              <a:t>Root Mean Squared Error (RMSE): </a:t>
            </a:r>
            <a:r>
              <a:rPr lang="en-US" b="true" sz="2755">
                <a:solidFill>
                  <a:srgbClr val="000000"/>
                </a:solidFill>
                <a:latin typeface="Poppins Bold"/>
                <a:ea typeface="Poppins Bold"/>
                <a:cs typeface="Poppins Bold"/>
                <a:sym typeface="Poppins Bold"/>
              </a:rPr>
              <a:t>5.120</a:t>
            </a:r>
          </a:p>
          <a:p>
            <a:pPr algn="l" marL="1189743" indent="-396581" lvl="2">
              <a:lnSpc>
                <a:spcPts val="3857"/>
              </a:lnSpc>
              <a:buFont typeface="Arial"/>
              <a:buChar char="⚬"/>
            </a:pPr>
            <a:r>
              <a:rPr lang="en-US" sz="2755">
                <a:solidFill>
                  <a:srgbClr val="000000"/>
                </a:solidFill>
                <a:latin typeface="Poppins"/>
                <a:ea typeface="Poppins"/>
                <a:cs typeface="Poppins"/>
                <a:sym typeface="Poppins"/>
              </a:rPr>
              <a:t>Mean Absolute Percentage Error (MAPE): </a:t>
            </a:r>
            <a:r>
              <a:rPr lang="en-US" b="true" sz="2755">
                <a:solidFill>
                  <a:srgbClr val="000000"/>
                </a:solidFill>
                <a:latin typeface="Poppins Bold"/>
                <a:ea typeface="Poppins Bold"/>
                <a:cs typeface="Poppins Bold"/>
                <a:sym typeface="Poppins Bold"/>
              </a:rPr>
              <a:t>2.469%</a:t>
            </a:r>
          </a:p>
          <a:p>
            <a:pPr algn="l" marL="1189743" indent="-396581" lvl="2">
              <a:lnSpc>
                <a:spcPts val="3857"/>
              </a:lnSpc>
              <a:buFont typeface="Arial"/>
              <a:buChar char="⚬"/>
            </a:pPr>
            <a:r>
              <a:rPr lang="en-US" sz="2755">
                <a:solidFill>
                  <a:srgbClr val="000000"/>
                </a:solidFill>
                <a:latin typeface="Poppins"/>
                <a:ea typeface="Poppins"/>
                <a:cs typeface="Poppins"/>
                <a:sym typeface="Poppins"/>
              </a:rPr>
              <a:t>Directional Accuracy: </a:t>
            </a:r>
            <a:r>
              <a:rPr lang="en-US" b="true" sz="2755">
                <a:solidFill>
                  <a:srgbClr val="000000"/>
                </a:solidFill>
                <a:latin typeface="Poppins Bold"/>
                <a:ea typeface="Poppins Bold"/>
                <a:cs typeface="Poppins Bold"/>
                <a:sym typeface="Poppins Bold"/>
              </a:rPr>
              <a:t>0.443</a:t>
            </a:r>
          </a:p>
          <a:p>
            <a:pPr algn="l">
              <a:lnSpc>
                <a:spcPts val="3857"/>
              </a:lnSpc>
            </a:pPr>
          </a:p>
          <a:p>
            <a:pPr algn="l" marL="594871" indent="-297436" lvl="1">
              <a:lnSpc>
                <a:spcPts val="3857"/>
              </a:lnSpc>
              <a:buFont typeface="Arial"/>
              <a:buChar char="•"/>
            </a:pPr>
            <a:r>
              <a:rPr lang="en-US" b="true" sz="2755">
                <a:solidFill>
                  <a:srgbClr val="000000"/>
                </a:solidFill>
                <a:latin typeface="Poppins Bold"/>
                <a:ea typeface="Poppins Bold"/>
                <a:cs typeface="Poppins Bold"/>
                <a:sym typeface="Poppins Bold"/>
              </a:rPr>
              <a:t>Single LSTM performance:</a:t>
            </a:r>
          </a:p>
          <a:p>
            <a:pPr algn="l" marL="1189743" indent="-396581" lvl="2">
              <a:lnSpc>
                <a:spcPts val="3857"/>
              </a:lnSpc>
              <a:buFont typeface="Arial"/>
              <a:buChar char="⚬"/>
            </a:pPr>
            <a:r>
              <a:rPr lang="en-US" sz="2755">
                <a:solidFill>
                  <a:srgbClr val="000000"/>
                </a:solidFill>
                <a:latin typeface="Poppins"/>
                <a:ea typeface="Poppins"/>
                <a:cs typeface="Poppins"/>
                <a:sym typeface="Poppins"/>
              </a:rPr>
              <a:t>Mean Absolute Error (MAE)</a:t>
            </a:r>
            <a:r>
              <a:rPr lang="en-US" b="true" sz="2755">
                <a:solidFill>
                  <a:srgbClr val="000000"/>
                </a:solidFill>
                <a:latin typeface="Poppins Bold"/>
                <a:ea typeface="Poppins Bold"/>
                <a:cs typeface="Poppins Bold"/>
                <a:sym typeface="Poppins Bold"/>
              </a:rPr>
              <a:t>: 0.09340626181852835</a:t>
            </a:r>
          </a:p>
          <a:p>
            <a:pPr algn="l" marL="1189743" indent="-396581" lvl="2">
              <a:lnSpc>
                <a:spcPts val="3857"/>
              </a:lnSpc>
              <a:buFont typeface="Arial"/>
              <a:buChar char="⚬"/>
            </a:pPr>
            <a:r>
              <a:rPr lang="en-US" sz="2755">
                <a:solidFill>
                  <a:srgbClr val="000000"/>
                </a:solidFill>
                <a:latin typeface="Poppins"/>
                <a:ea typeface="Poppins"/>
                <a:cs typeface="Poppins"/>
                <a:sym typeface="Poppins"/>
              </a:rPr>
              <a:t>Root Mean Squared Error (RMSE)</a:t>
            </a:r>
            <a:r>
              <a:rPr lang="en-US" b="true" sz="2755">
                <a:solidFill>
                  <a:srgbClr val="000000"/>
                </a:solidFill>
                <a:latin typeface="Poppins Bold"/>
                <a:ea typeface="Poppins Bold"/>
                <a:cs typeface="Poppins Bold"/>
                <a:sym typeface="Poppins Bold"/>
              </a:rPr>
              <a:t>: 0.25889029532976873</a:t>
            </a:r>
          </a:p>
          <a:p>
            <a:pPr algn="l" marL="1189743" indent="-396581" lvl="2">
              <a:lnSpc>
                <a:spcPts val="3857"/>
              </a:lnSpc>
              <a:buFont typeface="Arial"/>
              <a:buChar char="⚬"/>
            </a:pPr>
            <a:r>
              <a:rPr lang="en-US" sz="2755">
                <a:solidFill>
                  <a:srgbClr val="000000"/>
                </a:solidFill>
                <a:latin typeface="Poppins"/>
                <a:ea typeface="Poppins"/>
                <a:cs typeface="Poppins"/>
                <a:sym typeface="Poppins"/>
              </a:rPr>
              <a:t>Mean Absolute Percentage Error (MAPE)</a:t>
            </a:r>
            <a:r>
              <a:rPr lang="en-US" b="true" sz="2755">
                <a:solidFill>
                  <a:srgbClr val="000000"/>
                </a:solidFill>
                <a:latin typeface="Poppins Bold"/>
                <a:ea typeface="Poppins Bold"/>
                <a:cs typeface="Poppins Bold"/>
                <a:sym typeface="Poppins Bold"/>
              </a:rPr>
              <a:t>: 0.9845926309016917</a:t>
            </a:r>
          </a:p>
          <a:p>
            <a:pPr algn="l" marL="1189743" indent="-396581" lvl="2">
              <a:lnSpc>
                <a:spcPts val="3857"/>
              </a:lnSpc>
              <a:buFont typeface="Arial"/>
              <a:buChar char="⚬"/>
            </a:pPr>
            <a:r>
              <a:rPr lang="en-US" sz="2755">
                <a:solidFill>
                  <a:srgbClr val="000000"/>
                </a:solidFill>
                <a:latin typeface="Poppins"/>
                <a:ea typeface="Poppins"/>
                <a:cs typeface="Poppins"/>
                <a:sym typeface="Poppins"/>
              </a:rPr>
              <a:t>Directional Accuracy</a:t>
            </a:r>
            <a:r>
              <a:rPr lang="en-US" b="true" sz="2755">
                <a:solidFill>
                  <a:srgbClr val="000000"/>
                </a:solidFill>
                <a:latin typeface="Poppins Bold"/>
                <a:ea typeface="Poppins Bold"/>
                <a:cs typeface="Poppins Bold"/>
                <a:sym typeface="Poppins Bold"/>
              </a:rPr>
              <a:t>: 0.48194719471947194</a:t>
            </a:r>
          </a:p>
          <a:p>
            <a:pPr algn="l">
              <a:lnSpc>
                <a:spcPts val="3857"/>
              </a:lnSpc>
            </a:pPr>
          </a:p>
          <a:p>
            <a:pPr algn="l">
              <a:lnSpc>
                <a:spcPts val="5108"/>
              </a:lnSpc>
              <a:spcBef>
                <a:spcPct val="0"/>
              </a:spcBef>
            </a:pPr>
          </a:p>
        </p:txBody>
      </p:sp>
      <p:sp>
        <p:nvSpPr>
          <p:cNvPr name="Freeform 5" id="5"/>
          <p:cNvSpPr/>
          <p:nvPr/>
        </p:nvSpPr>
        <p:spPr>
          <a:xfrm flipH="false" flipV="false" rot="0">
            <a:off x="8635688" y="3656590"/>
            <a:ext cx="71438" cy="47625"/>
          </a:xfrm>
          <a:custGeom>
            <a:avLst/>
            <a:gdLst/>
            <a:ahLst/>
            <a:cxnLst/>
            <a:rect r="r" b="b" t="t" l="l"/>
            <a:pathLst>
              <a:path h="47625" w="71438">
                <a:moveTo>
                  <a:pt x="0" y="0"/>
                </a:moveTo>
                <a:lnTo>
                  <a:pt x="71437" y="0"/>
                </a:lnTo>
                <a:lnTo>
                  <a:pt x="71437" y="47625"/>
                </a:lnTo>
                <a:lnTo>
                  <a:pt x="0" y="47625"/>
                </a:lnTo>
                <a:lnTo>
                  <a:pt x="0" y="0"/>
                </a:lnTo>
                <a:close/>
              </a:path>
            </a:pathLst>
          </a:custGeom>
          <a:blipFill>
            <a:blip r:embed="rId3"/>
            <a:stretch>
              <a:fillRect l="-8083346" t="-1502107" r="-5067526" b="-4439324"/>
            </a:stretch>
          </a:blipFill>
        </p:spPr>
      </p:sp>
      <p:sp>
        <p:nvSpPr>
          <p:cNvPr name="TextBox 6" id="6"/>
          <p:cNvSpPr txBox="true"/>
          <p:nvPr/>
        </p:nvSpPr>
        <p:spPr>
          <a:xfrm rot="0">
            <a:off x="592792" y="962025"/>
            <a:ext cx="14593217" cy="563911"/>
          </a:xfrm>
          <a:prstGeom prst="rect">
            <a:avLst/>
          </a:prstGeom>
        </p:spPr>
        <p:txBody>
          <a:bodyPr anchor="t" rtlCol="false" tIns="0" lIns="0" bIns="0" rIns="0">
            <a:spAutoFit/>
          </a:bodyPr>
          <a:lstStyle/>
          <a:p>
            <a:pPr algn="l">
              <a:lnSpc>
                <a:spcPts val="4618"/>
              </a:lnSpc>
              <a:spcBef>
                <a:spcPct val="0"/>
              </a:spcBef>
            </a:pPr>
            <a:r>
              <a:rPr lang="en-US" sz="3298">
                <a:solidFill>
                  <a:srgbClr val="00BF63"/>
                </a:solidFill>
                <a:latin typeface="League Spartan"/>
                <a:ea typeface="League Spartan"/>
                <a:cs typeface="League Spartan"/>
                <a:sym typeface="League Spartan"/>
              </a:rPr>
              <a:t>VERIFICATION RESULTS 2: SINGLE LSTM VS ARIMA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1027649" y="1448579"/>
            <a:ext cx="4957463" cy="738238"/>
          </a:xfrm>
          <a:prstGeom prst="rect">
            <a:avLst/>
          </a:prstGeom>
        </p:spPr>
        <p:txBody>
          <a:bodyPr anchor="t" rtlCol="false" tIns="0" lIns="0" bIns="0" rIns="0">
            <a:spAutoFit/>
          </a:bodyPr>
          <a:lstStyle/>
          <a:p>
            <a:pPr algn="l">
              <a:lnSpc>
                <a:spcPts val="6018"/>
              </a:lnSpc>
              <a:spcBef>
                <a:spcPct val="0"/>
              </a:spcBef>
            </a:pPr>
            <a:r>
              <a:rPr lang="en-US" sz="4298">
                <a:solidFill>
                  <a:srgbClr val="00BF63"/>
                </a:solidFill>
                <a:latin typeface="League Spartan"/>
                <a:ea typeface="League Spartan"/>
                <a:cs typeface="League Spartan"/>
                <a:sym typeface="League Spartan"/>
              </a:rPr>
              <a:t>BACKGROUND</a:t>
            </a:r>
          </a:p>
        </p:txBody>
      </p:sp>
      <p:sp>
        <p:nvSpPr>
          <p:cNvPr name="AutoShape 4" id="4"/>
          <p:cNvSpPr/>
          <p:nvPr/>
        </p:nvSpPr>
        <p:spPr>
          <a:xfrm>
            <a:off x="1028720" y="2186817"/>
            <a:ext cx="0" cy="0"/>
          </a:xfrm>
          <a:prstGeom prst="line">
            <a:avLst/>
          </a:prstGeom>
          <a:ln cap="flat" w="19050">
            <a:solidFill>
              <a:srgbClr val="000000"/>
            </a:solidFill>
            <a:prstDash val="solid"/>
            <a:headEnd type="none" len="sm" w="sm"/>
            <a:tailEnd type="none" len="sm" w="sm"/>
          </a:ln>
        </p:spPr>
      </p:sp>
      <p:sp>
        <p:nvSpPr>
          <p:cNvPr name="TextBox 5" id="5"/>
          <p:cNvSpPr txBox="true"/>
          <p:nvPr/>
        </p:nvSpPr>
        <p:spPr>
          <a:xfrm rot="0">
            <a:off x="254063" y="2809099"/>
            <a:ext cx="17899171" cy="5943783"/>
          </a:xfrm>
          <a:prstGeom prst="rect">
            <a:avLst/>
          </a:prstGeom>
        </p:spPr>
        <p:txBody>
          <a:bodyPr anchor="t" rtlCol="false" tIns="0" lIns="0" bIns="0" rIns="0">
            <a:spAutoFit/>
          </a:bodyPr>
          <a:lstStyle/>
          <a:p>
            <a:pPr algn="l" marL="565181" indent="-282591" lvl="1">
              <a:lnSpc>
                <a:spcPts val="3664"/>
              </a:lnSpc>
              <a:buFont typeface="Arial"/>
              <a:buChar char="•"/>
            </a:pPr>
            <a:r>
              <a:rPr lang="en-US" b="true" sz="2617">
                <a:solidFill>
                  <a:srgbClr val="000000"/>
                </a:solidFill>
                <a:latin typeface="Poppins Bold"/>
                <a:ea typeface="Poppins Bold"/>
                <a:cs typeface="Poppins Bold"/>
                <a:sym typeface="Poppins Bold"/>
              </a:rPr>
              <a:t>Stock Price Prediction</a:t>
            </a:r>
            <a:r>
              <a:rPr lang="en-US" sz="2617">
                <a:solidFill>
                  <a:srgbClr val="000000"/>
                </a:solidFill>
                <a:latin typeface="Poppins"/>
                <a:ea typeface="Poppins"/>
                <a:cs typeface="Poppins"/>
                <a:sym typeface="Poppins"/>
              </a:rPr>
              <a:t>: Predicting future stock prices by analyzing historical data and other influential factors.</a:t>
            </a:r>
          </a:p>
          <a:p>
            <a:pPr algn="l" marL="565181" indent="-282591" lvl="1">
              <a:lnSpc>
                <a:spcPts val="3664"/>
              </a:lnSpc>
              <a:buFont typeface="Arial"/>
              <a:buChar char="•"/>
            </a:pPr>
            <a:r>
              <a:rPr lang="en-US" b="true" sz="2617">
                <a:solidFill>
                  <a:srgbClr val="000000"/>
                </a:solidFill>
                <a:latin typeface="Poppins Bold"/>
                <a:ea typeface="Poppins Bold"/>
                <a:cs typeface="Poppins Bold"/>
                <a:sym typeface="Poppins Bold"/>
              </a:rPr>
              <a:t>Importance</a:t>
            </a:r>
            <a:r>
              <a:rPr lang="en-US" sz="2617">
                <a:solidFill>
                  <a:srgbClr val="000000"/>
                </a:solidFill>
                <a:latin typeface="Poppins"/>
                <a:ea typeface="Poppins"/>
                <a:cs typeface="Poppins"/>
                <a:sym typeface="Poppins"/>
              </a:rPr>
              <a:t>:</a:t>
            </a:r>
          </a:p>
          <a:p>
            <a:pPr algn="l" marL="1130363" indent="-376788" lvl="2">
              <a:lnSpc>
                <a:spcPts val="3664"/>
              </a:lnSpc>
              <a:buFont typeface="Arial"/>
              <a:buChar char="⚬"/>
            </a:pPr>
            <a:r>
              <a:rPr lang="en-US" sz="2617">
                <a:solidFill>
                  <a:srgbClr val="000000"/>
                </a:solidFill>
                <a:latin typeface="Poppins"/>
                <a:ea typeface="Poppins"/>
                <a:cs typeface="Poppins"/>
                <a:sym typeface="Poppins"/>
              </a:rPr>
              <a:t>Informs investment strategies</a:t>
            </a:r>
          </a:p>
          <a:p>
            <a:pPr algn="l" marL="1130363" indent="-376788" lvl="2">
              <a:lnSpc>
                <a:spcPts val="3664"/>
              </a:lnSpc>
              <a:buFont typeface="Arial"/>
              <a:buChar char="⚬"/>
            </a:pPr>
            <a:r>
              <a:rPr lang="en-US" sz="2617">
                <a:solidFill>
                  <a:srgbClr val="000000"/>
                </a:solidFill>
                <a:latin typeface="Poppins"/>
                <a:ea typeface="Poppins"/>
                <a:cs typeface="Poppins"/>
                <a:sym typeface="Poppins"/>
              </a:rPr>
              <a:t>Aids in managing financial risks</a:t>
            </a:r>
          </a:p>
          <a:p>
            <a:pPr algn="l" marL="1130363" indent="-376788" lvl="2">
              <a:lnSpc>
                <a:spcPts val="3664"/>
              </a:lnSpc>
              <a:buFont typeface="Arial"/>
              <a:buChar char="⚬"/>
            </a:pPr>
            <a:r>
              <a:rPr lang="en-US" sz="2617">
                <a:solidFill>
                  <a:srgbClr val="000000"/>
                </a:solidFill>
                <a:latin typeface="Poppins"/>
                <a:ea typeface="Poppins"/>
                <a:cs typeface="Poppins"/>
                <a:sym typeface="Poppins"/>
              </a:rPr>
              <a:t>Facilitates better financial planning</a:t>
            </a:r>
          </a:p>
          <a:p>
            <a:pPr algn="l" marL="565181" indent="-282591" lvl="1">
              <a:lnSpc>
                <a:spcPts val="3664"/>
              </a:lnSpc>
              <a:buFont typeface="Arial"/>
              <a:buChar char="•"/>
            </a:pPr>
            <a:r>
              <a:rPr lang="en-US" b="true" sz="2617">
                <a:solidFill>
                  <a:srgbClr val="000000"/>
                </a:solidFill>
                <a:latin typeface="Poppins Bold"/>
                <a:ea typeface="Poppins Bold"/>
                <a:cs typeface="Poppins Bold"/>
                <a:sym typeface="Poppins Bold"/>
              </a:rPr>
              <a:t>Challenges</a:t>
            </a:r>
            <a:r>
              <a:rPr lang="en-US" sz="2617">
                <a:solidFill>
                  <a:srgbClr val="000000"/>
                </a:solidFill>
                <a:latin typeface="Poppins"/>
                <a:ea typeface="Poppins"/>
                <a:cs typeface="Poppins"/>
                <a:sym typeface="Poppins"/>
              </a:rPr>
              <a:t>:</a:t>
            </a:r>
          </a:p>
          <a:p>
            <a:pPr algn="l" marL="1130363" indent="-376788" lvl="2">
              <a:lnSpc>
                <a:spcPts val="3664"/>
              </a:lnSpc>
              <a:buFont typeface="Arial"/>
              <a:buChar char="⚬"/>
            </a:pPr>
            <a:r>
              <a:rPr lang="en-US" b="true" sz="2617">
                <a:solidFill>
                  <a:srgbClr val="000000"/>
                </a:solidFill>
                <a:latin typeface="Poppins Bold"/>
                <a:ea typeface="Poppins Bold"/>
                <a:cs typeface="Poppins Bold"/>
                <a:sym typeface="Poppins Bold"/>
              </a:rPr>
              <a:t>High volatility</a:t>
            </a:r>
            <a:r>
              <a:rPr lang="en-US" sz="2617">
                <a:solidFill>
                  <a:srgbClr val="000000"/>
                </a:solidFill>
                <a:latin typeface="Poppins"/>
                <a:ea typeface="Poppins"/>
                <a:cs typeface="Poppins"/>
                <a:sym typeface="Poppins"/>
              </a:rPr>
              <a:t>: Stock prices can change rapidly and unpredictably.</a:t>
            </a:r>
          </a:p>
          <a:p>
            <a:pPr algn="l" marL="1130363" indent="-376788" lvl="2">
              <a:lnSpc>
                <a:spcPts val="3664"/>
              </a:lnSpc>
              <a:buFont typeface="Arial"/>
              <a:buChar char="⚬"/>
            </a:pPr>
            <a:r>
              <a:rPr lang="en-US" b="true" sz="2617">
                <a:solidFill>
                  <a:srgbClr val="000000"/>
                </a:solidFill>
                <a:latin typeface="Poppins Bold"/>
                <a:ea typeface="Poppins Bold"/>
                <a:cs typeface="Poppins Bold"/>
                <a:sym typeface="Poppins Bold"/>
              </a:rPr>
              <a:t>Market efficiency</a:t>
            </a:r>
            <a:r>
              <a:rPr lang="en-US" sz="2617">
                <a:solidFill>
                  <a:srgbClr val="000000"/>
                </a:solidFill>
                <a:latin typeface="Poppins"/>
                <a:ea typeface="Poppins"/>
                <a:cs typeface="Poppins"/>
                <a:sym typeface="Poppins"/>
              </a:rPr>
              <a:t>: Prices may already incorporate all known information, making it harder to predict future movements.</a:t>
            </a:r>
          </a:p>
          <a:p>
            <a:pPr algn="l" marL="1130363" indent="-376788" lvl="2">
              <a:lnSpc>
                <a:spcPts val="3664"/>
              </a:lnSpc>
              <a:buFont typeface="Arial"/>
              <a:buChar char="⚬"/>
            </a:pPr>
            <a:r>
              <a:rPr lang="en-US" b="true" sz="2617">
                <a:solidFill>
                  <a:srgbClr val="000000"/>
                </a:solidFill>
                <a:latin typeface="Poppins Bold"/>
                <a:ea typeface="Poppins Bold"/>
                <a:cs typeface="Poppins Bold"/>
                <a:sym typeface="Poppins Bold"/>
              </a:rPr>
              <a:t>External factors</a:t>
            </a:r>
            <a:r>
              <a:rPr lang="en-US" sz="2617">
                <a:solidFill>
                  <a:srgbClr val="000000"/>
                </a:solidFill>
                <a:latin typeface="Poppins"/>
                <a:ea typeface="Poppins"/>
                <a:cs typeface="Poppins"/>
                <a:sym typeface="Poppins"/>
              </a:rPr>
              <a:t>: News, economic trends, and global events can heavily influence prices.</a:t>
            </a:r>
          </a:p>
          <a:p>
            <a:pPr algn="l" marL="1130363" indent="-376788" lvl="2">
              <a:lnSpc>
                <a:spcPts val="3664"/>
              </a:lnSpc>
              <a:buFont typeface="Arial"/>
              <a:buChar char="⚬"/>
            </a:pPr>
            <a:r>
              <a:rPr lang="en-US" b="true" sz="2617">
                <a:solidFill>
                  <a:srgbClr val="000000"/>
                </a:solidFill>
                <a:latin typeface="Poppins Bold"/>
                <a:ea typeface="Poppins Bold"/>
                <a:cs typeface="Poppins Bold"/>
                <a:sym typeface="Poppins Bold"/>
              </a:rPr>
              <a:t>Data complexity</a:t>
            </a:r>
            <a:r>
              <a:rPr lang="en-US" sz="2617">
                <a:solidFill>
                  <a:srgbClr val="000000"/>
                </a:solidFill>
                <a:latin typeface="Poppins"/>
                <a:ea typeface="Poppins"/>
                <a:cs typeface="Poppins"/>
                <a:sym typeface="Poppins"/>
              </a:rPr>
              <a:t>: Requires processing large amounts of diverse and multi-dimensional data.</a:t>
            </a:r>
          </a:p>
          <a:p>
            <a:pPr algn="l">
              <a:lnSpc>
                <a:spcPts val="3664"/>
              </a:lnSpc>
              <a:spcBef>
                <a:spcPct val="0"/>
              </a:spcBef>
            </a:pPr>
          </a:p>
        </p:txBody>
      </p:sp>
      <p:sp>
        <p:nvSpPr>
          <p:cNvPr name="AutoShape 6" id="6"/>
          <p:cNvSpPr/>
          <p:nvPr/>
        </p:nvSpPr>
        <p:spPr>
          <a:xfrm>
            <a:off x="1029792" y="2252109"/>
            <a:ext cx="2618740"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0" y="1209527"/>
            <a:ext cx="17865143" cy="6800611"/>
          </a:xfrm>
          <a:prstGeom prst="rect">
            <a:avLst/>
          </a:prstGeom>
        </p:spPr>
        <p:txBody>
          <a:bodyPr anchor="t" rtlCol="false" tIns="0" lIns="0" bIns="0" rIns="0">
            <a:spAutoFit/>
          </a:bodyPr>
          <a:lstStyle/>
          <a:p>
            <a:pPr algn="l">
              <a:lnSpc>
                <a:spcPts val="3505"/>
              </a:lnSpc>
            </a:pPr>
          </a:p>
          <a:p>
            <a:pPr algn="l" marL="543620" indent="-271810" lvl="1">
              <a:lnSpc>
                <a:spcPts val="3525"/>
              </a:lnSpc>
              <a:buFont typeface="Arial"/>
              <a:buChar char="•"/>
            </a:pPr>
            <a:r>
              <a:rPr lang="en-US" b="true" sz="2517">
                <a:solidFill>
                  <a:srgbClr val="000000"/>
                </a:solidFill>
                <a:latin typeface="Poppins Bold"/>
                <a:ea typeface="Poppins Bold"/>
                <a:cs typeface="Poppins Bold"/>
                <a:sym typeface="Poppins Bold"/>
              </a:rPr>
              <a:t>Statistical Analysis:</a:t>
            </a:r>
          </a:p>
          <a:p>
            <a:pPr algn="l" marL="1087241" indent="-362414" lvl="2">
              <a:lnSpc>
                <a:spcPts val="3525"/>
              </a:lnSpc>
              <a:buFont typeface="Arial"/>
              <a:buChar char="⚬"/>
            </a:pPr>
            <a:r>
              <a:rPr lang="en-US" b="true" sz="2517">
                <a:solidFill>
                  <a:srgbClr val="000000"/>
                </a:solidFill>
                <a:latin typeface="Poppins Bold"/>
                <a:ea typeface="Poppins Bold"/>
                <a:cs typeface="Poppins Bold"/>
                <a:sym typeface="Poppins Bold"/>
              </a:rPr>
              <a:t>Error Metrics: </a:t>
            </a:r>
            <a:r>
              <a:rPr lang="en-US" sz="2517">
                <a:solidFill>
                  <a:srgbClr val="000000"/>
                </a:solidFill>
                <a:latin typeface="Poppins"/>
                <a:ea typeface="Poppins"/>
                <a:cs typeface="Poppins"/>
                <a:sym typeface="Poppins"/>
              </a:rPr>
              <a:t>The Single LSTM model significantly outperforms the ARIMA model across all error metrics (MAE, MSE, RMSE, and MAPE). The differences are substantial:</a:t>
            </a:r>
          </a:p>
          <a:p>
            <a:pPr algn="l" marL="1630861" indent="-407715" lvl="3">
              <a:lnSpc>
                <a:spcPts val="3525"/>
              </a:lnSpc>
              <a:buFont typeface="Arial"/>
              <a:buChar char="￭"/>
            </a:pPr>
            <a:r>
              <a:rPr lang="en-US" sz="2517">
                <a:solidFill>
                  <a:srgbClr val="000000"/>
                </a:solidFill>
                <a:latin typeface="Poppins"/>
                <a:ea typeface="Poppins"/>
                <a:cs typeface="Poppins"/>
                <a:sym typeface="Poppins"/>
              </a:rPr>
              <a:t>MAE: LSTM is about 41 times lower</a:t>
            </a:r>
          </a:p>
          <a:p>
            <a:pPr algn="l" marL="1630861" indent="-407715" lvl="3">
              <a:lnSpc>
                <a:spcPts val="3525"/>
              </a:lnSpc>
              <a:buFont typeface="Arial"/>
              <a:buChar char="￭"/>
            </a:pPr>
            <a:r>
              <a:rPr lang="en-US" sz="2517">
                <a:solidFill>
                  <a:srgbClr val="000000"/>
                </a:solidFill>
                <a:latin typeface="Poppins"/>
                <a:ea typeface="Poppins"/>
                <a:cs typeface="Poppins"/>
                <a:sym typeface="Poppins"/>
              </a:rPr>
              <a:t>RMSE: LSTM is about 28 times lower</a:t>
            </a:r>
          </a:p>
          <a:p>
            <a:pPr algn="l" marL="1630861" indent="-407715" lvl="3">
              <a:lnSpc>
                <a:spcPts val="3525"/>
              </a:lnSpc>
              <a:buFont typeface="Arial"/>
              <a:buChar char="￭"/>
            </a:pPr>
            <a:r>
              <a:rPr lang="en-US" sz="2517">
                <a:solidFill>
                  <a:srgbClr val="000000"/>
                </a:solidFill>
                <a:latin typeface="Poppins"/>
                <a:ea typeface="Poppins"/>
                <a:cs typeface="Poppins"/>
                <a:sym typeface="Poppins"/>
              </a:rPr>
              <a:t>MAPE: LSTM is about 2.7 times lower</a:t>
            </a:r>
          </a:p>
          <a:p>
            <a:pPr algn="l">
              <a:lnSpc>
                <a:spcPts val="3525"/>
              </a:lnSpc>
            </a:pPr>
          </a:p>
          <a:p>
            <a:pPr algn="l">
              <a:lnSpc>
                <a:spcPts val="3525"/>
              </a:lnSpc>
            </a:pPr>
          </a:p>
          <a:p>
            <a:pPr algn="l">
              <a:lnSpc>
                <a:spcPts val="3525"/>
              </a:lnSpc>
            </a:pPr>
          </a:p>
          <a:p>
            <a:pPr algn="l">
              <a:lnSpc>
                <a:spcPts val="3525"/>
              </a:lnSpc>
            </a:pPr>
          </a:p>
          <a:p>
            <a:pPr algn="l" marL="1087241" indent="-362414" lvl="2">
              <a:lnSpc>
                <a:spcPts val="3525"/>
              </a:lnSpc>
              <a:buFont typeface="Arial"/>
              <a:buChar char="⚬"/>
            </a:pPr>
            <a:r>
              <a:rPr lang="en-US" b="true" sz="2517">
                <a:solidFill>
                  <a:srgbClr val="000000"/>
                </a:solidFill>
                <a:latin typeface="Poppins Bold"/>
                <a:ea typeface="Poppins Bold"/>
                <a:cs typeface="Poppins Bold"/>
                <a:sym typeface="Poppins Bold"/>
              </a:rPr>
              <a:t>Directional Accuracy: </a:t>
            </a:r>
            <a:r>
              <a:rPr lang="en-US" sz="2517">
                <a:solidFill>
                  <a:srgbClr val="000000"/>
                </a:solidFill>
                <a:latin typeface="Poppins"/>
                <a:ea typeface="Poppins"/>
                <a:cs typeface="Poppins"/>
                <a:sym typeface="Poppins"/>
              </a:rPr>
              <a:t>The Single LSTM model shows a higher directional accuracy (48.19% vs 47.91%), with an improvement of 5.50 percentage points.</a:t>
            </a:r>
          </a:p>
          <a:p>
            <a:pPr algn="l">
              <a:lnSpc>
                <a:spcPts val="3525"/>
              </a:lnSpc>
            </a:pPr>
          </a:p>
          <a:p>
            <a:pPr algn="l">
              <a:lnSpc>
                <a:spcPts val="4668"/>
              </a:lnSpc>
              <a:spcBef>
                <a:spcPct val="0"/>
              </a:spcBef>
            </a:pPr>
          </a:p>
        </p:txBody>
      </p:sp>
      <p:sp>
        <p:nvSpPr>
          <p:cNvPr name="Freeform 4" id="4"/>
          <p:cNvSpPr/>
          <p:nvPr/>
        </p:nvSpPr>
        <p:spPr>
          <a:xfrm flipH="false" flipV="false" rot="0">
            <a:off x="8635688" y="3656590"/>
            <a:ext cx="71438" cy="47625"/>
          </a:xfrm>
          <a:custGeom>
            <a:avLst/>
            <a:gdLst/>
            <a:ahLst/>
            <a:cxnLst/>
            <a:rect r="r" b="b" t="t" l="l"/>
            <a:pathLst>
              <a:path h="47625" w="71438">
                <a:moveTo>
                  <a:pt x="0" y="0"/>
                </a:moveTo>
                <a:lnTo>
                  <a:pt x="71437" y="0"/>
                </a:lnTo>
                <a:lnTo>
                  <a:pt x="71437" y="47625"/>
                </a:lnTo>
                <a:lnTo>
                  <a:pt x="0" y="47625"/>
                </a:lnTo>
                <a:lnTo>
                  <a:pt x="0" y="0"/>
                </a:lnTo>
                <a:close/>
              </a:path>
            </a:pathLst>
          </a:custGeom>
          <a:blipFill>
            <a:blip r:embed="rId3"/>
            <a:stretch>
              <a:fillRect l="-8083346" t="-1502107" r="-5067526" b="-4439324"/>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346350" y="731111"/>
            <a:ext cx="17687723" cy="8591684"/>
          </a:xfrm>
          <a:prstGeom prst="rect">
            <a:avLst/>
          </a:prstGeom>
        </p:spPr>
        <p:txBody>
          <a:bodyPr anchor="t" rtlCol="false" tIns="0" lIns="0" bIns="0" rIns="0">
            <a:spAutoFit/>
          </a:bodyPr>
          <a:lstStyle/>
          <a:p>
            <a:pPr algn="l" marL="626666" indent="-313333" lvl="1">
              <a:lnSpc>
                <a:spcPts val="4063"/>
              </a:lnSpc>
              <a:buFont typeface="Arial"/>
              <a:buChar char="•"/>
            </a:pPr>
            <a:r>
              <a:rPr lang="en-US" b="true" sz="2902">
                <a:solidFill>
                  <a:srgbClr val="000000"/>
                </a:solidFill>
                <a:latin typeface="Poppins Bold"/>
                <a:ea typeface="Poppins Bold"/>
                <a:cs typeface="Poppins Bold"/>
                <a:sym typeface="Poppins Bold"/>
              </a:rPr>
              <a:t>Insights:</a:t>
            </a:r>
          </a:p>
          <a:p>
            <a:pPr algn="l">
              <a:lnSpc>
                <a:spcPts val="3776"/>
              </a:lnSpc>
            </a:pPr>
          </a:p>
          <a:p>
            <a:pPr algn="l" marL="1076444" indent="-358815" lvl="2">
              <a:lnSpc>
                <a:spcPts val="3490"/>
              </a:lnSpc>
              <a:buFont typeface="Arial"/>
              <a:buChar char="⚬"/>
            </a:pPr>
            <a:r>
              <a:rPr lang="en-US" b="true" sz="2492">
                <a:solidFill>
                  <a:srgbClr val="000000"/>
                </a:solidFill>
                <a:latin typeface="Poppins Bold"/>
                <a:ea typeface="Poppins Bold"/>
                <a:cs typeface="Poppins Bold"/>
                <a:sym typeface="Poppins Bold"/>
              </a:rPr>
              <a:t>Support for Alternative Hypothesis: </a:t>
            </a:r>
            <a:r>
              <a:rPr lang="en-US" sz="2492">
                <a:solidFill>
                  <a:srgbClr val="000000"/>
                </a:solidFill>
                <a:latin typeface="Poppins"/>
                <a:ea typeface="Poppins"/>
                <a:cs typeface="Poppins"/>
                <a:sym typeface="Poppins"/>
              </a:rPr>
              <a:t>The results strongly support the alternative hypothesis. The Single LSTM model significantly outperforms the ARIMA model in stock price prediction accuracy across all metrics.</a:t>
            </a:r>
          </a:p>
          <a:p>
            <a:pPr algn="l" marL="1076444" indent="-358815" lvl="2">
              <a:lnSpc>
                <a:spcPts val="3490"/>
              </a:lnSpc>
              <a:buFont typeface="Arial"/>
              <a:buChar char="⚬"/>
            </a:pPr>
            <a:r>
              <a:rPr lang="en-US" b="true" sz="2492">
                <a:solidFill>
                  <a:srgbClr val="000000"/>
                </a:solidFill>
                <a:latin typeface="Poppins Bold"/>
                <a:ea typeface="Poppins Bold"/>
                <a:cs typeface="Poppins Bold"/>
                <a:sym typeface="Poppins Bold"/>
              </a:rPr>
              <a:t>Model Complexity and Performance: </a:t>
            </a:r>
            <a:r>
              <a:rPr lang="en-US" sz="2492">
                <a:solidFill>
                  <a:srgbClr val="000000"/>
                </a:solidFill>
                <a:latin typeface="Poppins"/>
                <a:ea typeface="Poppins"/>
                <a:cs typeface="Poppins"/>
                <a:sym typeface="Poppins"/>
              </a:rPr>
              <a:t>This comparison demonstrates the potential advantages of more complex, non-linear models (LSTM) over traditional time series models (ARIMA) for stock price prediction tasks.</a:t>
            </a:r>
          </a:p>
          <a:p>
            <a:pPr algn="l" marL="1076444" indent="-358815" lvl="2">
              <a:lnSpc>
                <a:spcPts val="3490"/>
              </a:lnSpc>
              <a:buFont typeface="Arial"/>
              <a:buChar char="⚬"/>
            </a:pPr>
            <a:r>
              <a:rPr lang="en-US" b="true" sz="2492">
                <a:solidFill>
                  <a:srgbClr val="000000"/>
                </a:solidFill>
                <a:latin typeface="Poppins Bold"/>
                <a:ea typeface="Poppins Bold"/>
                <a:cs typeface="Poppins Bold"/>
                <a:sym typeface="Poppins Bold"/>
              </a:rPr>
              <a:t>Handling Non-linearity: </a:t>
            </a:r>
            <a:r>
              <a:rPr lang="en-US" sz="2492">
                <a:solidFill>
                  <a:srgbClr val="000000"/>
                </a:solidFill>
                <a:latin typeface="Poppins"/>
                <a:ea typeface="Poppins"/>
                <a:cs typeface="Poppins"/>
                <a:sym typeface="Poppins"/>
              </a:rPr>
              <a:t>The superior performance of LSTM suggests it's better at capturing complex, non-linear patterns in stock price data compared to ARIMA, which assumes linear relationships.</a:t>
            </a:r>
          </a:p>
          <a:p>
            <a:pPr algn="l" marL="1076444" indent="-358815" lvl="2">
              <a:lnSpc>
                <a:spcPts val="3490"/>
              </a:lnSpc>
              <a:buFont typeface="Arial"/>
              <a:buChar char="⚬"/>
            </a:pPr>
            <a:r>
              <a:rPr lang="en-US" sz="2492">
                <a:solidFill>
                  <a:srgbClr val="000000"/>
                </a:solidFill>
                <a:latin typeface="Poppins"/>
                <a:ea typeface="Poppins"/>
                <a:cs typeface="Poppins"/>
                <a:sym typeface="Poppins"/>
              </a:rPr>
              <a:t>Predictive Power: While LSTM significantly outperforms ARIMA, it's important to note that its directional accuracy is still below 50%, indicating the inherent difficulty in predicting stock price movements.</a:t>
            </a:r>
          </a:p>
          <a:p>
            <a:pPr algn="l" marL="1076444" indent="-358815" lvl="2">
              <a:lnSpc>
                <a:spcPts val="3490"/>
              </a:lnSpc>
              <a:buFont typeface="Arial"/>
              <a:buChar char="⚬"/>
            </a:pPr>
            <a:r>
              <a:rPr lang="en-US" b="true" sz="2492">
                <a:solidFill>
                  <a:srgbClr val="000000"/>
                </a:solidFill>
                <a:latin typeface="Poppins Bold"/>
                <a:ea typeface="Poppins Bold"/>
                <a:cs typeface="Poppins Bold"/>
                <a:sym typeface="Poppins Bold"/>
              </a:rPr>
              <a:t>Scale of Improvement: </a:t>
            </a:r>
            <a:r>
              <a:rPr lang="en-US" sz="2492">
                <a:solidFill>
                  <a:srgbClr val="000000"/>
                </a:solidFill>
                <a:latin typeface="Poppins"/>
                <a:ea typeface="Poppins"/>
                <a:cs typeface="Poppins"/>
                <a:sym typeface="Poppins"/>
              </a:rPr>
              <a:t>The dramatic reduction in error metrics highlights the potential for substantial improvements in prediction accuracy when using LSTM over ARIMA for this task.</a:t>
            </a:r>
          </a:p>
          <a:p>
            <a:pPr algn="l" marL="1076444" indent="-358815" lvl="2">
              <a:lnSpc>
                <a:spcPts val="3490"/>
              </a:lnSpc>
              <a:buFont typeface="Arial"/>
              <a:buChar char="⚬"/>
            </a:pPr>
            <a:r>
              <a:rPr lang="en-US" b="true" sz="2492">
                <a:solidFill>
                  <a:srgbClr val="000000"/>
                </a:solidFill>
                <a:latin typeface="Poppins Bold"/>
                <a:ea typeface="Poppins Bold"/>
                <a:cs typeface="Poppins Bold"/>
                <a:sym typeface="Poppins Bold"/>
              </a:rPr>
              <a:t>Practical Implications: </a:t>
            </a:r>
            <a:r>
              <a:rPr lang="en-US" sz="2492">
                <a:solidFill>
                  <a:srgbClr val="000000"/>
                </a:solidFill>
                <a:latin typeface="Poppins"/>
                <a:ea typeface="Poppins"/>
                <a:cs typeface="Poppins"/>
                <a:sym typeface="Poppins"/>
              </a:rPr>
              <a:t>The results suggest that for this particular stock price prediction task, LSTM could be a much more reliable tool for forecasting compared to ARIMA, potentially leading to better-informed decision-making in financial contexts.</a:t>
            </a:r>
          </a:p>
          <a:p>
            <a:pPr algn="l">
              <a:lnSpc>
                <a:spcPts val="3490"/>
              </a:lnSpc>
            </a:pPr>
          </a:p>
          <a:p>
            <a:pPr algn="l">
              <a:lnSpc>
                <a:spcPts val="4622"/>
              </a:lnSpc>
              <a:spcBef>
                <a:spcPct val="0"/>
              </a:spcBef>
            </a:pPr>
          </a:p>
        </p:txBody>
      </p:sp>
      <p:sp>
        <p:nvSpPr>
          <p:cNvPr name="Freeform 4" id="4"/>
          <p:cNvSpPr/>
          <p:nvPr/>
        </p:nvSpPr>
        <p:spPr>
          <a:xfrm flipH="false" flipV="false" rot="0">
            <a:off x="8635688" y="3656590"/>
            <a:ext cx="71438" cy="47625"/>
          </a:xfrm>
          <a:custGeom>
            <a:avLst/>
            <a:gdLst/>
            <a:ahLst/>
            <a:cxnLst/>
            <a:rect r="r" b="b" t="t" l="l"/>
            <a:pathLst>
              <a:path h="47625" w="71438">
                <a:moveTo>
                  <a:pt x="0" y="0"/>
                </a:moveTo>
                <a:lnTo>
                  <a:pt x="71437" y="0"/>
                </a:lnTo>
                <a:lnTo>
                  <a:pt x="71437" y="47625"/>
                </a:lnTo>
                <a:lnTo>
                  <a:pt x="0" y="47625"/>
                </a:lnTo>
                <a:lnTo>
                  <a:pt x="0" y="0"/>
                </a:lnTo>
                <a:close/>
              </a:path>
            </a:pathLst>
          </a:custGeom>
          <a:blipFill>
            <a:blip r:embed="rId3"/>
            <a:stretch>
              <a:fillRect l="-8083346" t="-1502107" r="-5067526" b="-4439324"/>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1027649" y="1448579"/>
            <a:ext cx="16592243" cy="738238"/>
          </a:xfrm>
          <a:prstGeom prst="rect">
            <a:avLst/>
          </a:prstGeom>
        </p:spPr>
        <p:txBody>
          <a:bodyPr anchor="t" rtlCol="false" tIns="0" lIns="0" bIns="0" rIns="0">
            <a:spAutoFit/>
          </a:bodyPr>
          <a:lstStyle/>
          <a:p>
            <a:pPr algn="l">
              <a:lnSpc>
                <a:spcPts val="6018"/>
              </a:lnSpc>
              <a:spcBef>
                <a:spcPct val="0"/>
              </a:spcBef>
            </a:pPr>
            <a:r>
              <a:rPr lang="en-US" sz="4298">
                <a:solidFill>
                  <a:srgbClr val="00BF63"/>
                </a:solidFill>
                <a:latin typeface="League Spartan"/>
                <a:ea typeface="League Spartan"/>
                <a:cs typeface="League Spartan"/>
                <a:sym typeface="League Spartan"/>
              </a:rPr>
              <a:t>EXPLORATORY DATA ANALYSIS (EDA) &amp; CHALLENGES</a:t>
            </a:r>
          </a:p>
        </p:txBody>
      </p:sp>
      <p:sp>
        <p:nvSpPr>
          <p:cNvPr name="AutoShape 4" id="4"/>
          <p:cNvSpPr/>
          <p:nvPr/>
        </p:nvSpPr>
        <p:spPr>
          <a:xfrm flipH="true">
            <a:off x="1028720" y="2186817"/>
            <a:ext cx="0" cy="0"/>
          </a:xfrm>
          <a:prstGeom prst="line">
            <a:avLst/>
          </a:prstGeom>
          <a:ln cap="flat" w="19050">
            <a:solidFill>
              <a:srgbClr val="000000"/>
            </a:solidFill>
            <a:prstDash val="solid"/>
            <a:headEnd type="none" len="sm" w="sm"/>
            <a:tailEnd type="none" len="sm" w="sm"/>
          </a:ln>
        </p:spPr>
      </p:sp>
      <p:sp>
        <p:nvSpPr>
          <p:cNvPr name="TextBox 5" id="5"/>
          <p:cNvSpPr txBox="true"/>
          <p:nvPr/>
        </p:nvSpPr>
        <p:spPr>
          <a:xfrm rot="0">
            <a:off x="580228" y="2829746"/>
            <a:ext cx="17127545" cy="8324890"/>
          </a:xfrm>
          <a:prstGeom prst="rect">
            <a:avLst/>
          </a:prstGeom>
        </p:spPr>
        <p:txBody>
          <a:bodyPr anchor="t" rtlCol="false" tIns="0" lIns="0" bIns="0" rIns="0">
            <a:spAutoFit/>
          </a:bodyPr>
          <a:lstStyle/>
          <a:p>
            <a:pPr algn="l" marL="540817" indent="-270408" lvl="1">
              <a:lnSpc>
                <a:spcPts val="3506"/>
              </a:lnSpc>
              <a:buFont typeface="Arial"/>
              <a:buChar char="•"/>
            </a:pPr>
            <a:r>
              <a:rPr lang="en-US" b="true" sz="2504">
                <a:solidFill>
                  <a:srgbClr val="000000"/>
                </a:solidFill>
                <a:latin typeface="Poppins Bold"/>
                <a:ea typeface="Poppins Bold"/>
                <a:cs typeface="Poppins Bold"/>
                <a:sym typeface="Poppins Bold"/>
              </a:rPr>
              <a:t>Dataset Overview:</a:t>
            </a:r>
          </a:p>
          <a:p>
            <a:pPr algn="l" marL="1081633" indent="-360544" lvl="2">
              <a:lnSpc>
                <a:spcPts val="3506"/>
              </a:lnSpc>
              <a:buFont typeface="Arial"/>
              <a:buChar char="⚬"/>
            </a:pPr>
            <a:r>
              <a:rPr lang="en-US" sz="2504">
                <a:solidFill>
                  <a:srgbClr val="000000"/>
                </a:solidFill>
                <a:latin typeface="Poppins"/>
                <a:ea typeface="Poppins"/>
                <a:cs typeface="Poppins"/>
                <a:sym typeface="Poppins"/>
              </a:rPr>
              <a:t>The dataset contains 9202 rows and 7 columns.</a:t>
            </a:r>
          </a:p>
          <a:p>
            <a:pPr algn="l" marL="1081633" indent="-360544" lvl="2">
              <a:lnSpc>
                <a:spcPts val="3506"/>
              </a:lnSpc>
              <a:buFont typeface="Arial"/>
              <a:buChar char="⚬"/>
            </a:pPr>
            <a:r>
              <a:rPr lang="en-US" b="true" sz="2504">
                <a:solidFill>
                  <a:srgbClr val="000000"/>
                </a:solidFill>
                <a:latin typeface="Poppins Bold"/>
                <a:ea typeface="Poppins Bold"/>
                <a:cs typeface="Poppins Bold"/>
                <a:sym typeface="Poppins Bold"/>
              </a:rPr>
              <a:t>Features:</a:t>
            </a:r>
          </a:p>
          <a:p>
            <a:pPr algn="l" marL="1622450" indent="-405612" lvl="3">
              <a:lnSpc>
                <a:spcPts val="3506"/>
              </a:lnSpc>
              <a:buFont typeface="Arial"/>
              <a:buChar char="￭"/>
            </a:pPr>
            <a:r>
              <a:rPr lang="en-US" sz="2504">
                <a:solidFill>
                  <a:srgbClr val="000000"/>
                </a:solidFill>
                <a:latin typeface="Poppins"/>
                <a:ea typeface="Poppins"/>
                <a:cs typeface="Poppins"/>
                <a:sym typeface="Poppins"/>
              </a:rPr>
              <a:t>日付け (Date) - Stock trading date.</a:t>
            </a:r>
          </a:p>
          <a:p>
            <a:pPr algn="l" marL="1622450" indent="-405612" lvl="3">
              <a:lnSpc>
                <a:spcPts val="3506"/>
              </a:lnSpc>
              <a:buFont typeface="Arial"/>
              <a:buChar char="￭"/>
            </a:pPr>
            <a:r>
              <a:rPr lang="en-US" sz="2504">
                <a:solidFill>
                  <a:srgbClr val="000000"/>
                </a:solidFill>
                <a:latin typeface="Poppins"/>
                <a:ea typeface="Poppins"/>
                <a:cs typeface="Poppins"/>
                <a:sym typeface="Poppins"/>
              </a:rPr>
              <a:t>終値 (Closing Price) - Price at market close.</a:t>
            </a:r>
          </a:p>
          <a:p>
            <a:pPr algn="l" marL="1622450" indent="-405612" lvl="3">
              <a:lnSpc>
                <a:spcPts val="3506"/>
              </a:lnSpc>
              <a:buFont typeface="Arial"/>
              <a:buChar char="￭"/>
            </a:pPr>
            <a:r>
              <a:rPr lang="en-US" sz="2504">
                <a:solidFill>
                  <a:srgbClr val="000000"/>
                </a:solidFill>
                <a:latin typeface="Poppins"/>
                <a:ea typeface="Poppins"/>
                <a:cs typeface="Poppins"/>
                <a:sym typeface="Poppins"/>
              </a:rPr>
              <a:t>始値 (Opening Price) - Price at market open.</a:t>
            </a:r>
          </a:p>
          <a:p>
            <a:pPr algn="l" marL="1622450" indent="-405612" lvl="3">
              <a:lnSpc>
                <a:spcPts val="3506"/>
              </a:lnSpc>
              <a:buFont typeface="Arial"/>
              <a:buChar char="￭"/>
            </a:pPr>
            <a:r>
              <a:rPr lang="en-US" sz="2504">
                <a:solidFill>
                  <a:srgbClr val="000000"/>
                </a:solidFill>
                <a:latin typeface="Poppins"/>
                <a:ea typeface="Poppins"/>
                <a:cs typeface="Poppins"/>
                <a:sym typeface="Poppins"/>
              </a:rPr>
              <a:t>高値 (High Price) - Highest price during the trading day.</a:t>
            </a:r>
          </a:p>
          <a:p>
            <a:pPr algn="l" marL="1622450" indent="-405612" lvl="3">
              <a:lnSpc>
                <a:spcPts val="3506"/>
              </a:lnSpc>
              <a:buFont typeface="Arial"/>
              <a:buChar char="￭"/>
            </a:pPr>
            <a:r>
              <a:rPr lang="en-US" sz="2504">
                <a:solidFill>
                  <a:srgbClr val="000000"/>
                </a:solidFill>
                <a:latin typeface="Poppins"/>
                <a:ea typeface="Poppins"/>
                <a:cs typeface="Poppins"/>
                <a:sym typeface="Poppins"/>
              </a:rPr>
              <a:t>安値 (Low Price) - Lowest price during the trading day.</a:t>
            </a:r>
          </a:p>
          <a:p>
            <a:pPr algn="l" marL="1622450" indent="-405612" lvl="3">
              <a:lnSpc>
                <a:spcPts val="3506"/>
              </a:lnSpc>
              <a:buFont typeface="Arial"/>
              <a:buChar char="￭"/>
            </a:pPr>
            <a:r>
              <a:rPr lang="en-US" sz="2504">
                <a:solidFill>
                  <a:srgbClr val="000000"/>
                </a:solidFill>
                <a:latin typeface="Poppins"/>
                <a:ea typeface="Poppins"/>
                <a:cs typeface="Poppins"/>
                <a:sym typeface="Poppins"/>
              </a:rPr>
              <a:t>出来高 (Volume) - Number of shares traded.</a:t>
            </a:r>
          </a:p>
          <a:p>
            <a:pPr algn="l" marL="1622450" indent="-405612" lvl="3">
              <a:lnSpc>
                <a:spcPts val="3506"/>
              </a:lnSpc>
              <a:buFont typeface="Arial"/>
              <a:buChar char="￭"/>
            </a:pPr>
            <a:r>
              <a:rPr lang="en-US" sz="2504">
                <a:solidFill>
                  <a:srgbClr val="000000"/>
                </a:solidFill>
                <a:latin typeface="Poppins"/>
                <a:ea typeface="Poppins"/>
                <a:cs typeface="Poppins"/>
                <a:sym typeface="Poppins"/>
              </a:rPr>
              <a:t>変化率 % (Change Rate %) - Percentage change in price.</a:t>
            </a:r>
          </a:p>
          <a:p>
            <a:pPr algn="l" marL="540817" indent="-270408" lvl="1">
              <a:lnSpc>
                <a:spcPts val="3506"/>
              </a:lnSpc>
              <a:buFont typeface="Arial"/>
              <a:buChar char="•"/>
            </a:pPr>
            <a:r>
              <a:rPr lang="en-US" b="true" sz="2504">
                <a:solidFill>
                  <a:srgbClr val="000000"/>
                </a:solidFill>
                <a:latin typeface="Poppins Bold"/>
                <a:ea typeface="Poppins Bold"/>
                <a:cs typeface="Poppins Bold"/>
                <a:sym typeface="Poppins Bold"/>
              </a:rPr>
              <a:t>Data Types:</a:t>
            </a:r>
          </a:p>
          <a:p>
            <a:pPr algn="l" marL="1081633" indent="-360544" lvl="2">
              <a:lnSpc>
                <a:spcPts val="3506"/>
              </a:lnSpc>
              <a:buFont typeface="Arial"/>
              <a:buChar char="⚬"/>
            </a:pPr>
            <a:r>
              <a:rPr lang="en-US" sz="2504">
                <a:solidFill>
                  <a:srgbClr val="000000"/>
                </a:solidFill>
                <a:latin typeface="Poppins"/>
                <a:ea typeface="Poppins"/>
                <a:cs typeface="Poppins"/>
                <a:sym typeface="Poppins"/>
              </a:rPr>
              <a:t>Most columns contain numerical data, except for the date and volume. The volume is stored as a string with a suffix (M for million, B for billion) and needs to be converted into numerical format. Additionally, the change rate is stored as a string but can be converted into a numerical value for analysis.</a:t>
            </a:r>
          </a:p>
          <a:p>
            <a:pPr algn="l">
              <a:lnSpc>
                <a:spcPts val="3506"/>
              </a:lnSpc>
            </a:pPr>
          </a:p>
          <a:p>
            <a:pPr algn="l">
              <a:lnSpc>
                <a:spcPts val="3506"/>
              </a:lnSpc>
            </a:pPr>
          </a:p>
          <a:p>
            <a:pPr algn="l">
              <a:lnSpc>
                <a:spcPts val="3506"/>
              </a:lnSpc>
            </a:pPr>
          </a:p>
          <a:p>
            <a:pPr algn="l">
              <a:lnSpc>
                <a:spcPts val="3506"/>
              </a:lnSpc>
              <a:spcBef>
                <a:spcPct val="0"/>
              </a:spcBef>
            </a:pPr>
          </a:p>
        </p:txBody>
      </p:sp>
      <p:sp>
        <p:nvSpPr>
          <p:cNvPr name="AutoShape 6" id="6"/>
          <p:cNvSpPr/>
          <p:nvPr/>
        </p:nvSpPr>
        <p:spPr>
          <a:xfrm>
            <a:off x="1029792" y="2252109"/>
            <a:ext cx="2618740"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AutoShape 3" id="3"/>
          <p:cNvSpPr/>
          <p:nvPr/>
        </p:nvSpPr>
        <p:spPr>
          <a:xfrm flipH="true">
            <a:off x="1028720" y="2186817"/>
            <a:ext cx="0" cy="0"/>
          </a:xfrm>
          <a:prstGeom prst="line">
            <a:avLst/>
          </a:prstGeom>
          <a:ln cap="flat" w="19050">
            <a:solidFill>
              <a:srgbClr val="000000"/>
            </a:solidFill>
            <a:prstDash val="solid"/>
            <a:headEnd type="none" len="sm" w="sm"/>
            <a:tailEnd type="none" len="sm" w="sm"/>
          </a:ln>
        </p:spPr>
      </p:sp>
      <p:sp>
        <p:nvSpPr>
          <p:cNvPr name="TextBox 4" id="4"/>
          <p:cNvSpPr txBox="true"/>
          <p:nvPr/>
        </p:nvSpPr>
        <p:spPr>
          <a:xfrm rot="0">
            <a:off x="118117" y="702993"/>
            <a:ext cx="18169883" cy="5113965"/>
          </a:xfrm>
          <a:prstGeom prst="rect">
            <a:avLst/>
          </a:prstGeom>
        </p:spPr>
        <p:txBody>
          <a:bodyPr anchor="t" rtlCol="false" tIns="0" lIns="0" bIns="0" rIns="0">
            <a:spAutoFit/>
          </a:bodyPr>
          <a:lstStyle/>
          <a:p>
            <a:pPr algn="l" marL="573729" indent="-286865" lvl="1">
              <a:lnSpc>
                <a:spcPts val="3720"/>
              </a:lnSpc>
              <a:buFont typeface="Arial"/>
              <a:buChar char="•"/>
            </a:pPr>
            <a:r>
              <a:rPr lang="en-US" b="true" sz="2657">
                <a:solidFill>
                  <a:srgbClr val="000000"/>
                </a:solidFill>
                <a:latin typeface="Poppins Bold"/>
                <a:ea typeface="Poppins Bold"/>
                <a:cs typeface="Poppins Bold"/>
                <a:sym typeface="Poppins Bold"/>
              </a:rPr>
              <a:t>Key Insights:</a:t>
            </a:r>
          </a:p>
          <a:p>
            <a:pPr algn="l" marL="1147459" indent="-382486" lvl="2">
              <a:lnSpc>
                <a:spcPts val="3720"/>
              </a:lnSpc>
              <a:buFont typeface="Arial"/>
              <a:buChar char="⚬"/>
            </a:pPr>
            <a:r>
              <a:rPr lang="en-US" sz="2657">
                <a:solidFill>
                  <a:srgbClr val="000000"/>
                </a:solidFill>
                <a:latin typeface="Poppins"/>
                <a:ea typeface="Poppins"/>
                <a:cs typeface="Poppins"/>
                <a:sym typeface="Poppins"/>
              </a:rPr>
              <a:t>Date Range: The data spans several years, providing a rich time series for analysis.</a:t>
            </a:r>
          </a:p>
          <a:p>
            <a:pPr algn="l" marL="1147459" indent="-382486" lvl="2">
              <a:lnSpc>
                <a:spcPts val="3720"/>
              </a:lnSpc>
              <a:buFont typeface="Arial"/>
              <a:buChar char="⚬"/>
            </a:pPr>
            <a:r>
              <a:rPr lang="en-US" sz="2657">
                <a:solidFill>
                  <a:srgbClr val="000000"/>
                </a:solidFill>
                <a:latin typeface="Poppins"/>
                <a:ea typeface="Poppins"/>
                <a:cs typeface="Poppins"/>
                <a:sym typeface="Poppins"/>
              </a:rPr>
              <a:t>Missing Data: No missing data was identified, but the format of volume and percentage change columns requires cleaning for accurate analysis.</a:t>
            </a:r>
          </a:p>
          <a:p>
            <a:pPr algn="l">
              <a:lnSpc>
                <a:spcPts val="3720"/>
              </a:lnSpc>
            </a:pPr>
          </a:p>
          <a:p>
            <a:pPr algn="l" marL="573729" indent="-286865" lvl="1">
              <a:lnSpc>
                <a:spcPts val="3720"/>
              </a:lnSpc>
              <a:buFont typeface="Arial"/>
              <a:buChar char="•"/>
            </a:pPr>
            <a:r>
              <a:rPr lang="en-US" b="true" sz="2657">
                <a:solidFill>
                  <a:srgbClr val="000000"/>
                </a:solidFill>
                <a:latin typeface="Poppins Bold"/>
                <a:ea typeface="Poppins Bold"/>
                <a:cs typeface="Poppins Bold"/>
                <a:sym typeface="Poppins Bold"/>
              </a:rPr>
              <a:t>Challenges:</a:t>
            </a:r>
          </a:p>
          <a:p>
            <a:pPr algn="l" marL="1147459" indent="-382486" lvl="2">
              <a:lnSpc>
                <a:spcPts val="3720"/>
              </a:lnSpc>
              <a:buFont typeface="Arial"/>
              <a:buChar char="⚬"/>
            </a:pPr>
            <a:r>
              <a:rPr lang="en-US" sz="2657">
                <a:solidFill>
                  <a:srgbClr val="000000"/>
                </a:solidFill>
                <a:latin typeface="Poppins"/>
                <a:ea typeface="Poppins"/>
                <a:cs typeface="Poppins"/>
                <a:sym typeface="Poppins"/>
              </a:rPr>
              <a:t>Data cleaning: Handling different volume formats and ensuring consistency</a:t>
            </a:r>
          </a:p>
          <a:p>
            <a:pPr algn="l" marL="1147459" indent="-382486" lvl="2">
              <a:lnSpc>
                <a:spcPts val="3720"/>
              </a:lnSpc>
              <a:buFont typeface="Arial"/>
              <a:buChar char="⚬"/>
            </a:pPr>
            <a:r>
              <a:rPr lang="en-US" sz="2657">
                <a:solidFill>
                  <a:srgbClr val="000000"/>
                </a:solidFill>
                <a:latin typeface="Poppins"/>
                <a:ea typeface="Poppins"/>
                <a:cs typeface="Poppins"/>
                <a:sym typeface="Poppins"/>
              </a:rPr>
              <a:t>Feature selection: Determining most relevant features for prediction</a:t>
            </a:r>
          </a:p>
          <a:p>
            <a:pPr algn="l" marL="1147459" indent="-382486" lvl="2">
              <a:lnSpc>
                <a:spcPts val="3720"/>
              </a:lnSpc>
              <a:buFont typeface="Arial"/>
              <a:buChar char="⚬"/>
            </a:pPr>
            <a:r>
              <a:rPr lang="en-US" sz="2657">
                <a:solidFill>
                  <a:srgbClr val="000000"/>
                </a:solidFill>
                <a:latin typeface="Poppins"/>
                <a:ea typeface="Poppins"/>
                <a:cs typeface="Poppins"/>
                <a:sym typeface="Poppins"/>
              </a:rPr>
              <a:t>Data normalization: Scaling features to a common range for model input</a:t>
            </a:r>
          </a:p>
          <a:p>
            <a:pPr algn="l">
              <a:lnSpc>
                <a:spcPts val="3720"/>
              </a:lnSpc>
            </a:pPr>
          </a:p>
          <a:p>
            <a:pPr algn="l">
              <a:lnSpc>
                <a:spcPts val="372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632643" y="691539"/>
            <a:ext cx="16592243" cy="722027"/>
          </a:xfrm>
          <a:prstGeom prst="rect">
            <a:avLst/>
          </a:prstGeom>
        </p:spPr>
        <p:txBody>
          <a:bodyPr anchor="t" rtlCol="false" tIns="0" lIns="0" bIns="0" rIns="0">
            <a:spAutoFit/>
          </a:bodyPr>
          <a:lstStyle/>
          <a:p>
            <a:pPr algn="l">
              <a:lnSpc>
                <a:spcPts val="5878"/>
              </a:lnSpc>
              <a:spcBef>
                <a:spcPct val="0"/>
              </a:spcBef>
            </a:pPr>
            <a:r>
              <a:rPr lang="en-US" sz="4198">
                <a:solidFill>
                  <a:srgbClr val="545454"/>
                </a:solidFill>
                <a:latin typeface="League Spartan"/>
                <a:ea typeface="League Spartan"/>
                <a:cs typeface="League Spartan"/>
                <a:sym typeface="League Spartan"/>
              </a:rPr>
              <a:t>CLOSING PRICE AND AVERAGE CLOSING PRICE OVER TIME</a:t>
            </a:r>
          </a:p>
        </p:txBody>
      </p:sp>
      <p:sp>
        <p:nvSpPr>
          <p:cNvPr name="AutoShape 4" id="4"/>
          <p:cNvSpPr/>
          <p:nvPr/>
        </p:nvSpPr>
        <p:spPr>
          <a:xfrm flipV="true">
            <a:off x="1029707" y="1413566"/>
            <a:ext cx="4907158" cy="521815"/>
          </a:xfrm>
          <a:prstGeom prst="line">
            <a:avLst/>
          </a:prstGeom>
          <a:ln cap="flat" w="19050">
            <a:solidFill>
              <a:srgbClr val="000000"/>
            </a:solidFill>
            <a:prstDash val="solid"/>
            <a:headEnd type="none" len="sm" w="sm"/>
            <a:tailEnd type="none" len="sm" w="sm"/>
          </a:ln>
        </p:spPr>
      </p:sp>
      <p:sp>
        <p:nvSpPr>
          <p:cNvPr name="Freeform 5" id="5"/>
          <p:cNvSpPr/>
          <p:nvPr/>
        </p:nvSpPr>
        <p:spPr>
          <a:xfrm flipH="false" flipV="false" rot="0">
            <a:off x="8871422" y="2349544"/>
            <a:ext cx="8748470" cy="4636689"/>
          </a:xfrm>
          <a:custGeom>
            <a:avLst/>
            <a:gdLst/>
            <a:ahLst/>
            <a:cxnLst/>
            <a:rect r="r" b="b" t="t" l="l"/>
            <a:pathLst>
              <a:path h="4636689" w="8748470">
                <a:moveTo>
                  <a:pt x="0" y="0"/>
                </a:moveTo>
                <a:lnTo>
                  <a:pt x="8748470" y="0"/>
                </a:lnTo>
                <a:lnTo>
                  <a:pt x="8748470" y="4636689"/>
                </a:lnTo>
                <a:lnTo>
                  <a:pt x="0" y="4636689"/>
                </a:lnTo>
                <a:lnTo>
                  <a:pt x="0" y="0"/>
                </a:lnTo>
                <a:close/>
              </a:path>
            </a:pathLst>
          </a:custGeom>
          <a:blipFill>
            <a:blip r:embed="rId3"/>
            <a:stretch>
              <a:fillRect l="-46" t="0" r="-46" b="0"/>
            </a:stretch>
          </a:blipFill>
        </p:spPr>
      </p:sp>
      <p:sp>
        <p:nvSpPr>
          <p:cNvPr name="Freeform 6" id="6"/>
          <p:cNvSpPr/>
          <p:nvPr/>
        </p:nvSpPr>
        <p:spPr>
          <a:xfrm flipH="false" flipV="false" rot="0">
            <a:off x="277126" y="5143500"/>
            <a:ext cx="8121955" cy="4443111"/>
          </a:xfrm>
          <a:custGeom>
            <a:avLst/>
            <a:gdLst/>
            <a:ahLst/>
            <a:cxnLst/>
            <a:rect r="r" b="b" t="t" l="l"/>
            <a:pathLst>
              <a:path h="4443111" w="8121955">
                <a:moveTo>
                  <a:pt x="0" y="0"/>
                </a:moveTo>
                <a:lnTo>
                  <a:pt x="8121955" y="0"/>
                </a:lnTo>
                <a:lnTo>
                  <a:pt x="8121955" y="4443111"/>
                </a:lnTo>
                <a:lnTo>
                  <a:pt x="0" y="4443111"/>
                </a:lnTo>
                <a:lnTo>
                  <a:pt x="0" y="0"/>
                </a:lnTo>
                <a:close/>
              </a:path>
            </a:pathLst>
          </a:custGeom>
          <a:blipFill>
            <a:blip r:embed="rId4"/>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1027649" y="1448579"/>
            <a:ext cx="16592243" cy="738238"/>
          </a:xfrm>
          <a:prstGeom prst="rect">
            <a:avLst/>
          </a:prstGeom>
        </p:spPr>
        <p:txBody>
          <a:bodyPr anchor="t" rtlCol="false" tIns="0" lIns="0" bIns="0" rIns="0">
            <a:spAutoFit/>
          </a:bodyPr>
          <a:lstStyle/>
          <a:p>
            <a:pPr algn="l">
              <a:lnSpc>
                <a:spcPts val="6018"/>
              </a:lnSpc>
              <a:spcBef>
                <a:spcPct val="0"/>
              </a:spcBef>
            </a:pPr>
            <a:r>
              <a:rPr lang="en-US" sz="4298">
                <a:solidFill>
                  <a:srgbClr val="00BF63"/>
                </a:solidFill>
                <a:latin typeface="League Spartan"/>
                <a:ea typeface="League Spartan"/>
                <a:cs typeface="League Spartan"/>
                <a:sym typeface="League Spartan"/>
              </a:rPr>
              <a:t>DATA PREPROCESSING &amp; FEATURE ENGINEERING</a:t>
            </a:r>
          </a:p>
        </p:txBody>
      </p:sp>
      <p:sp>
        <p:nvSpPr>
          <p:cNvPr name="AutoShape 4" id="4"/>
          <p:cNvSpPr/>
          <p:nvPr/>
        </p:nvSpPr>
        <p:spPr>
          <a:xfrm flipH="true">
            <a:off x="1028720" y="2186817"/>
            <a:ext cx="0" cy="0"/>
          </a:xfrm>
          <a:prstGeom prst="line">
            <a:avLst/>
          </a:prstGeom>
          <a:ln cap="flat" w="19050">
            <a:solidFill>
              <a:srgbClr val="000000"/>
            </a:solidFill>
            <a:prstDash val="solid"/>
            <a:headEnd type="none" len="sm" w="sm"/>
            <a:tailEnd type="none" len="sm" w="sm"/>
          </a:ln>
        </p:spPr>
      </p:sp>
      <p:sp>
        <p:nvSpPr>
          <p:cNvPr name="TextBox 5" id="5"/>
          <p:cNvSpPr txBox="true"/>
          <p:nvPr/>
        </p:nvSpPr>
        <p:spPr>
          <a:xfrm rot="0">
            <a:off x="388829" y="2824071"/>
            <a:ext cx="17899171" cy="8229783"/>
          </a:xfrm>
          <a:prstGeom prst="rect">
            <a:avLst/>
          </a:prstGeom>
        </p:spPr>
        <p:txBody>
          <a:bodyPr anchor="t" rtlCol="false" tIns="0" lIns="0" bIns="0" rIns="0">
            <a:spAutoFit/>
          </a:bodyPr>
          <a:lstStyle/>
          <a:p>
            <a:pPr algn="l" marL="565181" indent="-282591" lvl="1">
              <a:lnSpc>
                <a:spcPts val="3664"/>
              </a:lnSpc>
              <a:buFont typeface="Arial"/>
              <a:buChar char="•"/>
            </a:pPr>
            <a:r>
              <a:rPr lang="en-US" b="true" sz="2617">
                <a:solidFill>
                  <a:srgbClr val="000000"/>
                </a:solidFill>
                <a:latin typeface="Poppins Bold"/>
                <a:ea typeface="Poppins Bold"/>
                <a:cs typeface="Poppins Bold"/>
                <a:sym typeface="Poppins Bold"/>
              </a:rPr>
              <a:t>Column Renaming:</a:t>
            </a:r>
          </a:p>
          <a:p>
            <a:pPr algn="l" marL="1130363" indent="-376788" lvl="2">
              <a:lnSpc>
                <a:spcPts val="3664"/>
              </a:lnSpc>
              <a:buFont typeface="Arial"/>
              <a:buChar char="⚬"/>
            </a:pPr>
            <a:r>
              <a:rPr lang="en-US" sz="2617">
                <a:solidFill>
                  <a:srgbClr val="000000"/>
                </a:solidFill>
                <a:latin typeface="Poppins"/>
                <a:ea typeface="Poppins"/>
                <a:cs typeface="Poppins"/>
                <a:sym typeface="Poppins"/>
              </a:rPr>
              <a:t>The original column names are in Japanese, requiring renaming for clarity in analysis:</a:t>
            </a:r>
          </a:p>
          <a:p>
            <a:pPr algn="l" marL="1130363" indent="-376788" lvl="2">
              <a:lnSpc>
                <a:spcPts val="3664"/>
              </a:lnSpc>
              <a:buFont typeface="Arial"/>
              <a:buChar char="⚬"/>
            </a:pPr>
            <a:r>
              <a:rPr lang="en-US" sz="2617">
                <a:solidFill>
                  <a:srgbClr val="000000"/>
                </a:solidFill>
                <a:latin typeface="Poppins"/>
                <a:ea typeface="Poppins"/>
                <a:cs typeface="Poppins"/>
                <a:sym typeface="Poppins"/>
              </a:rPr>
              <a:t>日付け → Date</a:t>
            </a:r>
          </a:p>
          <a:p>
            <a:pPr algn="l" marL="1130363" indent="-376788" lvl="2">
              <a:lnSpc>
                <a:spcPts val="3664"/>
              </a:lnSpc>
              <a:buFont typeface="Arial"/>
              <a:buChar char="⚬"/>
            </a:pPr>
            <a:r>
              <a:rPr lang="en-US" sz="2617">
                <a:solidFill>
                  <a:srgbClr val="000000"/>
                </a:solidFill>
                <a:latin typeface="Poppins"/>
                <a:ea typeface="Poppins"/>
                <a:cs typeface="Poppins"/>
                <a:sym typeface="Poppins"/>
              </a:rPr>
              <a:t>終値 → Closing_Price</a:t>
            </a:r>
          </a:p>
          <a:p>
            <a:pPr algn="l" marL="1130363" indent="-376788" lvl="2">
              <a:lnSpc>
                <a:spcPts val="3664"/>
              </a:lnSpc>
              <a:buFont typeface="Arial"/>
              <a:buChar char="⚬"/>
            </a:pPr>
            <a:r>
              <a:rPr lang="en-US" sz="2617">
                <a:solidFill>
                  <a:srgbClr val="000000"/>
                </a:solidFill>
                <a:latin typeface="Poppins"/>
                <a:ea typeface="Poppins"/>
                <a:cs typeface="Poppins"/>
                <a:sym typeface="Poppins"/>
              </a:rPr>
              <a:t>始値 → Opening_Price</a:t>
            </a:r>
          </a:p>
          <a:p>
            <a:pPr algn="l" marL="1130363" indent="-376788" lvl="2">
              <a:lnSpc>
                <a:spcPts val="3664"/>
              </a:lnSpc>
              <a:buFont typeface="Arial"/>
              <a:buChar char="⚬"/>
            </a:pPr>
            <a:r>
              <a:rPr lang="en-US" sz="2617">
                <a:solidFill>
                  <a:srgbClr val="000000"/>
                </a:solidFill>
                <a:latin typeface="Poppins"/>
                <a:ea typeface="Poppins"/>
                <a:cs typeface="Poppins"/>
                <a:sym typeface="Poppins"/>
              </a:rPr>
              <a:t>高値 → High_Price</a:t>
            </a:r>
          </a:p>
          <a:p>
            <a:pPr algn="l" marL="1130363" indent="-376788" lvl="2">
              <a:lnSpc>
                <a:spcPts val="3664"/>
              </a:lnSpc>
              <a:buFont typeface="Arial"/>
              <a:buChar char="⚬"/>
            </a:pPr>
            <a:r>
              <a:rPr lang="en-US" sz="2617">
                <a:solidFill>
                  <a:srgbClr val="000000"/>
                </a:solidFill>
                <a:latin typeface="Poppins"/>
                <a:ea typeface="Poppins"/>
                <a:cs typeface="Poppins"/>
                <a:sym typeface="Poppins"/>
              </a:rPr>
              <a:t>安値 → Low_Price</a:t>
            </a:r>
          </a:p>
          <a:p>
            <a:pPr algn="l" marL="1130363" indent="-376788" lvl="2">
              <a:lnSpc>
                <a:spcPts val="3664"/>
              </a:lnSpc>
              <a:buFont typeface="Arial"/>
              <a:buChar char="⚬"/>
            </a:pPr>
            <a:r>
              <a:rPr lang="en-US" sz="2617">
                <a:solidFill>
                  <a:srgbClr val="000000"/>
                </a:solidFill>
                <a:latin typeface="Poppins"/>
                <a:ea typeface="Poppins"/>
                <a:cs typeface="Poppins"/>
                <a:sym typeface="Poppins"/>
              </a:rPr>
              <a:t>出来高 → Volume</a:t>
            </a:r>
          </a:p>
          <a:p>
            <a:pPr algn="l">
              <a:lnSpc>
                <a:spcPts val="3664"/>
              </a:lnSpc>
            </a:pPr>
          </a:p>
          <a:p>
            <a:pPr algn="l" marL="565181" indent="-282591" lvl="1">
              <a:lnSpc>
                <a:spcPts val="3664"/>
              </a:lnSpc>
              <a:buFont typeface="Arial"/>
              <a:buChar char="•"/>
            </a:pPr>
            <a:r>
              <a:rPr lang="en-US" b="true" sz="2617">
                <a:solidFill>
                  <a:srgbClr val="000000"/>
                </a:solidFill>
                <a:latin typeface="Poppins Bold"/>
                <a:ea typeface="Poppins Bold"/>
                <a:cs typeface="Poppins Bold"/>
                <a:sym typeface="Poppins Bold"/>
              </a:rPr>
              <a:t>Volume Conversion:</a:t>
            </a:r>
          </a:p>
          <a:p>
            <a:pPr algn="l" marL="1130363" indent="-376788" lvl="2">
              <a:lnSpc>
                <a:spcPts val="3664"/>
              </a:lnSpc>
              <a:buFont typeface="Arial"/>
              <a:buChar char="⚬"/>
            </a:pPr>
            <a:r>
              <a:rPr lang="en-US" sz="2617">
                <a:solidFill>
                  <a:srgbClr val="000000"/>
                </a:solidFill>
                <a:latin typeface="Poppins"/>
                <a:ea typeface="Poppins"/>
                <a:cs typeface="Poppins"/>
                <a:sym typeface="Poppins"/>
              </a:rPr>
              <a:t>Convert Volume from strings like 79.15M (million) and 173.91M into numerical values for analysis.</a:t>
            </a:r>
          </a:p>
          <a:p>
            <a:pPr algn="l">
              <a:lnSpc>
                <a:spcPts val="3664"/>
              </a:lnSpc>
            </a:pPr>
          </a:p>
          <a:p>
            <a:pPr algn="l" marL="565181" indent="-282591" lvl="1">
              <a:lnSpc>
                <a:spcPts val="3664"/>
              </a:lnSpc>
              <a:buFont typeface="Arial"/>
              <a:buChar char="•"/>
            </a:pPr>
            <a:r>
              <a:rPr lang="en-US" b="true" sz="2617">
                <a:solidFill>
                  <a:srgbClr val="000000"/>
                </a:solidFill>
                <a:latin typeface="Poppins Bold"/>
                <a:ea typeface="Poppins Bold"/>
                <a:cs typeface="Poppins Bold"/>
                <a:sym typeface="Poppins Bold"/>
              </a:rPr>
              <a:t>Change Rate Removal:</a:t>
            </a:r>
          </a:p>
          <a:p>
            <a:pPr algn="l" marL="1130363" indent="-376788" lvl="2">
              <a:lnSpc>
                <a:spcPts val="3664"/>
              </a:lnSpc>
              <a:buFont typeface="Arial"/>
              <a:buChar char="⚬"/>
            </a:pPr>
            <a:r>
              <a:rPr lang="en-US" sz="2617">
                <a:solidFill>
                  <a:srgbClr val="000000"/>
                </a:solidFill>
                <a:latin typeface="Poppins"/>
                <a:ea typeface="Poppins"/>
                <a:cs typeface="Poppins"/>
                <a:sym typeface="Poppins"/>
              </a:rPr>
              <a:t>The Change Rate % column was excluded as the core focus was on stock price trends and technical indicators.</a:t>
            </a:r>
          </a:p>
          <a:p>
            <a:pPr algn="l">
              <a:lnSpc>
                <a:spcPts val="3664"/>
              </a:lnSpc>
            </a:pPr>
          </a:p>
          <a:p>
            <a:pPr algn="l">
              <a:lnSpc>
                <a:spcPts val="3664"/>
              </a:lnSpc>
            </a:pPr>
          </a:p>
          <a:p>
            <a:pPr algn="l">
              <a:lnSpc>
                <a:spcPts val="3664"/>
              </a:lnSpc>
              <a:spcBef>
                <a:spcPct val="0"/>
              </a:spcBef>
            </a:pPr>
          </a:p>
        </p:txBody>
      </p:sp>
      <p:sp>
        <p:nvSpPr>
          <p:cNvPr name="AutoShape 6" id="6"/>
          <p:cNvSpPr/>
          <p:nvPr/>
        </p:nvSpPr>
        <p:spPr>
          <a:xfrm>
            <a:off x="1029792" y="2252109"/>
            <a:ext cx="2618740"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1027649" y="1448579"/>
            <a:ext cx="16592243" cy="738238"/>
          </a:xfrm>
          <a:prstGeom prst="rect">
            <a:avLst/>
          </a:prstGeom>
        </p:spPr>
        <p:txBody>
          <a:bodyPr anchor="t" rtlCol="false" tIns="0" lIns="0" bIns="0" rIns="0">
            <a:spAutoFit/>
          </a:bodyPr>
          <a:lstStyle/>
          <a:p>
            <a:pPr algn="l">
              <a:lnSpc>
                <a:spcPts val="6018"/>
              </a:lnSpc>
              <a:spcBef>
                <a:spcPct val="0"/>
              </a:spcBef>
            </a:pPr>
            <a:r>
              <a:rPr lang="en-US" sz="4298">
                <a:solidFill>
                  <a:srgbClr val="00BF63"/>
                </a:solidFill>
                <a:latin typeface="League Spartan"/>
                <a:ea typeface="League Spartan"/>
                <a:cs typeface="League Spartan"/>
                <a:sym typeface="League Spartan"/>
              </a:rPr>
              <a:t>DATA PREPROCESSING &amp; FEATURE ENGINEERING</a:t>
            </a:r>
          </a:p>
        </p:txBody>
      </p:sp>
      <p:sp>
        <p:nvSpPr>
          <p:cNvPr name="AutoShape 4" id="4"/>
          <p:cNvSpPr/>
          <p:nvPr/>
        </p:nvSpPr>
        <p:spPr>
          <a:xfrm flipH="true">
            <a:off x="1028720" y="2186817"/>
            <a:ext cx="0" cy="0"/>
          </a:xfrm>
          <a:prstGeom prst="line">
            <a:avLst/>
          </a:prstGeom>
          <a:ln cap="flat" w="19050">
            <a:solidFill>
              <a:srgbClr val="000000"/>
            </a:solidFill>
            <a:prstDash val="solid"/>
            <a:headEnd type="none" len="sm" w="sm"/>
            <a:tailEnd type="none" len="sm" w="sm"/>
          </a:ln>
        </p:spPr>
      </p:sp>
      <p:sp>
        <p:nvSpPr>
          <p:cNvPr name="TextBox 5" id="5"/>
          <p:cNvSpPr txBox="true"/>
          <p:nvPr/>
        </p:nvSpPr>
        <p:spPr>
          <a:xfrm rot="0">
            <a:off x="388829" y="3205907"/>
            <a:ext cx="17899171" cy="4572183"/>
          </a:xfrm>
          <a:prstGeom prst="rect">
            <a:avLst/>
          </a:prstGeom>
        </p:spPr>
        <p:txBody>
          <a:bodyPr anchor="t" rtlCol="false" tIns="0" lIns="0" bIns="0" rIns="0">
            <a:spAutoFit/>
          </a:bodyPr>
          <a:lstStyle/>
          <a:p>
            <a:pPr algn="l" marL="565181" indent="-282591" lvl="1">
              <a:lnSpc>
                <a:spcPts val="3664"/>
              </a:lnSpc>
              <a:buFont typeface="Arial"/>
              <a:buChar char="•"/>
            </a:pPr>
            <a:r>
              <a:rPr lang="en-US" b="true" sz="2617">
                <a:solidFill>
                  <a:srgbClr val="000000"/>
                </a:solidFill>
                <a:latin typeface="Poppins Bold"/>
                <a:ea typeface="Poppins Bold"/>
                <a:cs typeface="Poppins Bold"/>
                <a:sym typeface="Poppins Bold"/>
              </a:rPr>
              <a:t>Feature Engineering:</a:t>
            </a:r>
          </a:p>
          <a:p>
            <a:pPr algn="l" marL="1130363" indent="-376788" lvl="2">
              <a:lnSpc>
                <a:spcPts val="3664"/>
              </a:lnSpc>
              <a:buFont typeface="Arial"/>
              <a:buChar char="⚬"/>
            </a:pPr>
            <a:r>
              <a:rPr lang="en-US" b="true" sz="2617">
                <a:solidFill>
                  <a:srgbClr val="000000"/>
                </a:solidFill>
                <a:latin typeface="Poppins Bold"/>
                <a:ea typeface="Poppins Bold"/>
                <a:cs typeface="Poppins Bold"/>
                <a:sym typeface="Poppins Bold"/>
              </a:rPr>
              <a:t>Technical indicators added:</a:t>
            </a:r>
          </a:p>
          <a:p>
            <a:pPr algn="l" marL="1695544" indent="-423886" lvl="3">
              <a:lnSpc>
                <a:spcPts val="3664"/>
              </a:lnSpc>
              <a:buFont typeface="Arial"/>
              <a:buChar char="￭"/>
            </a:pPr>
            <a:r>
              <a:rPr lang="en-US" b="true" sz="2617">
                <a:solidFill>
                  <a:srgbClr val="000000"/>
                </a:solidFill>
                <a:latin typeface="Poppins Bold"/>
                <a:ea typeface="Poppins Bold"/>
                <a:cs typeface="Poppins Bold"/>
                <a:sym typeface="Poppins Bold"/>
              </a:rPr>
              <a:t>Simple Moving Average (SMA):</a:t>
            </a:r>
          </a:p>
          <a:p>
            <a:pPr algn="l" marL="2260726" indent="-452145" lvl="4">
              <a:lnSpc>
                <a:spcPts val="3664"/>
              </a:lnSpc>
              <a:buFont typeface="Arial"/>
              <a:buChar char="•"/>
            </a:pPr>
            <a:r>
              <a:rPr lang="en-US" b="true" sz="2617">
                <a:solidFill>
                  <a:srgbClr val="000000"/>
                </a:solidFill>
                <a:latin typeface="Poppins Bold"/>
                <a:ea typeface="Poppins Bold"/>
                <a:cs typeface="Poppins Bold"/>
                <a:sym typeface="Poppins Bold"/>
              </a:rPr>
              <a:t>SMA-20: </a:t>
            </a:r>
            <a:r>
              <a:rPr lang="en-US" sz="2617">
                <a:solidFill>
                  <a:srgbClr val="000000"/>
                </a:solidFill>
                <a:latin typeface="Poppins"/>
                <a:ea typeface="Poppins"/>
                <a:cs typeface="Poppins"/>
                <a:sym typeface="Poppins"/>
              </a:rPr>
              <a:t>Average closing price over the last 20 days</a:t>
            </a:r>
          </a:p>
          <a:p>
            <a:pPr algn="l" marL="2260726" indent="-452145" lvl="4">
              <a:lnSpc>
                <a:spcPts val="3664"/>
              </a:lnSpc>
              <a:buFont typeface="Arial"/>
              <a:buChar char="•"/>
            </a:pPr>
            <a:r>
              <a:rPr lang="en-US" b="true" sz="2617">
                <a:solidFill>
                  <a:srgbClr val="000000"/>
                </a:solidFill>
                <a:latin typeface="Poppins Bold"/>
                <a:ea typeface="Poppins Bold"/>
                <a:cs typeface="Poppins Bold"/>
                <a:sym typeface="Poppins Bold"/>
              </a:rPr>
              <a:t>SMA-50: </a:t>
            </a:r>
            <a:r>
              <a:rPr lang="en-US" sz="2617">
                <a:solidFill>
                  <a:srgbClr val="000000"/>
                </a:solidFill>
                <a:latin typeface="Poppins"/>
                <a:ea typeface="Poppins"/>
                <a:cs typeface="Poppins"/>
                <a:sym typeface="Poppins"/>
              </a:rPr>
              <a:t>Average closing price over the last 50 days</a:t>
            </a:r>
          </a:p>
          <a:p>
            <a:pPr algn="l" marL="1130363" indent="-376788" lvl="2">
              <a:lnSpc>
                <a:spcPts val="3664"/>
              </a:lnSpc>
              <a:buFont typeface="Arial"/>
              <a:buChar char="⚬"/>
            </a:pPr>
            <a:r>
              <a:rPr lang="en-US" b="true" sz="2617">
                <a:solidFill>
                  <a:srgbClr val="000000"/>
                </a:solidFill>
                <a:latin typeface="Poppins Bold"/>
                <a:ea typeface="Poppins Bold"/>
                <a:cs typeface="Poppins Bold"/>
                <a:sym typeface="Poppins Bold"/>
              </a:rPr>
              <a:t>Relative Strength Index (RSI):</a:t>
            </a:r>
            <a:r>
              <a:rPr lang="en-US" sz="2617">
                <a:solidFill>
                  <a:srgbClr val="000000"/>
                </a:solidFill>
                <a:latin typeface="Poppins"/>
                <a:ea typeface="Poppins"/>
                <a:cs typeface="Poppins"/>
                <a:sym typeface="Poppins"/>
              </a:rPr>
              <a:t> Momentum indicator measuring speed and change of price movements</a:t>
            </a:r>
          </a:p>
          <a:p>
            <a:pPr algn="l">
              <a:lnSpc>
                <a:spcPts val="3664"/>
              </a:lnSpc>
            </a:pPr>
          </a:p>
          <a:p>
            <a:pPr algn="l">
              <a:lnSpc>
                <a:spcPts val="3664"/>
              </a:lnSpc>
            </a:pPr>
          </a:p>
          <a:p>
            <a:pPr algn="l">
              <a:lnSpc>
                <a:spcPts val="3664"/>
              </a:lnSpc>
              <a:spcBef>
                <a:spcPct val="0"/>
              </a:spcBef>
            </a:pPr>
          </a:p>
        </p:txBody>
      </p:sp>
      <p:sp>
        <p:nvSpPr>
          <p:cNvPr name="AutoShape 6" id="6"/>
          <p:cNvSpPr/>
          <p:nvPr/>
        </p:nvSpPr>
        <p:spPr>
          <a:xfrm>
            <a:off x="1029792" y="2252109"/>
            <a:ext cx="2618740"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592792" y="942975"/>
            <a:ext cx="14593217" cy="738238"/>
          </a:xfrm>
          <a:prstGeom prst="rect">
            <a:avLst/>
          </a:prstGeom>
        </p:spPr>
        <p:txBody>
          <a:bodyPr anchor="t" rtlCol="false" tIns="0" lIns="0" bIns="0" rIns="0">
            <a:spAutoFit/>
          </a:bodyPr>
          <a:lstStyle/>
          <a:p>
            <a:pPr algn="l">
              <a:lnSpc>
                <a:spcPts val="6018"/>
              </a:lnSpc>
              <a:spcBef>
                <a:spcPct val="0"/>
              </a:spcBef>
            </a:pPr>
            <a:r>
              <a:rPr lang="en-US" sz="4298">
                <a:solidFill>
                  <a:srgbClr val="00BF63"/>
                </a:solidFill>
                <a:latin typeface="League Spartan"/>
                <a:ea typeface="League Spartan"/>
                <a:cs typeface="League Spartan"/>
                <a:sym typeface="League Spartan"/>
              </a:rPr>
              <a:t>MODEL TRAINING AND ARCHITECTURE</a:t>
            </a:r>
          </a:p>
        </p:txBody>
      </p:sp>
      <p:sp>
        <p:nvSpPr>
          <p:cNvPr name="AutoShape 4" id="4"/>
          <p:cNvSpPr/>
          <p:nvPr/>
        </p:nvSpPr>
        <p:spPr>
          <a:xfrm>
            <a:off x="592792" y="1743380"/>
            <a:ext cx="2618740" cy="0"/>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592792" y="2405931"/>
            <a:ext cx="17695208" cy="6941851"/>
          </a:xfrm>
          <a:prstGeom prst="rect">
            <a:avLst/>
          </a:prstGeom>
        </p:spPr>
        <p:txBody>
          <a:bodyPr anchor="t" rtlCol="false" tIns="0" lIns="0" bIns="0" rIns="0">
            <a:spAutoFit/>
          </a:bodyPr>
          <a:lstStyle/>
          <a:p>
            <a:pPr algn="l" marL="847995" indent="-423998" lvl="1">
              <a:lnSpc>
                <a:spcPts val="5498"/>
              </a:lnSpc>
              <a:buFont typeface="Arial"/>
              <a:buChar char="•"/>
            </a:pPr>
            <a:r>
              <a:rPr lang="en-US" b="true" sz="3927">
                <a:solidFill>
                  <a:srgbClr val="000000"/>
                </a:solidFill>
                <a:latin typeface="Poppins Bold"/>
                <a:ea typeface="Poppins Bold"/>
                <a:cs typeface="Poppins Bold"/>
                <a:sym typeface="Poppins Bold"/>
              </a:rPr>
              <a:t>Input</a:t>
            </a:r>
            <a:r>
              <a:rPr lang="en-US" sz="3927">
                <a:solidFill>
                  <a:srgbClr val="000000"/>
                </a:solidFill>
                <a:latin typeface="Poppins"/>
                <a:ea typeface="Poppins"/>
                <a:cs typeface="Poppins"/>
                <a:sym typeface="Poppins"/>
              </a:rPr>
              <a:t>:</a:t>
            </a:r>
          </a:p>
          <a:p>
            <a:pPr algn="l" marL="1245687" indent="-415229" lvl="2">
              <a:lnSpc>
                <a:spcPts val="4038"/>
              </a:lnSpc>
              <a:buFont typeface="Arial"/>
              <a:buChar char="⚬"/>
            </a:pPr>
            <a:r>
              <a:rPr lang="en-US" sz="2884">
                <a:solidFill>
                  <a:srgbClr val="000000"/>
                </a:solidFill>
                <a:latin typeface="Poppins"/>
                <a:ea typeface="Poppins"/>
                <a:cs typeface="Poppins"/>
                <a:sym typeface="Poppins"/>
              </a:rPr>
              <a:t>The model analyzes 500 days of historical stock prices and trading volumes, along with calculated indicators like the 20-day and 50-day simple moving averages (SMA) and the stock’s relative strength index (RSI) to capture trends. This extensive "window" of data helps the model learn patterns and stock price movements over time.</a:t>
            </a:r>
          </a:p>
          <a:p>
            <a:pPr algn="l" marL="1245687" indent="-415229" lvl="2">
              <a:lnSpc>
                <a:spcPts val="4038"/>
              </a:lnSpc>
              <a:buFont typeface="Arial"/>
              <a:buChar char="⚬"/>
            </a:pPr>
            <a:r>
              <a:rPr lang="en-US" sz="2884">
                <a:solidFill>
                  <a:srgbClr val="000000"/>
                </a:solidFill>
                <a:latin typeface="Poppins"/>
                <a:ea typeface="Poppins"/>
                <a:cs typeface="Poppins"/>
                <a:sym typeface="Poppins"/>
              </a:rPr>
              <a:t>Each 500-day sliding window of input data includes:</a:t>
            </a:r>
          </a:p>
          <a:p>
            <a:pPr algn="l" marL="1245687" indent="-415229" lvl="2">
              <a:lnSpc>
                <a:spcPts val="4038"/>
              </a:lnSpc>
              <a:buFont typeface="Arial"/>
              <a:buChar char="⚬"/>
            </a:pPr>
            <a:r>
              <a:rPr lang="en-US" sz="2884">
                <a:solidFill>
                  <a:srgbClr val="000000"/>
                </a:solidFill>
                <a:latin typeface="Poppins"/>
                <a:ea typeface="Poppins"/>
                <a:cs typeface="Poppins"/>
                <a:sym typeface="Poppins"/>
              </a:rPr>
              <a:t>5 core features: Closing Price, Opening Price, High Price, Low Price, and Volume.</a:t>
            </a:r>
          </a:p>
          <a:p>
            <a:pPr algn="l" marL="1245687" indent="-415229" lvl="2">
              <a:lnSpc>
                <a:spcPts val="4038"/>
              </a:lnSpc>
              <a:buFont typeface="Arial"/>
              <a:buChar char="⚬"/>
            </a:pPr>
            <a:r>
              <a:rPr lang="en-US" sz="2884">
                <a:solidFill>
                  <a:srgbClr val="000000"/>
                </a:solidFill>
                <a:latin typeface="Poppins"/>
                <a:ea typeface="Poppins"/>
                <a:cs typeface="Poppins"/>
                <a:sym typeface="Poppins"/>
              </a:rPr>
              <a:t>3 engineered features: 20-day SMA, 50-day SMA, and RSI.</a:t>
            </a:r>
          </a:p>
          <a:p>
            <a:pPr algn="l">
              <a:lnSpc>
                <a:spcPts val="4038"/>
              </a:lnSpc>
            </a:pPr>
          </a:p>
          <a:p>
            <a:pPr algn="l">
              <a:lnSpc>
                <a:spcPts val="4038"/>
              </a:lnSpc>
            </a:pPr>
          </a:p>
          <a:p>
            <a:pPr algn="l" marL="802965" indent="-401482" lvl="1">
              <a:lnSpc>
                <a:spcPts val="5206"/>
              </a:lnSpc>
              <a:buFont typeface="Arial"/>
              <a:buChar char="•"/>
            </a:pPr>
            <a:r>
              <a:rPr lang="en-US" b="true" sz="3719">
                <a:solidFill>
                  <a:srgbClr val="000000"/>
                </a:solidFill>
                <a:latin typeface="Poppins Bold"/>
                <a:ea typeface="Poppins Bold"/>
                <a:cs typeface="Poppins Bold"/>
                <a:sym typeface="Poppins Bold"/>
              </a:rPr>
              <a:t>Shape of Input:</a:t>
            </a:r>
            <a:r>
              <a:rPr lang="en-US" sz="3719">
                <a:solidFill>
                  <a:srgbClr val="000000"/>
                </a:solidFill>
                <a:latin typeface="Poppins"/>
                <a:ea typeface="Poppins"/>
                <a:cs typeface="Poppins"/>
                <a:sym typeface="Poppins"/>
              </a:rPr>
              <a:t> </a:t>
            </a:r>
          </a:p>
          <a:p>
            <a:pPr algn="l" marL="1245687" indent="-415229" lvl="2">
              <a:lnSpc>
                <a:spcPts val="4038"/>
              </a:lnSpc>
              <a:spcBef>
                <a:spcPct val="0"/>
              </a:spcBef>
              <a:buFont typeface="Arial"/>
              <a:buChar char="⚬"/>
            </a:pPr>
            <a:r>
              <a:rPr lang="en-US" sz="2884">
                <a:solidFill>
                  <a:srgbClr val="000000"/>
                </a:solidFill>
                <a:latin typeface="Poppins"/>
                <a:ea typeface="Poppins"/>
                <a:cs typeface="Poppins"/>
                <a:sym typeface="Poppins"/>
              </a:rPr>
              <a:t>Each training example is structured as a matrix with dimensions of 500 days and 8 features. The matrix consists of the following features for each of the 500 days.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592792" y="942975"/>
            <a:ext cx="14593217" cy="738238"/>
          </a:xfrm>
          <a:prstGeom prst="rect">
            <a:avLst/>
          </a:prstGeom>
        </p:spPr>
        <p:txBody>
          <a:bodyPr anchor="t" rtlCol="false" tIns="0" lIns="0" bIns="0" rIns="0">
            <a:spAutoFit/>
          </a:bodyPr>
          <a:lstStyle/>
          <a:p>
            <a:pPr algn="l">
              <a:lnSpc>
                <a:spcPts val="6018"/>
              </a:lnSpc>
              <a:spcBef>
                <a:spcPct val="0"/>
              </a:spcBef>
            </a:pPr>
            <a:r>
              <a:rPr lang="en-US" sz="4298">
                <a:solidFill>
                  <a:srgbClr val="00BF63"/>
                </a:solidFill>
                <a:latin typeface="League Spartan"/>
                <a:ea typeface="League Spartan"/>
                <a:cs typeface="League Spartan"/>
                <a:sym typeface="League Spartan"/>
              </a:rPr>
              <a:t>MODEL TRAINING AND ARCHITECTURE</a:t>
            </a:r>
          </a:p>
        </p:txBody>
      </p:sp>
      <p:sp>
        <p:nvSpPr>
          <p:cNvPr name="AutoShape 4" id="4"/>
          <p:cNvSpPr/>
          <p:nvPr/>
        </p:nvSpPr>
        <p:spPr>
          <a:xfrm>
            <a:off x="592792" y="1743380"/>
            <a:ext cx="2618740" cy="0"/>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371778" y="2129379"/>
            <a:ext cx="18198835" cy="7324965"/>
          </a:xfrm>
          <a:prstGeom prst="rect">
            <a:avLst/>
          </a:prstGeom>
        </p:spPr>
        <p:txBody>
          <a:bodyPr anchor="t" rtlCol="false" tIns="0" lIns="0" bIns="0" rIns="0">
            <a:spAutoFit/>
          </a:bodyPr>
          <a:lstStyle/>
          <a:p>
            <a:pPr algn="l" marL="538330" indent="-269165" lvl="1">
              <a:lnSpc>
                <a:spcPts val="3490"/>
              </a:lnSpc>
              <a:buFont typeface="Arial"/>
              <a:buChar char="•"/>
            </a:pPr>
            <a:r>
              <a:rPr lang="en-US" b="true" sz="2493">
                <a:solidFill>
                  <a:srgbClr val="000000"/>
                </a:solidFill>
                <a:latin typeface="Poppins Bold"/>
                <a:ea typeface="Poppins Bold"/>
                <a:cs typeface="Poppins Bold"/>
                <a:sym typeface="Poppins Bold"/>
              </a:rPr>
              <a:t>How the Model Works:</a:t>
            </a:r>
          </a:p>
          <a:p>
            <a:pPr algn="l">
              <a:lnSpc>
                <a:spcPts val="3490"/>
              </a:lnSpc>
            </a:pPr>
          </a:p>
          <a:p>
            <a:pPr algn="l" marL="950952" indent="-316984" lvl="2">
              <a:lnSpc>
                <a:spcPts val="3083"/>
              </a:lnSpc>
              <a:buFont typeface="Arial"/>
              <a:buChar char="⚬"/>
            </a:pPr>
            <a:r>
              <a:rPr lang="en-US" b="true" sz="2202">
                <a:solidFill>
                  <a:srgbClr val="000000"/>
                </a:solidFill>
                <a:latin typeface="Poppins Bold"/>
                <a:ea typeface="Poppins Bold"/>
                <a:cs typeface="Poppins Bold"/>
                <a:sym typeface="Poppins Bold"/>
              </a:rPr>
              <a:t>LSTM Model: </a:t>
            </a:r>
            <a:r>
              <a:rPr lang="en-US" sz="2202">
                <a:solidFill>
                  <a:srgbClr val="000000"/>
                </a:solidFill>
                <a:latin typeface="Poppins"/>
                <a:ea typeface="Poppins"/>
                <a:cs typeface="Poppins"/>
                <a:sym typeface="Poppins"/>
              </a:rPr>
              <a:t>Imagine the model as a highly advanced calculator that learns patterns from past stock movements. It’s special because it can remember important patterns and trends over long periods, which is crucial in predicting stock prices.</a:t>
            </a:r>
          </a:p>
          <a:p>
            <a:pPr algn="l">
              <a:lnSpc>
                <a:spcPts val="3083"/>
              </a:lnSpc>
            </a:pPr>
          </a:p>
          <a:p>
            <a:pPr algn="l" marL="541321" indent="-270661" lvl="1">
              <a:lnSpc>
                <a:spcPts val="3510"/>
              </a:lnSpc>
              <a:buFont typeface="Arial"/>
              <a:buChar char="•"/>
            </a:pPr>
            <a:r>
              <a:rPr lang="en-US" b="true" sz="2507">
                <a:solidFill>
                  <a:srgbClr val="000000"/>
                </a:solidFill>
                <a:latin typeface="Poppins Bold"/>
                <a:ea typeface="Poppins Bold"/>
                <a:cs typeface="Poppins Bold"/>
                <a:sym typeface="Poppins Bold"/>
              </a:rPr>
              <a:t>Model Architecture:</a:t>
            </a:r>
          </a:p>
          <a:p>
            <a:pPr algn="l">
              <a:lnSpc>
                <a:spcPts val="3510"/>
              </a:lnSpc>
            </a:pPr>
          </a:p>
          <a:p>
            <a:pPr algn="l" marL="949156" indent="-316385" lvl="2">
              <a:lnSpc>
                <a:spcPts val="3077"/>
              </a:lnSpc>
              <a:buFont typeface="Arial"/>
              <a:buChar char="⚬"/>
            </a:pPr>
            <a:r>
              <a:rPr lang="en-US" b="true" sz="2198">
                <a:solidFill>
                  <a:srgbClr val="000000"/>
                </a:solidFill>
                <a:latin typeface="Poppins Bold"/>
                <a:ea typeface="Poppins Bold"/>
                <a:cs typeface="Poppins Bold"/>
                <a:sym typeface="Poppins Bold"/>
              </a:rPr>
              <a:t>LSTM:</a:t>
            </a:r>
          </a:p>
          <a:p>
            <a:pPr algn="l" marL="1423735" indent="-355934" lvl="3">
              <a:lnSpc>
                <a:spcPts val="3077"/>
              </a:lnSpc>
              <a:buFont typeface="Arial"/>
              <a:buChar char="￭"/>
            </a:pPr>
            <a:r>
              <a:rPr lang="en-US" sz="2198">
                <a:solidFill>
                  <a:srgbClr val="000000"/>
                </a:solidFill>
                <a:latin typeface="Poppins"/>
                <a:ea typeface="Poppins"/>
                <a:cs typeface="Poppins"/>
                <a:sym typeface="Poppins"/>
              </a:rPr>
              <a:t>The model is built using Long Short-Term Memory (LSTM) networks, designed for time series prediction.</a:t>
            </a:r>
          </a:p>
          <a:p>
            <a:pPr algn="l" marL="1423735" indent="-355934" lvl="3">
              <a:lnSpc>
                <a:spcPts val="3077"/>
              </a:lnSpc>
              <a:buFont typeface="Arial"/>
              <a:buChar char="￭"/>
            </a:pPr>
            <a:r>
              <a:rPr lang="en-US" sz="2198">
                <a:solidFill>
                  <a:srgbClr val="000000"/>
                </a:solidFill>
                <a:latin typeface="Poppins"/>
                <a:ea typeface="Poppins"/>
                <a:cs typeface="Poppins"/>
                <a:sym typeface="Poppins"/>
              </a:rPr>
              <a:t>The LSTM reads the data in a forward direction, capturing temporal relationships by taking previous predictions into account.</a:t>
            </a:r>
          </a:p>
          <a:p>
            <a:pPr algn="l" marL="949156" indent="-316385" lvl="2">
              <a:lnSpc>
                <a:spcPts val="3077"/>
              </a:lnSpc>
              <a:buFont typeface="Arial"/>
              <a:buChar char="⚬"/>
            </a:pPr>
            <a:r>
              <a:rPr lang="en-US" b="true" sz="2198">
                <a:solidFill>
                  <a:srgbClr val="000000"/>
                </a:solidFill>
                <a:latin typeface="Poppins Bold"/>
                <a:ea typeface="Poppins Bold"/>
                <a:cs typeface="Poppins Bold"/>
                <a:sym typeface="Poppins Bold"/>
              </a:rPr>
              <a:t>Layers</a:t>
            </a:r>
            <a:r>
              <a:rPr lang="en-US" sz="2198">
                <a:solidFill>
                  <a:srgbClr val="000000"/>
                </a:solidFill>
                <a:latin typeface="Poppins"/>
                <a:ea typeface="Poppins"/>
                <a:cs typeface="Poppins"/>
                <a:sym typeface="Poppins"/>
              </a:rPr>
              <a:t>:</a:t>
            </a:r>
          </a:p>
          <a:p>
            <a:pPr algn="l" marL="1423735" indent="-355934" lvl="3">
              <a:lnSpc>
                <a:spcPts val="3077"/>
              </a:lnSpc>
              <a:buFont typeface="Arial"/>
              <a:buChar char="￭"/>
            </a:pPr>
            <a:r>
              <a:rPr lang="en-US" b="true" sz="2198">
                <a:solidFill>
                  <a:srgbClr val="000000"/>
                </a:solidFill>
                <a:latin typeface="Poppins Bold"/>
                <a:ea typeface="Poppins Bold"/>
                <a:cs typeface="Poppins Bold"/>
                <a:sym typeface="Poppins Bold"/>
              </a:rPr>
              <a:t>Two LSTM layers: </a:t>
            </a:r>
            <a:r>
              <a:rPr lang="en-US" sz="2198">
                <a:solidFill>
                  <a:srgbClr val="000000"/>
                </a:solidFill>
                <a:latin typeface="Poppins"/>
                <a:ea typeface="Poppins"/>
                <a:cs typeface="Poppins"/>
                <a:sym typeface="Poppins"/>
              </a:rPr>
              <a:t>Capture short-term and long-term dependencies in stock price trends.</a:t>
            </a:r>
          </a:p>
          <a:p>
            <a:pPr algn="l" marL="1423735" indent="-355934" lvl="3">
              <a:lnSpc>
                <a:spcPts val="3077"/>
              </a:lnSpc>
              <a:buFont typeface="Arial"/>
              <a:buChar char="￭"/>
            </a:pPr>
            <a:r>
              <a:rPr lang="en-US" b="true" sz="2198">
                <a:solidFill>
                  <a:srgbClr val="000000"/>
                </a:solidFill>
                <a:latin typeface="Poppins Bold"/>
                <a:ea typeface="Poppins Bold"/>
                <a:cs typeface="Poppins Bold"/>
                <a:sym typeface="Poppins Bold"/>
              </a:rPr>
              <a:t>Dropout layers:</a:t>
            </a:r>
            <a:r>
              <a:rPr lang="en-US" sz="2198">
                <a:solidFill>
                  <a:srgbClr val="000000"/>
                </a:solidFill>
                <a:latin typeface="Poppins"/>
                <a:ea typeface="Poppins"/>
                <a:cs typeface="Poppins"/>
                <a:sym typeface="Poppins"/>
              </a:rPr>
              <a:t> Prevent overfitting by randomly "dropping" connections during training.</a:t>
            </a:r>
          </a:p>
          <a:p>
            <a:pPr algn="l" marL="1423735" indent="-355934" lvl="3">
              <a:lnSpc>
                <a:spcPts val="3077"/>
              </a:lnSpc>
              <a:buFont typeface="Arial"/>
              <a:buChar char="￭"/>
            </a:pPr>
            <a:r>
              <a:rPr lang="en-US" b="true" sz="2198">
                <a:solidFill>
                  <a:srgbClr val="000000"/>
                </a:solidFill>
                <a:latin typeface="Poppins Bold"/>
                <a:ea typeface="Poppins Bold"/>
                <a:cs typeface="Poppins Bold"/>
                <a:sym typeface="Poppins Bold"/>
              </a:rPr>
              <a:t>Dense output layer: </a:t>
            </a:r>
            <a:r>
              <a:rPr lang="en-US" sz="2198">
                <a:solidFill>
                  <a:srgbClr val="000000"/>
                </a:solidFill>
                <a:latin typeface="Poppins"/>
                <a:ea typeface="Poppins"/>
                <a:cs typeface="Poppins"/>
                <a:sym typeface="Poppins"/>
              </a:rPr>
              <a:t>Predicts 5 values at once (Closing Price, Opening Price, High Price, Low Price, Volume) for the next day.</a:t>
            </a:r>
          </a:p>
          <a:p>
            <a:pPr algn="l">
              <a:lnSpc>
                <a:spcPts val="4648"/>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DAGTRko-cdM</dc:identifier>
  <dcterms:modified xsi:type="dcterms:W3CDTF">2011-08-01T06:04:30Z</dcterms:modified>
  <cp:revision>1</cp:revision>
  <dc:title>Copy of Purple &amp;  white business profile presentation</dc:title>
</cp:coreProperties>
</file>