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3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embeddedFontLst>
    <p:embeddedFont>
      <p:font typeface="PT Sans" panose="020B0604020202020204" charset="0"/>
      <p:regular r:id="rId17"/>
    </p:embeddedFont>
    <p:embeddedFont>
      <p:font typeface="Wingdings 3" panose="05040102010807070707" pitchFamily="18" charset="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Nunito Semi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73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879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861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576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9573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315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924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61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458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485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359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0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1485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399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660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18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2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649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39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65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5945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1520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8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9105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023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90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775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688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2127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15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6763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560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5AC8C7-7C20-4E4A-A727-9CA9784303A0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AFF-A1C4-4E4E-9366-A5C3FC2AC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89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  <p:sldLayoutId id="2147483855" r:id="rId24"/>
    <p:sldLayoutId id="2147483856" r:id="rId25"/>
    <p:sldLayoutId id="2147483857" r:id="rId26"/>
    <p:sldLayoutId id="2147483858" r:id="rId27"/>
    <p:sldLayoutId id="2147483859" r:id="rId28"/>
    <p:sldLayoutId id="2147483860" r:id="rId29"/>
    <p:sldLayoutId id="2147483861" r:id="rId30"/>
    <p:sldLayoutId id="2147483862" r:id="rId31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186152" y="1492469"/>
            <a:ext cx="11645462" cy="2060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Global Market </a:t>
            </a:r>
            <a:r>
              <a:rPr lang="en-US" sz="4550" dirty="0" smtClean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Trends  Analyzer</a:t>
            </a:r>
            <a:r>
              <a:rPr lang="en-US" sz="45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:</a:t>
            </a:r>
            <a:endParaRPr lang="en-US" sz="4550" dirty="0"/>
          </a:p>
        </p:txBody>
      </p:sp>
      <p:sp>
        <p:nvSpPr>
          <p:cNvPr id="4" name="Text 1"/>
          <p:cNvSpPr/>
          <p:nvPr/>
        </p:nvSpPr>
        <p:spPr>
          <a:xfrm>
            <a:off x="4805417" y="3378132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Milestone 1, 2 &amp; 3</a:t>
            </a:r>
            <a:endParaRPr lang="en-US" sz="4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677466"/>
            <a:ext cx="6149697" cy="433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                                              Milestone 3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968693" y="1356836"/>
            <a:ext cx="8187690" cy="433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Module 4: Search and Comparative Analysis Service</a:t>
            </a:r>
            <a:endParaRPr lang="en-US" sz="2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2159079"/>
            <a:ext cx="6133624" cy="37908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68693" y="6257092"/>
            <a:ext cx="2891076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Power BI Dashboard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968693" y="6765846"/>
            <a:ext cx="6162080" cy="7862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Developed a Power BI dashboard for the Superstore dataset of the United States (2019-2020).</a:t>
            </a:r>
            <a:endParaRPr lang="en-US" sz="19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390" y="2159079"/>
            <a:ext cx="6133743" cy="379083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99390" y="6257092"/>
            <a:ext cx="2891076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Sales Forecasting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7499390" y="6765846"/>
            <a:ext cx="6162199" cy="7862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Conducted sales forecasting using time series analysis to derive actionable insights for the business.</a:t>
            </a: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608052"/>
            <a:ext cx="7094101" cy="390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            Superstore Sales Dashboard and Insights</a:t>
            </a:r>
            <a:endParaRPr lang="en-US" sz="2450" dirty="0"/>
          </a:p>
        </p:txBody>
      </p:sp>
      <p:sp>
        <p:nvSpPr>
          <p:cNvPr id="3" name="Text 1"/>
          <p:cNvSpPr/>
          <p:nvPr/>
        </p:nvSpPr>
        <p:spPr>
          <a:xfrm>
            <a:off x="968693" y="1440418"/>
            <a:ext cx="12692896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Objective: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To leverage data analysis, specifically time series analysis, to provide valuable business insights and accurate sales forecasting, contributing to overall success.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968693" y="2507099"/>
            <a:ext cx="6180534" cy="729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5700" dirty="0">
                <a:solidFill>
                  <a:srgbClr val="F2B42D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252.12K</a:t>
            </a:r>
            <a:endParaRPr lang="en-US" sz="5700" dirty="0"/>
          </a:p>
        </p:txBody>
      </p:sp>
      <p:sp>
        <p:nvSpPr>
          <p:cNvPr id="5" name="Text 3"/>
          <p:cNvSpPr/>
          <p:nvPr/>
        </p:nvSpPr>
        <p:spPr>
          <a:xfrm>
            <a:off x="2758083" y="3513177"/>
            <a:ext cx="2601635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Total Sales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68693" y="3970973"/>
            <a:ext cx="6180534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Generated through an interactive Power BI dashboard built using 2019-2020 Superstore sales data.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480935" y="2507099"/>
            <a:ext cx="6180653" cy="729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5700" dirty="0">
                <a:solidFill>
                  <a:srgbClr val="D7425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26.55K</a:t>
            </a:r>
            <a:endParaRPr lang="en-US" sz="5700" dirty="0"/>
          </a:p>
        </p:txBody>
      </p:sp>
      <p:sp>
        <p:nvSpPr>
          <p:cNvPr id="8" name="Text 6"/>
          <p:cNvSpPr/>
          <p:nvPr/>
        </p:nvSpPr>
        <p:spPr>
          <a:xfrm>
            <a:off x="9270444" y="3513177"/>
            <a:ext cx="2601635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Total Profit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7480935" y="3970973"/>
            <a:ext cx="618065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Derived from the comprehensive sales data within the dashboard, and filtered by region, category, and payment modes.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968693" y="5452348"/>
            <a:ext cx="6180534" cy="729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5700" dirty="0">
                <a:solidFill>
                  <a:srgbClr val="DD785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3.85</a:t>
            </a:r>
            <a:endParaRPr lang="en-US" sz="5700" dirty="0"/>
          </a:p>
        </p:txBody>
      </p:sp>
      <p:sp>
        <p:nvSpPr>
          <p:cNvPr id="11" name="Text 9"/>
          <p:cNvSpPr/>
          <p:nvPr/>
        </p:nvSpPr>
        <p:spPr>
          <a:xfrm>
            <a:off x="2758083" y="6458426"/>
            <a:ext cx="2601635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Avg. Delivery Days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968693" y="6916222"/>
            <a:ext cx="6180534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Reflecting the efficiency of delivery processes as showcased in the dashboard.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480935" y="5452348"/>
            <a:ext cx="6180653" cy="729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5700" dirty="0">
                <a:solidFill>
                  <a:srgbClr val="48A8E2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4K</a:t>
            </a:r>
            <a:endParaRPr lang="en-US" sz="5700" dirty="0"/>
          </a:p>
        </p:txBody>
      </p:sp>
      <p:sp>
        <p:nvSpPr>
          <p:cNvPr id="14" name="Text 12"/>
          <p:cNvSpPr/>
          <p:nvPr/>
        </p:nvSpPr>
        <p:spPr>
          <a:xfrm>
            <a:off x="9270444" y="6458426"/>
            <a:ext cx="2601635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Total Quantity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7480935" y="6916222"/>
            <a:ext cx="618065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total number of units sold. Data available within the interactive Power BI dashboard.</a:t>
            </a:r>
            <a:endParaRPr 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1386959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Insights Provided</a:t>
            </a:r>
            <a:endParaRPr lang="en-US" sz="2700" dirty="0"/>
          </a:p>
        </p:txBody>
      </p:sp>
      <p:sp>
        <p:nvSpPr>
          <p:cNvPr id="3" name="Shape 1"/>
          <p:cNvSpPr/>
          <p:nvPr/>
        </p:nvSpPr>
        <p:spPr>
          <a:xfrm>
            <a:off x="968693" y="2316242"/>
            <a:ext cx="4066461" cy="2423636"/>
          </a:xfrm>
          <a:prstGeom prst="roundRect">
            <a:avLst>
              <a:gd name="adj" fmla="val 15280"/>
            </a:avLst>
          </a:prstGeom>
          <a:solidFill>
            <a:srgbClr val="00002E"/>
          </a:solidFill>
          <a:ln w="30480">
            <a:solidFill>
              <a:srgbClr val="F2B42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45989" y="2593538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Sales by Region</a:t>
            </a:r>
            <a:endParaRPr lang="en-US" sz="2250" dirty="0"/>
          </a:p>
        </p:txBody>
      </p:sp>
      <p:sp>
        <p:nvSpPr>
          <p:cNvPr id="5" name="Text 3"/>
          <p:cNvSpPr/>
          <p:nvPr/>
        </p:nvSpPr>
        <p:spPr>
          <a:xfrm>
            <a:off x="1245989" y="3104793"/>
            <a:ext cx="351186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Southern region achieved the highest sales.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81970" y="2316242"/>
            <a:ext cx="4066461" cy="2423636"/>
          </a:xfrm>
          <a:prstGeom prst="roundRect">
            <a:avLst>
              <a:gd name="adj" fmla="val 15280"/>
            </a:avLst>
          </a:prstGeom>
          <a:solidFill>
            <a:srgbClr val="00002E"/>
          </a:solidFill>
          <a:ln w="30480">
            <a:solidFill>
              <a:srgbClr val="D7425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559266" y="2593538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Payment Modes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5559266" y="3104793"/>
            <a:ext cx="351186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Cash on Delivery (COD): </a:t>
            </a: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44%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5559266" y="3586162"/>
            <a:ext cx="351186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Online Payments: </a:t>
            </a: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37%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5559266" y="4067532"/>
            <a:ext cx="351186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Card Payments: </a:t>
            </a: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19%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595247" y="2316242"/>
            <a:ext cx="4066461" cy="2423636"/>
          </a:xfrm>
          <a:prstGeom prst="roundRect">
            <a:avLst>
              <a:gd name="adj" fmla="val 15280"/>
            </a:avLst>
          </a:prstGeom>
          <a:solidFill>
            <a:srgbClr val="00002E"/>
          </a:solidFill>
          <a:ln w="30480">
            <a:solidFill>
              <a:srgbClr val="DD785E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72543" y="2593538"/>
            <a:ext cx="2950488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Segment Performance</a:t>
            </a:r>
            <a:endParaRPr lang="en-US" sz="2250" dirty="0"/>
          </a:p>
        </p:txBody>
      </p:sp>
      <p:sp>
        <p:nvSpPr>
          <p:cNvPr id="13" name="Text 11"/>
          <p:cNvSpPr/>
          <p:nvPr/>
        </p:nvSpPr>
        <p:spPr>
          <a:xfrm>
            <a:off x="9872543" y="3104793"/>
            <a:ext cx="351186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Consumer segment contributed </a:t>
            </a: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54%</a:t>
            </a: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of total sales.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968693" y="4986695"/>
            <a:ext cx="6223040" cy="1855946"/>
          </a:xfrm>
          <a:prstGeom prst="roundRect">
            <a:avLst>
              <a:gd name="adj" fmla="val 19954"/>
            </a:avLst>
          </a:prstGeom>
          <a:solidFill>
            <a:srgbClr val="00002E"/>
          </a:solidFill>
          <a:ln w="30480">
            <a:solidFill>
              <a:srgbClr val="48A8E2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245989" y="5263991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Product Categories</a:t>
            </a:r>
            <a:endParaRPr lang="en-US" sz="2250" dirty="0"/>
          </a:p>
        </p:txBody>
      </p:sp>
      <p:sp>
        <p:nvSpPr>
          <p:cNvPr id="16" name="Text 14"/>
          <p:cNvSpPr/>
          <p:nvPr/>
        </p:nvSpPr>
        <p:spPr>
          <a:xfrm>
            <a:off x="1245989" y="5775246"/>
            <a:ext cx="566844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Technology led sales (</a:t>
            </a: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100K</a:t>
            </a: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), followed by Office Supplies and Furniture.</a:t>
            </a:r>
            <a:endParaRPr lang="en-US" sz="1900" dirty="0"/>
          </a:p>
        </p:txBody>
      </p:sp>
      <p:sp>
        <p:nvSpPr>
          <p:cNvPr id="17" name="Shape 15"/>
          <p:cNvSpPr/>
          <p:nvPr/>
        </p:nvSpPr>
        <p:spPr>
          <a:xfrm>
            <a:off x="7438549" y="4986695"/>
            <a:ext cx="6223040" cy="1855946"/>
          </a:xfrm>
          <a:prstGeom prst="roundRect">
            <a:avLst>
              <a:gd name="adj" fmla="val 19954"/>
            </a:avLst>
          </a:prstGeom>
          <a:solidFill>
            <a:srgbClr val="00002E"/>
          </a:solidFill>
          <a:ln w="30480">
            <a:solidFill>
              <a:srgbClr val="59ABA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715845" y="5263991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Shipping Mode</a:t>
            </a:r>
            <a:endParaRPr lang="en-US" sz="2250" dirty="0"/>
          </a:p>
        </p:txBody>
      </p:sp>
      <p:sp>
        <p:nvSpPr>
          <p:cNvPr id="19" name="Text 17"/>
          <p:cNvSpPr/>
          <p:nvPr/>
        </p:nvSpPr>
        <p:spPr>
          <a:xfrm>
            <a:off x="7715845" y="5775246"/>
            <a:ext cx="566844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Standard Class preferred for </a:t>
            </a: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48%</a:t>
            </a: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of shipments.</a:t>
            </a:r>
            <a:endParaRPr lang="en-US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609719"/>
            <a:ext cx="7700843" cy="650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Trends and Time Series Analysis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99841" y="1701998"/>
            <a:ext cx="30480" cy="4281964"/>
          </a:xfrm>
          <a:prstGeom prst="roundRect">
            <a:avLst>
              <a:gd name="adj" fmla="val 1088061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6323052" y="2184202"/>
            <a:ext cx="773787" cy="30480"/>
          </a:xfrm>
          <a:prstGeom prst="roundRect">
            <a:avLst>
              <a:gd name="adj" fmla="val 1088061"/>
            </a:avLst>
          </a:prstGeom>
          <a:solidFill>
            <a:srgbClr val="F2B42D"/>
          </a:solidFill>
          <a:ln/>
        </p:spPr>
      </p:sp>
      <p:sp>
        <p:nvSpPr>
          <p:cNvPr id="5" name="Shape 3"/>
          <p:cNvSpPr/>
          <p:nvPr/>
        </p:nvSpPr>
        <p:spPr>
          <a:xfrm>
            <a:off x="7066359" y="1950720"/>
            <a:ext cx="497443" cy="497443"/>
          </a:xfrm>
          <a:prstGeom prst="roundRect">
            <a:avLst>
              <a:gd name="adj" fmla="val 66669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21379" y="2043351"/>
            <a:ext cx="187285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/>
          <p:cNvSpPr/>
          <p:nvPr/>
        </p:nvSpPr>
        <p:spPr>
          <a:xfrm>
            <a:off x="3498056" y="1922978"/>
            <a:ext cx="2601039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Trends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968693" y="2380774"/>
            <a:ext cx="513040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Monthly sales and profit trends show peak sales in Q4 (October-December).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968693" y="3165515"/>
            <a:ext cx="513040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Time series analysis forecasted the next 15 days' sales (~3K).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7533323" y="3289459"/>
            <a:ext cx="773787" cy="30480"/>
          </a:xfrm>
          <a:prstGeom prst="roundRect">
            <a:avLst>
              <a:gd name="adj" fmla="val 1088061"/>
            </a:avLst>
          </a:prstGeom>
          <a:solidFill>
            <a:srgbClr val="D7425E"/>
          </a:solidFill>
          <a:ln/>
        </p:spPr>
      </p:sp>
      <p:sp>
        <p:nvSpPr>
          <p:cNvPr id="11" name="Shape 9"/>
          <p:cNvSpPr/>
          <p:nvPr/>
        </p:nvSpPr>
        <p:spPr>
          <a:xfrm>
            <a:off x="7066359" y="3055977"/>
            <a:ext cx="497443" cy="497443"/>
          </a:xfrm>
          <a:prstGeom prst="roundRect">
            <a:avLst>
              <a:gd name="adj" fmla="val 66669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221379" y="3148608"/>
            <a:ext cx="187285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1"/>
          <p:cNvSpPr/>
          <p:nvPr/>
        </p:nvSpPr>
        <p:spPr>
          <a:xfrm>
            <a:off x="8531066" y="3028236"/>
            <a:ext cx="2601039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Recommendations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8531066" y="3486031"/>
            <a:ext cx="5130522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Increase marketing efforts in high-performing regions (e.g., South).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8531066" y="4270772"/>
            <a:ext cx="5130522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Focus promotions on Technology products during Q4.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8531066" y="5055513"/>
            <a:ext cx="5130522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Optimize inventory for peak shipping modes and periods.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968693" y="6232684"/>
            <a:ext cx="1269289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Tools Used: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968693" y="6835140"/>
            <a:ext cx="1269289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Power BI: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For dashboard design and visualization.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968693" y="7266146"/>
            <a:ext cx="1269289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Time Series Analysis:</a:t>
            </a: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For forecasting trends based on historical data.</a:t>
            </a:r>
            <a:endParaRPr lang="en-US"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2646998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Team Members:</a:t>
            </a:r>
            <a:endParaRPr lang="en-US" sz="4550" dirty="0"/>
          </a:p>
        </p:txBody>
      </p:sp>
      <p:sp>
        <p:nvSpPr>
          <p:cNvPr id="4" name="Text 1"/>
          <p:cNvSpPr/>
          <p:nvPr/>
        </p:nvSpPr>
        <p:spPr>
          <a:xfrm>
            <a:off x="864037" y="3743325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3100"/>
              </a:lnSpc>
              <a:buSzPct val="100000"/>
            </a:pP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452617" y="4311015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endParaRPr lang="en-US" sz="1900" dirty="0"/>
          </a:p>
        </p:txBody>
      </p:sp>
      <p:sp>
        <p:nvSpPr>
          <p:cNvPr id="8" name="Rectangle 7"/>
          <p:cNvSpPr/>
          <p:nvPr/>
        </p:nvSpPr>
        <p:spPr>
          <a:xfrm>
            <a:off x="864037" y="3373041"/>
            <a:ext cx="10108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 smtClean="0"/>
              <a:t>Harshith Sai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 smtClean="0"/>
              <a:t>Dumpati Ravali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 smtClean="0"/>
              <a:t>Vanishree Srinivas</a:t>
            </a:r>
            <a:endParaRPr lang="fi-FI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576501"/>
            <a:ext cx="5779175" cy="483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Market Trends Analysis Interface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68693" y="1471374"/>
            <a:ext cx="2322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Overview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68693" y="1926074"/>
            <a:ext cx="6145768" cy="7897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Market Trends Analysis Interface is a web application designed to provide an intuitive, secure platform for analyzing financial market trends. It offers a user-friendly experience with a focus on data security and ease of use.</a:t>
            </a:r>
            <a:endParaRPr lang="en-US" sz="12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2900839"/>
            <a:ext cx="4094798" cy="28016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23321" y="1471374"/>
            <a:ext cx="2322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Features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523321" y="1926074"/>
            <a:ext cx="1935242" cy="2418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User Management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7523321" y="2332315"/>
            <a:ext cx="6145768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Registration, login, and logout functionalities with secure password hashing.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7523321" y="2653070"/>
            <a:ext cx="6145768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Emphasis on data security and usability.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7523321" y="3080742"/>
            <a:ext cx="2006084" cy="2418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Financial Data Insights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7523321" y="3486983"/>
            <a:ext cx="6145768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Integration with the Alpha Vantage API for fetching real-time market data.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7523321" y="3807738"/>
            <a:ext cx="6145768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Search by ticker symbols to retrieve and analyze stock trends.</a:t>
            </a:r>
            <a:endParaRPr lang="en-US" sz="1250" dirty="0"/>
          </a:p>
        </p:txBody>
      </p:sp>
      <p:sp>
        <p:nvSpPr>
          <p:cNvPr id="13" name="Text 10"/>
          <p:cNvSpPr/>
          <p:nvPr/>
        </p:nvSpPr>
        <p:spPr>
          <a:xfrm>
            <a:off x="7523321" y="4235410"/>
            <a:ext cx="2111335" cy="2418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Interactive Visualization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7523321" y="4641652"/>
            <a:ext cx="6145768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Charts and graphs to visualize market trends dynamically.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7523321" y="4962406"/>
            <a:ext cx="6145768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Real-time insights to assist users in financial decision-making.</a:t>
            </a:r>
            <a:endParaRPr lang="en-US" sz="1250" dirty="0"/>
          </a:p>
        </p:txBody>
      </p:sp>
      <p:sp>
        <p:nvSpPr>
          <p:cNvPr id="16" name="Text 13"/>
          <p:cNvSpPr/>
          <p:nvPr/>
        </p:nvSpPr>
        <p:spPr>
          <a:xfrm>
            <a:off x="968693" y="6134219"/>
            <a:ext cx="2322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Technology Stack</a:t>
            </a:r>
            <a:endParaRPr lang="en-US" sz="1800" dirty="0"/>
          </a:p>
        </p:txBody>
      </p:sp>
      <p:sp>
        <p:nvSpPr>
          <p:cNvPr id="17" name="Text 14"/>
          <p:cNvSpPr/>
          <p:nvPr/>
        </p:nvSpPr>
        <p:spPr>
          <a:xfrm>
            <a:off x="968693" y="6835616"/>
            <a:ext cx="1935242" cy="2418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Framework</a:t>
            </a: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968693" y="7241858"/>
            <a:ext cx="3962995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Streamlit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5340548" y="6835616"/>
            <a:ext cx="1935242" cy="2418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Database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5340548" y="7241858"/>
            <a:ext cx="3962995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SQLite</a:t>
            </a:r>
            <a:endParaRPr lang="en-US" sz="1250" dirty="0"/>
          </a:p>
        </p:txBody>
      </p:sp>
      <p:sp>
        <p:nvSpPr>
          <p:cNvPr id="21" name="Text 18"/>
          <p:cNvSpPr/>
          <p:nvPr/>
        </p:nvSpPr>
        <p:spPr>
          <a:xfrm>
            <a:off x="9712404" y="6835616"/>
            <a:ext cx="1935242" cy="2418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 Processing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9712404" y="7241858"/>
            <a:ext cx="3962995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Pandas</a:t>
            </a:r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1463397"/>
            <a:ext cx="6042660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                                           Milestone 1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968693" y="2423398"/>
            <a:ext cx="6045279" cy="726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Module 1: User Authentication and Registration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968693" y="3396496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Functionalities Implemented: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968693" y="3877866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 registration and login.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968693" y="4359235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Email verification and password reset.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68693" y="4840605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Profile display with user picture post-login.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68693" y="5321975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Security Measures: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68693" y="5803344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Password hashing using SHA256.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968693" y="6284714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Session-based authentication.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623810" y="2423398"/>
            <a:ext cx="493359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Module 2: Market Data Management</a:t>
            </a:r>
            <a:endParaRPr lang="en-US" sz="2250" dirty="0"/>
          </a:p>
        </p:txBody>
      </p:sp>
      <p:sp>
        <p:nvSpPr>
          <p:cNvPr id="12" name="Text 10"/>
          <p:cNvSpPr/>
          <p:nvPr/>
        </p:nvSpPr>
        <p:spPr>
          <a:xfrm>
            <a:off x="7623810" y="3033355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Implemented Features: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623810" y="3514725"/>
            <a:ext cx="60452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Database schema for market data storage.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7623810" y="3996095"/>
            <a:ext cx="604527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Integrated public APIs for real-time and historical data.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623810" y="4872514"/>
            <a:ext cx="604527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Admin dashboard for CRUD operations and graphical market trends.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765221"/>
            <a:ext cx="3485436" cy="435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Milestone 2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864037" y="2447568"/>
            <a:ext cx="4570571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Module 3: Market Trends Analysis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864037" y="318099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Functionalities Implemented: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366236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Date range selection and specific market indicators.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64037" y="4143732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Machine learning models for trend prediction.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864037" y="4625102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Advanced analytics for insights on market movements.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64037" y="5106472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Technologies Used: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864037" y="558784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Backend: SQLite, APIs.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864037" y="606921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Frontend: Streamlit.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171080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Class Diagram</a:t>
            </a:r>
            <a:endParaRPr lang="en-US" sz="2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2351603"/>
            <a:ext cx="6045279" cy="413623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23810" y="171080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Flowchart</a:t>
            </a:r>
            <a:endParaRPr lang="en-US" sz="22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810" y="2351603"/>
            <a:ext cx="6045279" cy="41362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829866"/>
            <a:ext cx="7640241" cy="517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User Authentication &amp; Registration Page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60" y="1813798"/>
            <a:ext cx="5547241" cy="263842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13" y="1813798"/>
            <a:ext cx="5929789" cy="263842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186" y="4592836"/>
            <a:ext cx="5553789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339447"/>
            <a:ext cx="328386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Market Trends Interface: </a:t>
            </a:r>
            <a:endParaRPr lang="en-US" sz="2250" dirty="0"/>
          </a:p>
        </p:txBody>
      </p:sp>
      <p:sp>
        <p:nvSpPr>
          <p:cNvPr id="3" name="Shape 1"/>
          <p:cNvSpPr/>
          <p:nvPr/>
        </p:nvSpPr>
        <p:spPr>
          <a:xfrm>
            <a:off x="968693" y="949404"/>
            <a:ext cx="12692896" cy="2420779"/>
          </a:xfrm>
          <a:prstGeom prst="roundRect">
            <a:avLst>
              <a:gd name="adj" fmla="val 7649"/>
            </a:avLst>
          </a:prstGeom>
          <a:solidFill>
            <a:srgbClr val="00002E"/>
          </a:solidFill>
          <a:ln w="15240">
            <a:solidFill>
              <a:srgbClr val="1D424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81" y="1087993"/>
            <a:ext cx="6207800" cy="2143601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968693" y="3493532"/>
            <a:ext cx="12692896" cy="3212902"/>
          </a:xfrm>
          <a:prstGeom prst="roundRect">
            <a:avLst>
              <a:gd name="adj" fmla="val 5763"/>
            </a:avLst>
          </a:prstGeom>
          <a:solidFill>
            <a:srgbClr val="00002E"/>
          </a:solidFill>
          <a:ln w="15240">
            <a:solidFill>
              <a:srgbClr val="1D4241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81" y="3632121"/>
            <a:ext cx="6207800" cy="2935724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968693" y="6829782"/>
            <a:ext cx="12692896" cy="2294692"/>
          </a:xfrm>
          <a:prstGeom prst="roundRect">
            <a:avLst>
              <a:gd name="adj" fmla="val 8069"/>
            </a:avLst>
          </a:prstGeom>
          <a:solidFill>
            <a:srgbClr val="00002E"/>
          </a:solidFill>
          <a:ln w="15240">
            <a:solidFill>
              <a:srgbClr val="1D4241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281" y="6968371"/>
            <a:ext cx="6207800" cy="2017514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968693" y="9247823"/>
            <a:ext cx="12692896" cy="2679383"/>
          </a:xfrm>
          <a:prstGeom prst="roundRect">
            <a:avLst>
              <a:gd name="adj" fmla="val 6911"/>
            </a:avLst>
          </a:prstGeom>
          <a:solidFill>
            <a:srgbClr val="00002E"/>
          </a:solidFill>
          <a:ln w="15240">
            <a:solidFill>
              <a:srgbClr val="1D4241"/>
            </a:solidFill>
            <a:prstDash val="solid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281" y="9386411"/>
            <a:ext cx="6207800" cy="2402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639008"/>
            <a:ext cx="6455569" cy="408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Charts in Market Trends Analysis Interface</a:t>
            </a:r>
            <a:endParaRPr lang="en-US" sz="2550" dirty="0"/>
          </a:p>
        </p:txBody>
      </p:sp>
      <p:sp>
        <p:nvSpPr>
          <p:cNvPr id="3" name="Text 1"/>
          <p:cNvSpPr/>
          <p:nvPr/>
        </p:nvSpPr>
        <p:spPr>
          <a:xfrm>
            <a:off x="968693" y="1511022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Font typeface="+mj-lt"/>
              <a:buAutoNum type="arabicPeriod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Candlestick Chart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68693" y="1962626"/>
            <a:ext cx="12692896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Purpose: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Visualizes stock price movements (open, high, low, close) to identify trends and patterns crucial for technical analysis.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68693" y="2784872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Relevance: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Essential for traders to pinpoint potential buy/sell signals and key price levels.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68693" y="3236476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Font typeface="+mj-lt"/>
              <a:buAutoNum type="arabicPeriod" startAt="2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Correlation Heatmap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68693" y="3688080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Purpose: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Shows relationships between different stocks or indicators through a color-coded matrix.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68693" y="4139684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Relevance: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Helps identify diversified investment opportunities and spot positively correlated sectors.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968693" y="4591288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Font typeface="+mj-lt"/>
              <a:buAutoNum type="arabicPeriod" startAt="3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Closing Prices Over Time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968693" y="5042892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Purpose: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Tracks the daily closing prices of a stock over a customizable period.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968693" y="5494496"/>
            <a:ext cx="12692896" cy="74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Relevance: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Facilitates performance monitoring, trend identification, and pattern recognition for informed decision-making.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968693" y="6316742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Font typeface="+mj-lt"/>
              <a:buAutoNum type="arabicPeriod" startAt="4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Trading Volume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968693" y="6768346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Purpose: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Displays the volume of shares traded, indicating market activity and liquidity.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968693" y="7219950"/>
            <a:ext cx="12692896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Relevance: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Provides insights into potential market momentum shifts and helps detect unusual trading patterns.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469225"/>
            <a:ext cx="2404705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Conclusion</a:t>
            </a:r>
            <a:endParaRPr lang="en-US" sz="1850" dirty="0"/>
          </a:p>
        </p:txBody>
      </p:sp>
      <p:sp>
        <p:nvSpPr>
          <p:cNvPr id="3" name="Text 1"/>
          <p:cNvSpPr/>
          <p:nvPr/>
        </p:nvSpPr>
        <p:spPr>
          <a:xfrm>
            <a:off x="968693" y="940118"/>
            <a:ext cx="3575804" cy="250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Achievements &amp; Future Enhancements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303651" y="1446014"/>
            <a:ext cx="22860" cy="5280303"/>
          </a:xfrm>
          <a:prstGeom prst="roundRect">
            <a:avLst>
              <a:gd name="adj" fmla="val 1117716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550164" y="1817727"/>
            <a:ext cx="596146" cy="22860"/>
          </a:xfrm>
          <a:prstGeom prst="roundRect">
            <a:avLst>
              <a:gd name="adj" fmla="val 1117716"/>
            </a:avLst>
          </a:prstGeom>
          <a:solidFill>
            <a:srgbClr val="F2B42D"/>
          </a:solidFill>
          <a:ln/>
        </p:spPr>
      </p:sp>
      <p:sp>
        <p:nvSpPr>
          <p:cNvPr id="6" name="Shape 4"/>
          <p:cNvSpPr/>
          <p:nvPr/>
        </p:nvSpPr>
        <p:spPr>
          <a:xfrm>
            <a:off x="7123450" y="1637586"/>
            <a:ext cx="383262" cy="38326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15240">
            <a:solidFill>
              <a:srgbClr val="F2B42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242870" y="1708904"/>
            <a:ext cx="144304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968693" y="1616273"/>
            <a:ext cx="5409605" cy="545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Enhanced Security:</a:t>
            </a:r>
            <a:r>
              <a:rPr lang="en-US" sz="13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Implemented robust hashed password authentication for user credentials.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7483852" y="2669262"/>
            <a:ext cx="596146" cy="22860"/>
          </a:xfrm>
          <a:prstGeom prst="roundRect">
            <a:avLst>
              <a:gd name="adj" fmla="val 1117716"/>
            </a:avLst>
          </a:prstGeom>
          <a:solidFill>
            <a:srgbClr val="D7425E"/>
          </a:solidFill>
          <a:ln/>
        </p:spPr>
      </p:sp>
      <p:sp>
        <p:nvSpPr>
          <p:cNvPr id="10" name="Shape 8"/>
          <p:cNvSpPr/>
          <p:nvPr/>
        </p:nvSpPr>
        <p:spPr>
          <a:xfrm>
            <a:off x="7123450" y="2489121"/>
            <a:ext cx="383262" cy="38326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15240">
            <a:solidFill>
              <a:srgbClr val="D7425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42870" y="2560439"/>
            <a:ext cx="144304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251865" y="2467808"/>
            <a:ext cx="5409724" cy="545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Market Data Integration:</a:t>
            </a:r>
            <a:r>
              <a:rPr lang="en-US" sz="13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Successfully integrated real-time financial data using the Alpha Vantage API.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6550164" y="3435668"/>
            <a:ext cx="596146" cy="22860"/>
          </a:xfrm>
          <a:prstGeom prst="roundRect">
            <a:avLst>
              <a:gd name="adj" fmla="val 1117716"/>
            </a:avLst>
          </a:prstGeom>
          <a:solidFill>
            <a:srgbClr val="DD785E"/>
          </a:solidFill>
          <a:ln/>
        </p:spPr>
      </p:sp>
      <p:sp>
        <p:nvSpPr>
          <p:cNvPr id="14" name="Shape 12"/>
          <p:cNvSpPr/>
          <p:nvPr/>
        </p:nvSpPr>
        <p:spPr>
          <a:xfrm>
            <a:off x="7123450" y="3255526"/>
            <a:ext cx="383262" cy="38326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15240">
            <a:solidFill>
              <a:srgbClr val="DD785E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242870" y="3326844"/>
            <a:ext cx="144304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968693" y="3234214"/>
            <a:ext cx="5409605" cy="545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Actionable Insights:</a:t>
            </a:r>
            <a:r>
              <a:rPr lang="en-US" sz="13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Provided intuitive visualizations for efficient stock trend analysis and informed decision-making.</a:t>
            </a:r>
            <a:endParaRPr lang="en-US" sz="1300" dirty="0"/>
          </a:p>
        </p:txBody>
      </p:sp>
      <p:sp>
        <p:nvSpPr>
          <p:cNvPr id="17" name="Shape 15"/>
          <p:cNvSpPr/>
          <p:nvPr/>
        </p:nvSpPr>
        <p:spPr>
          <a:xfrm>
            <a:off x="7483852" y="4202192"/>
            <a:ext cx="596146" cy="22860"/>
          </a:xfrm>
          <a:prstGeom prst="roundRect">
            <a:avLst>
              <a:gd name="adj" fmla="val 1117716"/>
            </a:avLst>
          </a:prstGeom>
          <a:solidFill>
            <a:srgbClr val="48A8E2"/>
          </a:solidFill>
          <a:ln/>
        </p:spPr>
      </p:sp>
      <p:sp>
        <p:nvSpPr>
          <p:cNvPr id="18" name="Shape 16"/>
          <p:cNvSpPr/>
          <p:nvPr/>
        </p:nvSpPr>
        <p:spPr>
          <a:xfrm>
            <a:off x="7123450" y="4022050"/>
            <a:ext cx="383262" cy="38326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15240">
            <a:solidFill>
              <a:srgbClr val="48A8E2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242870" y="4093369"/>
            <a:ext cx="144304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1850" dirty="0"/>
          </a:p>
        </p:txBody>
      </p:sp>
      <p:sp>
        <p:nvSpPr>
          <p:cNvPr id="20" name="Text 18"/>
          <p:cNvSpPr/>
          <p:nvPr/>
        </p:nvSpPr>
        <p:spPr>
          <a:xfrm>
            <a:off x="8251865" y="4000738"/>
            <a:ext cx="5409724" cy="545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Multi-Factor Authentication:</a:t>
            </a:r>
            <a:r>
              <a:rPr lang="en-US" sz="13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Enhance security with multi-factor authentication for stronger user protection.</a:t>
            </a:r>
            <a:endParaRPr lang="en-US" sz="1300" dirty="0"/>
          </a:p>
        </p:txBody>
      </p:sp>
      <p:sp>
        <p:nvSpPr>
          <p:cNvPr id="21" name="Shape 19"/>
          <p:cNvSpPr/>
          <p:nvPr/>
        </p:nvSpPr>
        <p:spPr>
          <a:xfrm>
            <a:off x="6550164" y="4968716"/>
            <a:ext cx="596146" cy="22860"/>
          </a:xfrm>
          <a:prstGeom prst="roundRect">
            <a:avLst>
              <a:gd name="adj" fmla="val 1117716"/>
            </a:avLst>
          </a:prstGeom>
          <a:solidFill>
            <a:srgbClr val="59ABA9"/>
          </a:solidFill>
          <a:ln/>
        </p:spPr>
      </p:sp>
      <p:sp>
        <p:nvSpPr>
          <p:cNvPr id="22" name="Shape 20"/>
          <p:cNvSpPr/>
          <p:nvPr/>
        </p:nvSpPr>
        <p:spPr>
          <a:xfrm>
            <a:off x="7123450" y="4788575"/>
            <a:ext cx="383262" cy="38326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15240">
            <a:solidFill>
              <a:srgbClr val="59ABA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42870" y="4859893"/>
            <a:ext cx="144304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5</a:t>
            </a:r>
            <a:endParaRPr lang="en-US" sz="1850" dirty="0"/>
          </a:p>
        </p:txBody>
      </p:sp>
      <p:sp>
        <p:nvSpPr>
          <p:cNvPr id="24" name="Text 22"/>
          <p:cNvSpPr/>
          <p:nvPr/>
        </p:nvSpPr>
        <p:spPr>
          <a:xfrm>
            <a:off x="968693" y="4767263"/>
            <a:ext cx="5409605" cy="545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Advanced Analytics:</a:t>
            </a:r>
            <a:r>
              <a:rPr lang="en-US" sz="13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Integrate predictive modeling and sentiment analysis for deeper market insights.</a:t>
            </a:r>
            <a:endParaRPr lang="en-US" sz="1300" dirty="0"/>
          </a:p>
        </p:txBody>
      </p:sp>
      <p:sp>
        <p:nvSpPr>
          <p:cNvPr id="25" name="Shape 23"/>
          <p:cNvSpPr/>
          <p:nvPr/>
        </p:nvSpPr>
        <p:spPr>
          <a:xfrm>
            <a:off x="7483852" y="5735241"/>
            <a:ext cx="596146" cy="22860"/>
          </a:xfrm>
          <a:prstGeom prst="roundRect">
            <a:avLst>
              <a:gd name="adj" fmla="val 1117716"/>
            </a:avLst>
          </a:prstGeom>
          <a:solidFill>
            <a:srgbClr val="F2B42D"/>
          </a:solidFill>
          <a:ln/>
        </p:spPr>
      </p:sp>
      <p:sp>
        <p:nvSpPr>
          <p:cNvPr id="26" name="Shape 24"/>
          <p:cNvSpPr/>
          <p:nvPr/>
        </p:nvSpPr>
        <p:spPr>
          <a:xfrm>
            <a:off x="7123450" y="5555099"/>
            <a:ext cx="383262" cy="383262"/>
          </a:xfrm>
          <a:prstGeom prst="roundRect">
            <a:avLst>
              <a:gd name="adj" fmla="val 66667"/>
            </a:avLst>
          </a:prstGeom>
          <a:solidFill>
            <a:srgbClr val="00002E"/>
          </a:solidFill>
          <a:ln w="15240">
            <a:solidFill>
              <a:srgbClr val="F2B42D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7242870" y="5626418"/>
            <a:ext cx="144304" cy="240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6</a:t>
            </a: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8251865" y="5533787"/>
            <a:ext cx="5409724" cy="545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Expanded Data Sources:</a:t>
            </a:r>
            <a:r>
              <a:rPr lang="en-US" sz="13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Integrate with additional APIs to broaden financial data coverage and include diverse industry trends.</a:t>
            </a:r>
            <a:endParaRPr lang="en-US" sz="1300" dirty="0"/>
          </a:p>
        </p:txBody>
      </p:sp>
      <p:sp>
        <p:nvSpPr>
          <p:cNvPr id="29" name="Text 27"/>
          <p:cNvSpPr/>
          <p:nvPr/>
        </p:nvSpPr>
        <p:spPr>
          <a:xfrm>
            <a:off x="968693" y="6981825"/>
            <a:ext cx="2003941" cy="250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Tools Used</a:t>
            </a:r>
            <a:endParaRPr lang="en-US" sz="1550" dirty="0"/>
          </a:p>
        </p:txBody>
      </p:sp>
      <p:sp>
        <p:nvSpPr>
          <p:cNvPr id="30" name="Text 28"/>
          <p:cNvSpPr/>
          <p:nvPr/>
        </p:nvSpPr>
        <p:spPr>
          <a:xfrm>
            <a:off x="968693" y="7487722"/>
            <a:ext cx="12692896" cy="272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Streamlit | SQLite | Pandas | Alpha Vantage API</a:t>
            </a:r>
            <a:endParaRPr lang="en-US" sz="13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861</Words>
  <Application>Microsoft Office PowerPoint</Application>
  <PresentationFormat>Custom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PT Sans</vt:lpstr>
      <vt:lpstr>Wingdings 3</vt:lpstr>
      <vt:lpstr>Calibri</vt:lpstr>
      <vt:lpstr>Century Gothic</vt:lpstr>
      <vt:lpstr>Nunito Semi Bold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PONDRATI HARSHITHSAI</cp:lastModifiedBy>
  <cp:revision>2</cp:revision>
  <dcterms:created xsi:type="dcterms:W3CDTF">2024-12-19T10:22:34Z</dcterms:created>
  <dcterms:modified xsi:type="dcterms:W3CDTF">2024-12-31T11:43:40Z</dcterms:modified>
</cp:coreProperties>
</file>