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Doppio One"/>
      <p:regular r:id="rId17"/>
    </p:embeddedFont>
    <p:embeddedFont>
      <p:font typeface="Encode Sans"/>
      <p:regular r:id="rId18"/>
      <p:bold r:id="rId19"/>
    </p:embeddedFont>
    <p:embeddedFont>
      <p:font typeface="Bebas Neue"/>
      <p:regular r:id="rId20"/>
    </p:embeddedFon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6C269D-B2B3-4745-8E52-CEAAC75AFF0B}">
  <a:tblStyle styleId="{286C269D-B2B3-4745-8E52-CEAAC75AFF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basNeue-regular.fntdata"/><Relationship Id="rId11" Type="http://schemas.openxmlformats.org/officeDocument/2006/relationships/slide" Target="slides/slide6.xml"/><Relationship Id="rId22" Type="http://schemas.openxmlformats.org/officeDocument/2006/relationships/font" Target="fonts/RobotoMono-bold.fntdata"/><Relationship Id="rId10" Type="http://schemas.openxmlformats.org/officeDocument/2006/relationships/slide" Target="slides/slide5.xml"/><Relationship Id="rId21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Mon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DoppioOn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EncodeSans-bold.fntdata"/><Relationship Id="rId6" Type="http://schemas.openxmlformats.org/officeDocument/2006/relationships/slide" Target="slides/slide1.xml"/><Relationship Id="rId18" Type="http://schemas.openxmlformats.org/officeDocument/2006/relationships/font" Target="fonts/Encode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02afc7aa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02afc7a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a78070fa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a78070fa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a78070fa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a78070fa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91225d7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91225d7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a78070fa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a78070fa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a78070fa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a78070fa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a78070fa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a78070fa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a78070fa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a78070fa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a78070fa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a78070fa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a78070fa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a78070fa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a78070fa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a78070fa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b="0" l="1308" r="42289" t="0"/>
          <a:stretch/>
        </p:blipFill>
        <p:spPr>
          <a:xfrm>
            <a:off x="0" y="0"/>
            <a:ext cx="5157302" cy="514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28000"/>
          </a:blip>
          <a:srcRect b="6752" l="40405" r="30010" t="33702"/>
          <a:stretch/>
        </p:blipFill>
        <p:spPr>
          <a:xfrm>
            <a:off x="6438900" y="2176200"/>
            <a:ext cx="2705098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713100" y="976688"/>
            <a:ext cx="4444200" cy="26811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713208" y="3638813"/>
            <a:ext cx="4444200" cy="5280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/>
          <p:nvPr>
            <p:ph idx="2" type="pic"/>
          </p:nvPr>
        </p:nvSpPr>
        <p:spPr>
          <a:xfrm>
            <a:off x="5157300" y="0"/>
            <a:ext cx="39867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1"/>
          <p:cNvPicPr preferRelativeResize="0"/>
          <p:nvPr/>
        </p:nvPicPr>
        <p:blipFill rotWithShape="1">
          <a:blip r:embed="rId2">
            <a:alphaModFix amt="28000"/>
          </a:blip>
          <a:srcRect b="5922" l="5619" r="56047" t="33705"/>
          <a:stretch/>
        </p:blipFill>
        <p:spPr>
          <a:xfrm flipH="1">
            <a:off x="5638798" y="2133600"/>
            <a:ext cx="3505200" cy="310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 rotWithShape="1">
          <a:blip r:embed="rId2">
            <a:alphaModFix amt="28000"/>
          </a:blip>
          <a:srcRect b="6752" l="42908" r="27507" t="33702"/>
          <a:stretch/>
        </p:blipFill>
        <p:spPr>
          <a:xfrm flipH="1">
            <a:off x="0" y="2176200"/>
            <a:ext cx="2705098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1284000" y="2628900"/>
            <a:ext cx="6576000" cy="138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subTitle"/>
          </p:nvPr>
        </p:nvSpPr>
        <p:spPr>
          <a:xfrm>
            <a:off x="1284000" y="4006725"/>
            <a:ext cx="6576000" cy="4971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11"/>
          <p:cNvSpPr/>
          <p:nvPr>
            <p:ph idx="2" type="pic"/>
          </p:nvPr>
        </p:nvSpPr>
        <p:spPr>
          <a:xfrm>
            <a:off x="0" y="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b="3400" l="0" r="832" t="0"/>
          <a:stretch/>
        </p:blipFill>
        <p:spPr>
          <a:xfrm rot="10800000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_1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4"/>
          <p:cNvPicPr preferRelativeResize="0"/>
          <p:nvPr/>
        </p:nvPicPr>
        <p:blipFill rotWithShape="1">
          <a:blip r:embed="rId2">
            <a:alphaModFix amt="28000"/>
          </a:blip>
          <a:srcRect b="0" l="-10" r="10" t="0"/>
          <a:stretch/>
        </p:blipFill>
        <p:spPr>
          <a:xfrm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 amt="28000"/>
          </a:blip>
          <a:srcRect b="5923" l="3955" r="57710" t="28334"/>
          <a:stretch/>
        </p:blipFill>
        <p:spPr>
          <a:xfrm>
            <a:off x="0" y="-171450"/>
            <a:ext cx="3505200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b="6752" l="43544" r="14163" t="33702"/>
          <a:stretch/>
        </p:blipFill>
        <p:spPr>
          <a:xfrm>
            <a:off x="5276849" y="-109800"/>
            <a:ext cx="3867149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>
            <p:ph idx="3" type="pic"/>
          </p:nvPr>
        </p:nvSpPr>
        <p:spPr>
          <a:xfrm>
            <a:off x="5" y="296730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 amt="28000"/>
          </a:blip>
          <a:srcRect b="0" l="-10" r="10" t="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0000" y="1789425"/>
            <a:ext cx="7704000" cy="27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sp>
        <p:nvSpPr>
          <p:cNvPr id="24" name="Google Shape;24;p4"/>
          <p:cNvSpPr txBox="1"/>
          <p:nvPr/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Doppio One"/>
              <a:ea typeface="Doppio One"/>
              <a:cs typeface="Doppio One"/>
              <a:sym typeface="Doppio On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 rotWithShape="1">
          <a:blip r:embed="rId2">
            <a:alphaModFix amt="28000"/>
          </a:blip>
          <a:srcRect b="0" l="-10" r="10" t="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5151737" y="2936100"/>
            <a:ext cx="25056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1486663" y="2936100"/>
            <a:ext cx="25056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1486663" y="2385351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5151738" y="2385351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5"/>
          <p:cNvSpPr/>
          <p:nvPr>
            <p:ph idx="5" type="pic"/>
          </p:nvPr>
        </p:nvSpPr>
        <p:spPr>
          <a:xfrm>
            <a:off x="1486663" y="1509050"/>
            <a:ext cx="25056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5"/>
          <p:cNvSpPr/>
          <p:nvPr>
            <p:ph idx="6" type="pic"/>
          </p:nvPr>
        </p:nvSpPr>
        <p:spPr>
          <a:xfrm>
            <a:off x="5151738" y="1509050"/>
            <a:ext cx="2505600" cy="87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6"/>
          <p:cNvPicPr preferRelativeResize="0"/>
          <p:nvPr/>
        </p:nvPicPr>
        <p:blipFill rotWithShape="1">
          <a:blip r:embed="rId2">
            <a:alphaModFix amt="28000"/>
          </a:blip>
          <a:srcRect b="3400" l="0" r="832" t="0"/>
          <a:stretch/>
        </p:blipFill>
        <p:spPr>
          <a:xfrm flipH="1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 rotWithShape="1">
          <a:blip r:embed="rId2">
            <a:alphaModFix amt="28000"/>
          </a:blip>
          <a:srcRect b="0" l="0" r="0" t="0"/>
          <a:stretch/>
        </p:blipFill>
        <p:spPr>
          <a:xfrm>
            <a:off x="247550" y="9525"/>
            <a:ext cx="89070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/>
          <p:nvPr/>
        </p:nvSpPr>
        <p:spPr>
          <a:xfrm>
            <a:off x="3790950" y="381000"/>
            <a:ext cx="49053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4096200" y="791250"/>
            <a:ext cx="4294800" cy="12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4096200" y="2086500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44" name="Google Shape;44;p7"/>
          <p:cNvSpPr/>
          <p:nvPr>
            <p:ph idx="2" type="pic"/>
          </p:nvPr>
        </p:nvSpPr>
        <p:spPr>
          <a:xfrm>
            <a:off x="0" y="-2250"/>
            <a:ext cx="3429000" cy="514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 rotWithShape="1">
          <a:blip r:embed="rId2">
            <a:alphaModFix amt="28000"/>
          </a:blip>
          <a:srcRect b="0" l="-10" r="10" t="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/>
          <p:nvPr>
            <p:ph type="title"/>
          </p:nvPr>
        </p:nvSpPr>
        <p:spPr>
          <a:xfrm>
            <a:off x="1388100" y="1275900"/>
            <a:ext cx="6367800" cy="25917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9"/>
          <p:cNvPicPr preferRelativeResize="0"/>
          <p:nvPr/>
        </p:nvPicPr>
        <p:blipFill rotWithShape="1">
          <a:blip r:embed="rId2">
            <a:alphaModFix amt="28000"/>
          </a:blip>
          <a:srcRect b="0" l="-10" r="10" t="0"/>
          <a:stretch/>
        </p:blipFill>
        <p:spPr>
          <a:xfrm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/>
          <p:nvPr>
            <p:ph type="title"/>
          </p:nvPr>
        </p:nvSpPr>
        <p:spPr>
          <a:xfrm>
            <a:off x="2549400" y="1219004"/>
            <a:ext cx="4045200" cy="14823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2549400" y="2689396"/>
            <a:ext cx="4045200" cy="12351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/>
          <p:nvPr>
            <p:ph idx="2" type="pic"/>
          </p:nvPr>
        </p:nvSpPr>
        <p:spPr>
          <a:xfrm>
            <a:off x="-8500" y="0"/>
            <a:ext cx="9152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/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sz="2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sz="2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sz="2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sz="2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sz="2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sz="2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sz="2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sz="2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b="1" sz="2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Char char="●"/>
              <a:defRPr sz="1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ctrTitle"/>
          </p:nvPr>
        </p:nvSpPr>
        <p:spPr>
          <a:xfrm>
            <a:off x="713100" y="574602"/>
            <a:ext cx="4444200" cy="30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Performance Analyzer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713200" y="3638839"/>
            <a:ext cx="4444200" cy="11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300"/>
              <a:t>Team no- 250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300"/>
              <a:t>Sub- SE-VI-T250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300"/>
              <a:t>Team name: Architechs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300"/>
              <a:t>Members: Harshit Jasuja, Yashika Dixit, Shivendra Srivastava</a:t>
            </a:r>
            <a:endParaRPr/>
          </a:p>
        </p:txBody>
      </p:sp>
      <p:pic>
        <p:nvPicPr>
          <p:cNvPr id="76" name="Google Shape;76;p1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9906" r="25294" t="32641"/>
          <a:stretch/>
        </p:blipFill>
        <p:spPr>
          <a:xfrm>
            <a:off x="5157300" y="0"/>
            <a:ext cx="3986698" cy="51435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idx="4294967295" type="title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Challenges Faced &amp; Key Learnings</a:t>
            </a:r>
            <a:endParaRPr sz="3000"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720000" y="1418725"/>
            <a:ext cx="5280900" cy="3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Challenges: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Integrating live data updates without disrupting UI responsiveness.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Adapting the interface to macOS-specific dimensions and display scaling.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Managing background threads with tkinter's mainloop.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Key Learnings: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Efficient use of Python libraries like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psutil</a:t>
            </a: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matplotlib</a:t>
            </a: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GUI threading and synchronization concepts.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Application modularization for easier maintenance.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Coordinated teamwork and Git-based version control.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24" title="Screenshot 2025-05-20 at 4.05.03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625" y="2390650"/>
            <a:ext cx="3575401" cy="2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idx="4294967295" type="title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Future Enhancements &amp; Scope</a:t>
            </a:r>
            <a:endParaRPr sz="3000"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720000" y="1418725"/>
            <a:ext cx="7704000" cy="3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Process-level monitoring: Show top memory- or CPU-consuming processes.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Remote access: Allow stats syncing to a mobile or cloud dashboard.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Theme customization: Add light/dark mode toggles for accessibility.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macOS packaging: Convert Python script to native </a:t>
            </a:r>
            <a:r>
              <a:rPr lang="en" sz="1100">
                <a:solidFill>
                  <a:srgbClr val="69E781"/>
                </a:solidFill>
                <a:latin typeface="Roboto Mono"/>
                <a:ea typeface="Roboto Mono"/>
                <a:cs typeface="Roboto Mono"/>
                <a:sym typeface="Roboto Mono"/>
              </a:rPr>
              <a:t>.app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using </a:t>
            </a:r>
            <a:r>
              <a:rPr lang="en" sz="11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py2app</a:t>
            </a:r>
            <a:r>
              <a:rPr lang="en" sz="11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System cleanup recommendations: Suggest user actions when system slows down.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4294967295" type="title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Objective</a:t>
            </a:r>
            <a:endParaRPr sz="3000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720000" y="1418725"/>
            <a:ext cx="7704000" cy="27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 primary goal of the System Performance Analyzer is to provide an intuitive, resource-efficient, and visually appealing GUI tool for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real-time monitoring of macOS system performance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 This includes tracking: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CPU usage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RAM consumption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Disk utilization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System specifications and OS metrics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 title="Screenshot 2025-05-20 at 4.06.14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200" y="2051725"/>
            <a:ext cx="4156802" cy="2967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4294967295" type="title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 Statement &amp; Proposed Solution</a:t>
            </a:r>
            <a:endParaRPr sz="3000"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720000" y="1483600"/>
            <a:ext cx="7704000" cy="27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Problem Statement: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Users often lack simple, open-source performance monitoring tools tailored for their specific interface.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Native Activity Monitor is comprehensive but not always user-friendly for quick performance snapshots.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Cross-platform tools often don’t scale well visually or functionally on macOS due to resolution and framework constraints.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Proposed Solution: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 Python-based desktop application utilizing </a:t>
            </a:r>
            <a:r>
              <a:rPr b="1" lang="en" sz="1100">
                <a:latin typeface="Roboto Mono"/>
                <a:ea typeface="Roboto Mono"/>
                <a:cs typeface="Roboto Mono"/>
                <a:sym typeface="Roboto Mono"/>
              </a:rPr>
              <a:t>Tkinter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100">
                <a:latin typeface="Roboto Mono"/>
                <a:ea typeface="Roboto Mono"/>
                <a:cs typeface="Roboto Mono"/>
                <a:sym typeface="Roboto Mono"/>
              </a:rPr>
              <a:t>psutil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for lightweight, efficient system tracking.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Smooth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real-time graphing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using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matplotlib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with alert popups for threshold breaches.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Inclusion of modern UI/UX elements like splash screens and modular navigation for better user experience.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4294967295" type="title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Updated Workflow / Architecture</a:t>
            </a:r>
            <a:endParaRPr sz="3000"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720000" y="1187050"/>
            <a:ext cx="7704000" cy="32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High-Level Architecture: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User Interaction Layer: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Graphical Interface via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tkinter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Buttons, panels, graphs, and alert popups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System Metrics Engine: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psutil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library gathers live data on CPU, memory, disk, battery, and processes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Visualization Engine: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matplotlib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generates smooth, real-time graphs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Embeds charts directly within the Tkinter window using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FigureCanvasTkAgg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Thread Management: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Threads ensure non-blocking updates to graphs and metrics without freezing the UI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Utility Modules: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Export log data to JSON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Theme switch (light/dark)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Splash screen integration on startup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800" y="4332125"/>
            <a:ext cx="6296392" cy="4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4294967295" type="title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Key Features</a:t>
            </a:r>
            <a:endParaRPr sz="3000"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586650" y="1409200"/>
            <a:ext cx="4842600" cy="3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Splash Screen with Branding</a:t>
            </a:r>
            <a:br>
              <a:rPr b="1"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 Visually appealing startup screen with team and app identity.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Real-Time Resource Graphs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CPU utilization over the last 60 seconds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Memory usage tracking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Disk space info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System Information Display</a:t>
            </a:r>
            <a:br>
              <a:rPr b="1"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 Fetch and display OS, processor, RAM, boot time, and system name.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Modular, Scalable GUI</a:t>
            </a:r>
            <a:br>
              <a:rPr b="1"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 Adapted specifically for macOS 13” screens.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Multithreading Support</a:t>
            </a:r>
            <a:br>
              <a:rPr b="1"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 For smooth GUI performance during heavy metric computation.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Alert System</a:t>
            </a:r>
            <a:br>
              <a:rPr b="1"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 Notifies users with popup dialogs on resource overuse.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Log Export</a:t>
            </a:r>
            <a:br>
              <a:rPr b="1"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 Export performance data to JSON for record keeping.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9" title="Screenshot 2025-05-20 at 4.08.21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300" y="1409200"/>
            <a:ext cx="3942076" cy="281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4294967295" type="title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Technical Progress Overview</a:t>
            </a:r>
            <a:endParaRPr sz="3000"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263" y="1253025"/>
            <a:ext cx="6561475" cy="360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4294967295" type="title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Code Snippet – Splash Screen</a:t>
            </a:r>
            <a:endParaRPr sz="3000"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720000" y="3086100"/>
            <a:ext cx="7704000" cy="16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Functionality: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Initializes a top-level window separate from the main app.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Sets window dimensions and background theme.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Adds branding during the app launch sequence.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306327"/>
            <a:ext cx="4939624" cy="157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 rotWithShape="1">
          <a:blip r:embed="rId4">
            <a:alphaModFix/>
          </a:blip>
          <a:srcRect b="0" l="2028" r="0" t="0"/>
          <a:stretch/>
        </p:blipFill>
        <p:spPr>
          <a:xfrm>
            <a:off x="4962525" y="2589075"/>
            <a:ext cx="3990975" cy="237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4294967295" type="title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Code Snippet – CPU Graphing</a:t>
            </a:r>
            <a:endParaRPr sz="3000"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720000" y="3086100"/>
            <a:ext cx="4709400" cy="16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Functionality: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Initializes a matplotlib figure and axis for plotting CPU usage.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Uses a </a:t>
            </a:r>
            <a:r>
              <a:rPr lang="en" sz="1100">
                <a:solidFill>
                  <a:srgbClr val="00FF00"/>
                </a:solidFill>
                <a:latin typeface="Roboto Mono"/>
                <a:ea typeface="Roboto Mono"/>
                <a:cs typeface="Roboto Mono"/>
                <a:sym typeface="Roboto Mono"/>
              </a:rPr>
              <a:t>deque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to maintain a fixed-length rolling window of CPU data.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Embeds the chart inside the tkinter GUI frame.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597750"/>
            <a:ext cx="4461599" cy="148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 title="Screenshot 2025-05-20 at 4.03.18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5218" y="1597750"/>
            <a:ext cx="3792108" cy="27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idx="4294967295" type="title"/>
          </p:nvPr>
        </p:nvSpPr>
        <p:spPr>
          <a:xfrm>
            <a:off x="720000" y="597425"/>
            <a:ext cx="77040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Role-wise Contributions</a:t>
            </a:r>
            <a:endParaRPr sz="3000"/>
          </a:p>
        </p:txBody>
      </p:sp>
      <p:graphicFrame>
        <p:nvGraphicFramePr>
          <p:cNvPr id="131" name="Google Shape;131;p23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{286C269D-B2B3-4745-8E52-CEAAC75AFF0B}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Team Member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Contribution Area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Harshit Jasuja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psutil system data integration, Threading and live data updates, Add process-level tracking, Additional alert thresholds (RAM, Disk)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Yashika Dixit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GUI design and layout , Splash screen and branding integration, Theme customization (light/dark mode)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Shivendra Srivastava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Real-time graph plotting with matplotlib, Alert system for high CPU usage, Packaging tool into .app (macOS)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puter Networking Project Proposal Infographics by Slidesgo">
  <a:themeElements>
    <a:clrScheme name="Simple Light">
      <a:dk1>
        <a:srgbClr val="FFFFFF"/>
      </a:dk1>
      <a:lt1>
        <a:srgbClr val="000000"/>
      </a:lt1>
      <a:dk2>
        <a:srgbClr val="171717"/>
      </a:dk2>
      <a:lt2>
        <a:srgbClr val="434343"/>
      </a:lt2>
      <a:accent1>
        <a:srgbClr val="CCCCCC"/>
      </a:accent1>
      <a:accent2>
        <a:srgbClr val="11C7D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