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8" r:id="rId2"/>
    <p:sldId id="267" r:id="rId3"/>
    <p:sldId id="271" r:id="rId4"/>
    <p:sldId id="280" r:id="rId5"/>
    <p:sldId id="273" r:id="rId6"/>
    <p:sldId id="272" r:id="rId7"/>
    <p:sldId id="274" r:id="rId8"/>
    <p:sldId id="275" r:id="rId9"/>
    <p:sldId id="281" r:id="rId10"/>
    <p:sldId id="282" r:id="rId11"/>
    <p:sldId id="283" r:id="rId12"/>
    <p:sldId id="277" r:id="rId13"/>
    <p:sldId id="278" r:id="rId14"/>
    <p:sldId id="279" r:id="rId15"/>
    <p:sldId id="265"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53" autoAdjust="0"/>
    <p:restoredTop sz="94660"/>
  </p:normalViewPr>
  <p:slideViewPr>
    <p:cSldViewPr>
      <p:cViewPr>
        <p:scale>
          <a:sx n="75" d="100"/>
          <a:sy n="75" d="100"/>
        </p:scale>
        <p:origin x="-1266" y="-4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5BB0C6-8FC1-47C0-B737-D54E21B5B868}" type="datetimeFigureOut">
              <a:rPr lang="en-US" smtClean="0"/>
              <a:pPr/>
              <a:t>10/13/2023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3"/>
          <p:cNvSpPr>
            <a:spLocks noGrp="1"/>
          </p:cNvSpPr>
          <p:nvPr>
            <p:ph type="dt" sz="half" idx="10"/>
          </p:nvPr>
        </p:nvSpPr>
        <p:spPr/>
        <p:txBody>
          <a:bodyPr/>
          <a:lstStyle>
            <a:lvl1pPr>
              <a:defRPr/>
            </a:lvl1pPr>
          </a:lstStyle>
          <a:p>
            <a:fld id="{1D5BB0C6-8FC1-47C0-B737-D54E21B5B868}" type="datetimeFigureOut">
              <a:rPr lang="en-US" smtClean="0"/>
              <a:pPr/>
              <a:t>10/13/2023</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5BB0C6-8FC1-47C0-B737-D54E21B5B868}" type="datetimeFigureOut">
              <a:rPr lang="en-US" smtClean="0"/>
              <a:pPr/>
              <a:t>10/13/2023</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887D6-2A35-42AC-99C1-5E14D32EE4CF}" type="slidenum">
              <a:rPr lang="en-US" smtClean="0"/>
              <a:pPr/>
              <a:t>‹#›</a:t>
            </a:fld>
            <a:endParaRPr lang="en-US"/>
          </a:p>
        </p:txBody>
      </p:sp>
    </p:spTree>
  </p:cSld>
  <p:clrMapOvr>
    <a:masterClrMapping/>
  </p:clrMapOvr>
  <p:transition advTm="4000">
    <p:cu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0070C0"/>
                </a:solidFill>
                <a:latin typeface="Times New Roman" pitchFamily="18" charset="0"/>
                <a:cs typeface="Times New Roman" pitchFamily="18" charset="0"/>
              </a:defRPr>
            </a:lvl1pPr>
          </a:lstStyle>
          <a:p>
            <a:fld id="{1D5BB0C6-8FC1-47C0-B737-D54E21B5B868}" type="datetimeFigureOut">
              <a:rPr lang="en-US" smtClean="0"/>
              <a:pPr/>
              <a:t>10/13/2023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0070C0"/>
                </a:solidFill>
                <a:latin typeface="Times New Roman" pitchFamily="18" charset="0"/>
                <a:ea typeface="ＭＳ Ｐゴシック" charset="-128"/>
                <a:cs typeface="Times New Roman" pitchFamily="18"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0070C0"/>
                </a:solidFill>
                <a:latin typeface="Times New Roman" pitchFamily="18" charset="0"/>
                <a:cs typeface="Times New Roman" pitchFamily="18" charset="0"/>
              </a:defRPr>
            </a:lvl1pPr>
          </a:lstStyle>
          <a:p>
            <a:fld id="{0F8887D6-2A35-42AC-99C1-5E14D32EE4CF}" type="slidenum">
              <a:rPr lang="en-US" smtClean="0"/>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2"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6"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transition advTm="4000">
    <p:cut/>
  </p:transition>
  <p:timing>
    <p:tnLst>
      <p:par>
        <p:cTn id="1" dur="indefinite" restart="never" nodeType="tmRoot"/>
      </p:par>
    </p:tnLst>
  </p:timing>
  <p:txStyles>
    <p:titleStyle>
      <a:lvl1pPr algn="ctr" rtl="0" eaLnBrk="1" fontAlgn="base" hangingPunct="1">
        <a:spcBef>
          <a:spcPct val="0"/>
        </a:spcBef>
        <a:spcAft>
          <a:spcPct val="0"/>
        </a:spcAft>
        <a:defRPr sz="3000" kern="1200">
          <a:solidFill>
            <a:schemeClr val="tx1"/>
          </a:solidFill>
          <a:latin typeface="+mj-lt"/>
          <a:ea typeface="MS PGothic"/>
          <a:cs typeface="MS PGothic"/>
        </a:defRPr>
      </a:lvl1pPr>
      <a:lvl2pPr algn="ctr" rtl="0" eaLnBrk="1" fontAlgn="base" hangingPunct="1">
        <a:spcBef>
          <a:spcPct val="0"/>
        </a:spcBef>
        <a:spcAft>
          <a:spcPct val="0"/>
        </a:spcAft>
        <a:defRPr sz="3000">
          <a:solidFill>
            <a:schemeClr val="tx1"/>
          </a:solidFill>
          <a:latin typeface="Calibri" charset="0"/>
          <a:ea typeface="MS PGothic"/>
          <a:cs typeface="MS PGothic"/>
        </a:defRPr>
      </a:lvl2pPr>
      <a:lvl3pPr algn="ctr" rtl="0" eaLnBrk="1" fontAlgn="base" hangingPunct="1">
        <a:spcBef>
          <a:spcPct val="0"/>
        </a:spcBef>
        <a:spcAft>
          <a:spcPct val="0"/>
        </a:spcAft>
        <a:defRPr sz="3000">
          <a:solidFill>
            <a:schemeClr val="tx1"/>
          </a:solidFill>
          <a:latin typeface="Calibri" charset="0"/>
          <a:ea typeface="MS PGothic"/>
          <a:cs typeface="MS PGothic"/>
        </a:defRPr>
      </a:lvl3pPr>
      <a:lvl4pPr algn="ctr" rtl="0" eaLnBrk="1" fontAlgn="base" hangingPunct="1">
        <a:spcBef>
          <a:spcPct val="0"/>
        </a:spcBef>
        <a:spcAft>
          <a:spcPct val="0"/>
        </a:spcAft>
        <a:defRPr sz="3000">
          <a:solidFill>
            <a:schemeClr val="tx1"/>
          </a:solidFill>
          <a:latin typeface="Calibri" charset="0"/>
          <a:ea typeface="MS PGothic"/>
          <a:cs typeface="MS PGothic"/>
        </a:defRPr>
      </a:lvl4pPr>
      <a:lvl5pPr algn="ctr" rtl="0" eaLnBrk="1" fontAlgn="base" hangingPunct="1">
        <a:spcBef>
          <a:spcPct val="0"/>
        </a:spcBef>
        <a:spcAft>
          <a:spcPct val="0"/>
        </a:spcAft>
        <a:defRPr sz="3000">
          <a:solidFill>
            <a:schemeClr val="tx1"/>
          </a:solidFill>
          <a:latin typeface="Calibri" charset="0"/>
          <a:ea typeface="MS PGothic"/>
          <a:cs typeface="MS PGothic"/>
        </a:defRPr>
      </a:lvl5pPr>
      <a:lvl6pPr marL="457200" algn="ctr" rtl="0" eaLnBrk="1" fontAlgn="base" hangingPunct="1">
        <a:spcBef>
          <a:spcPct val="0"/>
        </a:spcBef>
        <a:spcAft>
          <a:spcPct val="0"/>
        </a:spcAft>
        <a:defRPr sz="3000">
          <a:solidFill>
            <a:schemeClr val="tx1"/>
          </a:solidFill>
          <a:latin typeface="Calibri" charset="0"/>
          <a:ea typeface="ＭＳ Ｐゴシック" charset="-128"/>
        </a:defRPr>
      </a:lvl6pPr>
      <a:lvl7pPr marL="914400" algn="ctr" rtl="0" eaLnBrk="1" fontAlgn="base" hangingPunct="1">
        <a:spcBef>
          <a:spcPct val="0"/>
        </a:spcBef>
        <a:spcAft>
          <a:spcPct val="0"/>
        </a:spcAft>
        <a:defRPr sz="3000">
          <a:solidFill>
            <a:schemeClr val="tx1"/>
          </a:solidFill>
          <a:latin typeface="Calibri" charset="0"/>
          <a:ea typeface="ＭＳ Ｐゴシック" charset="-128"/>
        </a:defRPr>
      </a:lvl7pPr>
      <a:lvl8pPr marL="1371600" algn="ctr" rtl="0" eaLnBrk="1" fontAlgn="base" hangingPunct="1">
        <a:spcBef>
          <a:spcPct val="0"/>
        </a:spcBef>
        <a:spcAft>
          <a:spcPct val="0"/>
        </a:spcAft>
        <a:defRPr sz="3000">
          <a:solidFill>
            <a:schemeClr val="tx1"/>
          </a:solidFill>
          <a:latin typeface="Calibri" charset="0"/>
          <a:ea typeface="ＭＳ Ｐゴシック" charset="-128"/>
        </a:defRPr>
      </a:lvl8pPr>
      <a:lvl9pPr marL="1828800" algn="ctr" rtl="0" eaLnBrk="1" fontAlgn="base" hangingPunct="1">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3608" y="1628800"/>
            <a:ext cx="6624736" cy="1200329"/>
          </a:xfrm>
          <a:prstGeom prst="rect">
            <a:avLst/>
          </a:prstGeom>
          <a:noFill/>
        </p:spPr>
        <p:txBody>
          <a:bodyPr wrap="square" rtlCol="0">
            <a:spAutoFit/>
          </a:bodyPr>
          <a:lstStyle/>
          <a:p>
            <a:pPr algn="ctr"/>
            <a:r>
              <a:rPr lang="en-US" sz="3600" dirty="0" smtClean="0">
                <a:solidFill>
                  <a:srgbClr val="FF0000"/>
                </a:solidFill>
                <a:latin typeface="Arial Black" pitchFamily="34" charset="0"/>
              </a:rPr>
              <a:t>Front End Engineering-I Project</a:t>
            </a:r>
            <a:endParaRPr lang="en-US" sz="3600" dirty="0">
              <a:solidFill>
                <a:srgbClr val="FF0000"/>
              </a:solidFill>
              <a:latin typeface="Arial Black" pitchFamily="34" charset="0"/>
            </a:endParaRPr>
          </a:p>
        </p:txBody>
      </p:sp>
      <p:sp>
        <p:nvSpPr>
          <p:cNvPr id="5" name="TextBox 4"/>
          <p:cNvSpPr txBox="1"/>
          <p:nvPr/>
        </p:nvSpPr>
        <p:spPr>
          <a:xfrm>
            <a:off x="3275856" y="4653136"/>
            <a:ext cx="255198" cy="954107"/>
          </a:xfrm>
          <a:prstGeom prst="rect">
            <a:avLst/>
          </a:prstGeom>
          <a:noFill/>
        </p:spPr>
        <p:txBody>
          <a:bodyPr wrap="none" rtlCol="0">
            <a:spAutoFit/>
          </a:bodyPr>
          <a:lstStyle/>
          <a:p>
            <a:r>
              <a:rPr lang="en-US" sz="2000" dirty="0" smtClean="0">
                <a:latin typeface="Times New Roman" pitchFamily="18" charset="0"/>
                <a:cs typeface="Times New Roman" pitchFamily="18" charset="0"/>
              </a:rPr>
              <a:t>:</a:t>
            </a:r>
          </a:p>
          <a:p>
            <a:endParaRPr lang="en-US" dirty="0" smtClean="0"/>
          </a:p>
          <a:p>
            <a:endParaRPr lang="en-US" dirty="0"/>
          </a:p>
        </p:txBody>
      </p:sp>
      <p:sp>
        <p:nvSpPr>
          <p:cNvPr id="6" name="TextBox 5">
            <a:extLst>
              <a:ext uri="{FF2B5EF4-FFF2-40B4-BE49-F238E27FC236}">
                <a16:creationId xmlns="" xmlns:a16="http://schemas.microsoft.com/office/drawing/2014/main" id="{39596CC0-0544-9FD2-7AFD-B23ECB7AE8F4}"/>
              </a:ext>
            </a:extLst>
          </p:cNvPr>
          <p:cNvSpPr txBox="1"/>
          <p:nvPr/>
        </p:nvSpPr>
        <p:spPr>
          <a:xfrm>
            <a:off x="2195736" y="2852936"/>
            <a:ext cx="5112568" cy="2492990"/>
          </a:xfrm>
          <a:prstGeom prst="rect">
            <a:avLst/>
          </a:prstGeom>
          <a:solidFill>
            <a:schemeClr val="accent6">
              <a:lumMod val="60000"/>
              <a:lumOff val="40000"/>
            </a:schemeClr>
          </a:solidFill>
        </p:spPr>
        <p:txBody>
          <a:bodyPr wrap="square" rtlCol="0">
            <a:spAutoFit/>
          </a:bodyPr>
          <a:lstStyle/>
          <a:p>
            <a:r>
              <a:rPr lang="en-US" sz="2000" dirty="0"/>
              <a:t>Team </a:t>
            </a:r>
            <a:r>
              <a:rPr lang="en-US" sz="2000" dirty="0" smtClean="0"/>
              <a:t>Details: </a:t>
            </a:r>
            <a:r>
              <a:rPr lang="en-US" sz="2000" dirty="0" err="1" smtClean="0"/>
              <a:t>Harsainyam</a:t>
            </a:r>
            <a:r>
              <a:rPr lang="en-US" sz="2000" dirty="0" smtClean="0"/>
              <a:t> Singh(2310991840)</a:t>
            </a:r>
          </a:p>
          <a:p>
            <a:r>
              <a:rPr lang="en-US" sz="2000" dirty="0" smtClean="0"/>
              <a:t>                         </a:t>
            </a:r>
            <a:r>
              <a:rPr lang="en-US" sz="2000" dirty="0" err="1" smtClean="0"/>
              <a:t>Harshdeep</a:t>
            </a:r>
            <a:r>
              <a:rPr lang="en-US" sz="2000" dirty="0" smtClean="0"/>
              <a:t> Singh(2310991841)</a:t>
            </a:r>
          </a:p>
          <a:p>
            <a:r>
              <a:rPr lang="en-US" sz="2000" dirty="0" smtClean="0"/>
              <a:t>	         </a:t>
            </a:r>
            <a:r>
              <a:rPr lang="en-US" sz="2000" dirty="0" err="1" smtClean="0"/>
              <a:t>Harshdeep</a:t>
            </a:r>
            <a:r>
              <a:rPr lang="en-US" sz="2000" dirty="0" smtClean="0"/>
              <a:t> Singh(2310991842)</a:t>
            </a:r>
          </a:p>
          <a:p>
            <a:endParaRPr lang="en-US" sz="2000" dirty="0" smtClean="0"/>
          </a:p>
          <a:p>
            <a:endParaRPr lang="en-US" sz="2000" dirty="0"/>
          </a:p>
          <a:p>
            <a:endParaRPr lang="en-US" dirty="0">
              <a:solidFill>
                <a:schemeClr val="bg1"/>
              </a:solidFill>
            </a:endParaRPr>
          </a:p>
          <a:p>
            <a:r>
              <a:rPr lang="en-US" sz="2000" dirty="0" smtClean="0">
                <a:latin typeface="Times New Roman" pitchFamily="18" charset="0"/>
                <a:cs typeface="Times New Roman" pitchFamily="18" charset="0"/>
              </a:rPr>
              <a:t>Faculty Coordinator: </a:t>
            </a:r>
            <a:r>
              <a:rPr lang="en-US" sz="2000" dirty="0" err="1" smtClean="0">
                <a:latin typeface="Times New Roman" pitchFamily="18" charset="0"/>
                <a:cs typeface="Times New Roman" pitchFamily="18" charset="0"/>
              </a:rPr>
              <a:t>Dr.Bhisham</a:t>
            </a:r>
            <a:r>
              <a:rPr lang="en-US" sz="2000" dirty="0" smtClean="0">
                <a:latin typeface="Times New Roman" pitchFamily="18" charset="0"/>
                <a:cs typeface="Times New Roman" pitchFamily="18" charset="0"/>
              </a:rPr>
              <a:t> Sharma</a:t>
            </a:r>
            <a:endParaRPr lang="en-US" dirty="0">
              <a:solidFill>
                <a:schemeClr val="bg1"/>
              </a:solidFill>
            </a:endParaRPr>
          </a:p>
          <a:p>
            <a:endParaRPr lang="en-US" dirty="0">
              <a:solidFill>
                <a:schemeClr val="bg1"/>
              </a:solidFill>
            </a:endParaRPr>
          </a:p>
        </p:txBody>
      </p:sp>
      <p:sp>
        <p:nvSpPr>
          <p:cNvPr id="9" name="TextBox 8"/>
          <p:cNvSpPr txBox="1"/>
          <p:nvPr/>
        </p:nvSpPr>
        <p:spPr>
          <a:xfrm>
            <a:off x="1187624" y="5661248"/>
            <a:ext cx="6947095" cy="707886"/>
          </a:xfrm>
          <a:prstGeom prst="rect">
            <a:avLst/>
          </a:prstGeom>
          <a:noFill/>
        </p:spPr>
        <p:txBody>
          <a:bodyPr wrap="none" rtlCol="0">
            <a:spAutoFit/>
          </a:bodyPr>
          <a:lstStyle/>
          <a:p>
            <a:r>
              <a:rPr lang="en-US" sz="2000" b="1" dirty="0" err="1" smtClean="0">
                <a:solidFill>
                  <a:srgbClr val="FF0000"/>
                </a:solidFill>
                <a:latin typeface="Times New Roman" pitchFamily="18" charset="0"/>
                <a:cs typeface="Times New Roman" pitchFamily="18" charset="0"/>
              </a:rPr>
              <a:t>Chitkara</a:t>
            </a:r>
            <a:r>
              <a:rPr lang="en-US" sz="2000" b="1" dirty="0" smtClean="0">
                <a:solidFill>
                  <a:srgbClr val="FF0000"/>
                </a:solidFill>
                <a:latin typeface="Times New Roman" pitchFamily="18" charset="0"/>
                <a:cs typeface="Times New Roman" pitchFamily="18" charset="0"/>
              </a:rPr>
              <a:t> University Institute of Engineering and Technology, </a:t>
            </a:r>
          </a:p>
          <a:p>
            <a:pPr algn="ctr"/>
            <a:r>
              <a:rPr lang="en-US" sz="2000" b="1" dirty="0" err="1" smtClean="0">
                <a:solidFill>
                  <a:srgbClr val="FF0000"/>
                </a:solidFill>
                <a:latin typeface="Times New Roman" pitchFamily="18" charset="0"/>
                <a:cs typeface="Times New Roman" pitchFamily="18" charset="0"/>
              </a:rPr>
              <a:t>Chitkara</a:t>
            </a:r>
            <a:r>
              <a:rPr lang="en-US" sz="2000" b="1" dirty="0" smtClean="0">
                <a:solidFill>
                  <a:srgbClr val="FF0000"/>
                </a:solidFill>
                <a:latin typeface="Times New Roman" pitchFamily="18" charset="0"/>
                <a:cs typeface="Times New Roman" pitchFamily="18" charset="0"/>
              </a:rPr>
              <a:t> University, Punjab</a:t>
            </a:r>
            <a:endParaRPr lang="en-US" sz="2000" b="1" dirty="0">
              <a:solidFill>
                <a:srgbClr val="FF0000"/>
              </a:solidFill>
              <a:latin typeface="Times New Roman" pitchFamily="18" charset="0"/>
              <a:cs typeface="Times New Roman" pitchFamily="18" charset="0"/>
            </a:endParaRPr>
          </a:p>
        </p:txBody>
      </p:sp>
    </p:spTree>
  </p:cSld>
  <p:clrMapOvr>
    <a:masterClrMapping/>
  </p:clrMapOvr>
  <p:transition advTm="4000">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RATING SYSTEM.PNG"/>
          <p:cNvPicPr>
            <a:picLocks noChangeAspect="1"/>
          </p:cNvPicPr>
          <p:nvPr/>
        </p:nvPicPr>
        <p:blipFill>
          <a:blip r:embed="rId2"/>
          <a:stretch>
            <a:fillRect/>
          </a:stretch>
        </p:blipFill>
        <p:spPr>
          <a:xfrm>
            <a:off x="107141" y="2071678"/>
            <a:ext cx="8929718" cy="4385409"/>
          </a:xfrm>
          <a:prstGeom prst="rect">
            <a:avLst/>
          </a:prstGeom>
          <a:ln w="38100">
            <a:solidFill>
              <a:schemeClr val="tx1"/>
            </a:solidFill>
          </a:ln>
        </p:spPr>
      </p:pic>
      <p:sp>
        <p:nvSpPr>
          <p:cNvPr id="3" name="TextBox 2"/>
          <p:cNvSpPr txBox="1"/>
          <p:nvPr/>
        </p:nvSpPr>
        <p:spPr>
          <a:xfrm>
            <a:off x="500034" y="1071546"/>
            <a:ext cx="5572164" cy="769441"/>
          </a:xfrm>
          <a:prstGeom prst="rect">
            <a:avLst/>
          </a:prstGeom>
          <a:noFill/>
        </p:spPr>
        <p:txBody>
          <a:bodyPr wrap="square" rtlCol="0">
            <a:spAutoFit/>
          </a:bodyPr>
          <a:lstStyle/>
          <a:p>
            <a:pPr marL="742950" indent="-742950">
              <a:buFont typeface="Arial" pitchFamily="34" charset="0"/>
              <a:buChar char="•"/>
            </a:pPr>
            <a:r>
              <a:rPr lang="en-US" sz="4400" b="1" dirty="0" smtClean="0"/>
              <a:t>USER RATINGS :- </a:t>
            </a:r>
            <a:endParaRPr lang="en-IN" sz="4400" b="1" dirty="0"/>
          </a:p>
        </p:txBody>
      </p:sp>
    </p:spTree>
  </p:cSld>
  <p:clrMapOvr>
    <a:masterClrMapping/>
  </p:clrMapOvr>
  <p:transition advTm="4000">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ELIVERY.PNG"/>
          <p:cNvPicPr>
            <a:picLocks noChangeAspect="1"/>
          </p:cNvPicPr>
          <p:nvPr/>
        </p:nvPicPr>
        <p:blipFill>
          <a:blip r:embed="rId2"/>
          <a:stretch>
            <a:fillRect/>
          </a:stretch>
        </p:blipFill>
        <p:spPr>
          <a:xfrm>
            <a:off x="107141" y="2143116"/>
            <a:ext cx="8929718" cy="4072484"/>
          </a:xfrm>
          <a:prstGeom prst="rect">
            <a:avLst/>
          </a:prstGeom>
          <a:ln w="38100">
            <a:solidFill>
              <a:schemeClr val="tx1"/>
            </a:solidFill>
          </a:ln>
        </p:spPr>
      </p:pic>
      <p:sp>
        <p:nvSpPr>
          <p:cNvPr id="3" name="TextBox 2"/>
          <p:cNvSpPr txBox="1"/>
          <p:nvPr/>
        </p:nvSpPr>
        <p:spPr>
          <a:xfrm>
            <a:off x="214282" y="1071546"/>
            <a:ext cx="5210850" cy="769441"/>
          </a:xfrm>
          <a:prstGeom prst="rect">
            <a:avLst/>
          </a:prstGeom>
          <a:noFill/>
        </p:spPr>
        <p:txBody>
          <a:bodyPr wrap="none" rtlCol="0">
            <a:spAutoFit/>
          </a:bodyPr>
          <a:lstStyle/>
          <a:p>
            <a:pPr>
              <a:buFont typeface="Arial" pitchFamily="34" charset="0"/>
              <a:buChar char="•"/>
            </a:pPr>
            <a:r>
              <a:rPr lang="en-US" sz="4400" b="1" dirty="0" smtClean="0"/>
              <a:t>DELIVERY METHOD-:</a:t>
            </a:r>
            <a:endParaRPr lang="en-IN" sz="4400" b="1" dirty="0"/>
          </a:p>
        </p:txBody>
      </p:sp>
    </p:spTree>
  </p:cSld>
  <p:clrMapOvr>
    <a:masterClrMapping/>
  </p:clrMapOvr>
  <p:transition advTm="4000">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5857884" cy="923330"/>
          </a:xfrm>
          <a:prstGeom prst="rect">
            <a:avLst/>
          </a:prstGeom>
          <a:noFill/>
        </p:spPr>
        <p:txBody>
          <a:bodyPr wrap="square" rtlCol="0">
            <a:spAutoFit/>
          </a:bodyPr>
          <a:lstStyle/>
          <a:p>
            <a:r>
              <a:rPr lang="en-US" sz="5400" b="1" dirty="0" smtClean="0">
                <a:latin typeface="Times New Roman" pitchFamily="18" charset="0"/>
                <a:cs typeface="Times New Roman" pitchFamily="18" charset="0"/>
              </a:rPr>
              <a:t>Bonus Features</a:t>
            </a:r>
          </a:p>
        </p:txBody>
      </p:sp>
      <p:sp>
        <p:nvSpPr>
          <p:cNvPr id="4" name="TextBox 3"/>
          <p:cNvSpPr txBox="1"/>
          <p:nvPr/>
        </p:nvSpPr>
        <p:spPr>
          <a:xfrm>
            <a:off x="214282" y="1428736"/>
            <a:ext cx="8572560" cy="3970318"/>
          </a:xfrm>
          <a:prstGeom prst="rect">
            <a:avLst/>
          </a:prstGeom>
          <a:noFill/>
        </p:spPr>
        <p:txBody>
          <a:bodyPr wrap="square" rtlCol="0">
            <a:spAutoFit/>
          </a:bodyPr>
          <a:lstStyle/>
          <a:p>
            <a:pPr lvl="0">
              <a:buFont typeface="Arial" pitchFamily="34" charset="0"/>
              <a:buChar char="•"/>
            </a:pPr>
            <a:r>
              <a:rPr lang="en-US" sz="2800" b="1" dirty="0" smtClean="0"/>
              <a:t>Add a favorite button for user to save  recipes to there personal collections.</a:t>
            </a:r>
          </a:p>
          <a:p>
            <a:pPr lvl="0">
              <a:buFont typeface="Arial" pitchFamily="34" charset="0"/>
              <a:buChar char="•"/>
            </a:pPr>
            <a:endParaRPr lang="en-US" sz="2800" b="1" dirty="0" smtClean="0"/>
          </a:p>
          <a:p>
            <a:pPr lvl="0">
              <a:buFont typeface="Arial" pitchFamily="34" charset="0"/>
              <a:buChar char="•"/>
            </a:pPr>
            <a:r>
              <a:rPr lang="en-US" sz="2800" b="1" dirty="0" smtClean="0"/>
              <a:t>Implement a recipe rating system with stars so users can help other users to recognize a good recipe.</a:t>
            </a:r>
          </a:p>
          <a:p>
            <a:pPr>
              <a:buFont typeface="Arial" pitchFamily="34" charset="0"/>
              <a:buChar char="•"/>
            </a:pPr>
            <a:endParaRPr lang="en-US" sz="2800" b="1" dirty="0" smtClean="0"/>
          </a:p>
          <a:p>
            <a:pPr lvl="0">
              <a:buFont typeface="Arial" pitchFamily="34" charset="0"/>
              <a:buChar char="•"/>
            </a:pPr>
            <a:r>
              <a:rPr lang="en-US" sz="2800" b="1" dirty="0" smtClean="0"/>
              <a:t>Include social media sharing options for user to share recipes . This will help users to easily recommend a recipe to others.</a:t>
            </a:r>
            <a:endParaRPr lang="en-IN" sz="2800" dirty="0"/>
          </a:p>
        </p:txBody>
      </p:sp>
    </p:spTree>
  </p:cSld>
  <p:clrMapOvr>
    <a:masterClrMapping/>
  </p:clrMapOvr>
  <p:transition advTm="4000">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5400600" cy="923330"/>
          </a:xfrm>
          <a:prstGeom prst="rect">
            <a:avLst/>
          </a:prstGeom>
          <a:noFill/>
        </p:spPr>
        <p:txBody>
          <a:bodyPr wrap="square" rtlCol="0">
            <a:spAutoFit/>
          </a:bodyPr>
          <a:lstStyle/>
          <a:p>
            <a:r>
              <a:rPr lang="en-US" sz="5400" b="1" dirty="0" smtClean="0">
                <a:latin typeface="Times New Roman" pitchFamily="18" charset="0"/>
                <a:cs typeface="Times New Roman" pitchFamily="18" charset="0"/>
              </a:rPr>
              <a:t>Conclusion</a:t>
            </a:r>
          </a:p>
        </p:txBody>
      </p:sp>
      <p:sp>
        <p:nvSpPr>
          <p:cNvPr id="3" name="Rectangle 2"/>
          <p:cNvSpPr/>
          <p:nvPr/>
        </p:nvSpPr>
        <p:spPr>
          <a:xfrm>
            <a:off x="395536" y="1196752"/>
            <a:ext cx="8136904" cy="4154984"/>
          </a:xfrm>
          <a:prstGeom prst="rect">
            <a:avLst/>
          </a:prstGeom>
        </p:spPr>
        <p:txBody>
          <a:bodyPr wrap="square">
            <a:spAutoFit/>
          </a:bodyPr>
          <a:lstStyle/>
          <a:p>
            <a:pPr>
              <a:buFont typeface="Arial" pitchFamily="34" charset="0"/>
              <a:buChar char="•"/>
            </a:pPr>
            <a:r>
              <a:rPr lang="en-US" sz="2400" b="1" dirty="0" smtClean="0"/>
              <a:t> In conclusion, a recipe sharing platform website provides a valuable space for culinary enthusiasts to come together, exchange ideas, and explore the rich world of food. It fosters a sense of community, encourages creativity in the kitchen, and allows individuals to discover and share their favorite dishes with a global audience.</a:t>
            </a:r>
          </a:p>
          <a:p>
            <a:pPr>
              <a:buFont typeface="Arial" pitchFamily="34" charset="0"/>
              <a:buChar char="•"/>
            </a:pPr>
            <a:endParaRPr lang="en-US" sz="2400" b="1" dirty="0" smtClean="0"/>
          </a:p>
          <a:p>
            <a:pPr>
              <a:buFont typeface="Arial" pitchFamily="34" charset="0"/>
              <a:buChar char="•"/>
            </a:pPr>
            <a:r>
              <a:rPr lang="en-US" sz="2400" b="1" dirty="0" smtClean="0"/>
              <a:t>Our team is very thankful to be given such an amazing project . This helped us to deeply understand the vast subject of food</a:t>
            </a:r>
            <a:br>
              <a:rPr lang="en-US" sz="2400" b="1" dirty="0" smtClean="0"/>
            </a:br>
            <a:r>
              <a:rPr lang="en-US" sz="2400" b="1" dirty="0" smtClean="0"/>
              <a:t>and its related Topics . We gained a deep knowledge about Html , CSS, </a:t>
            </a:r>
            <a:r>
              <a:rPr lang="en-US" sz="2400" b="1" dirty="0" err="1" smtClean="0"/>
              <a:t>Javascript</a:t>
            </a:r>
            <a:r>
              <a:rPr lang="en-US" sz="2400" b="1" dirty="0" smtClean="0"/>
              <a:t>. </a:t>
            </a:r>
            <a:endParaRPr lang="en-US" sz="2400" dirty="0" smtClean="0"/>
          </a:p>
        </p:txBody>
      </p:sp>
    </p:spTree>
  </p:cSld>
  <p:clrMapOvr>
    <a:masterClrMapping/>
  </p:clrMapOvr>
  <p:transition advTm="4000">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42852"/>
            <a:ext cx="5818968" cy="769441"/>
          </a:xfrm>
          <a:prstGeom prst="rect">
            <a:avLst/>
          </a:prstGeom>
          <a:noFill/>
        </p:spPr>
        <p:txBody>
          <a:bodyPr wrap="square" rtlCol="0">
            <a:spAutoFit/>
          </a:bodyPr>
          <a:lstStyle/>
          <a:p>
            <a:r>
              <a:rPr lang="en-US" sz="4400" b="1" dirty="0" smtClean="0">
                <a:latin typeface="Times New Roman" pitchFamily="18" charset="0"/>
                <a:cs typeface="Times New Roman" pitchFamily="18" charset="0"/>
              </a:rPr>
              <a:t>References/Links used</a:t>
            </a:r>
          </a:p>
        </p:txBody>
      </p:sp>
      <p:sp>
        <p:nvSpPr>
          <p:cNvPr id="3" name="Rectangle 2"/>
          <p:cNvSpPr/>
          <p:nvPr/>
        </p:nvSpPr>
        <p:spPr>
          <a:xfrm>
            <a:off x="395536" y="1196752"/>
            <a:ext cx="8136904" cy="1569660"/>
          </a:xfrm>
          <a:prstGeom prst="rect">
            <a:avLst/>
          </a:prstGeom>
        </p:spPr>
        <p:txBody>
          <a:bodyPr wrap="square">
            <a:spAutoFit/>
          </a:bodyPr>
          <a:lstStyle/>
          <a:p>
            <a:pPr>
              <a:buFont typeface="Arial" pitchFamily="34" charset="0"/>
              <a:buChar char="•"/>
            </a:pPr>
            <a:endParaRPr lang="en-US" sz="3200" dirty="0" smtClean="0">
              <a:latin typeface="Times New Roman" pitchFamily="18" charset="0"/>
              <a:cs typeface="Times New Roman" pitchFamily="18" charset="0"/>
            </a:endParaRPr>
          </a:p>
          <a:p>
            <a:pPr>
              <a:buFont typeface="Arial" pitchFamily="34" charset="0"/>
              <a:buChar char="•"/>
            </a:pPr>
            <a:r>
              <a:rPr lang="en-US" sz="3200" dirty="0" smtClean="0">
                <a:latin typeface="Times New Roman" pitchFamily="18" charset="0"/>
                <a:cs typeface="Times New Roman" pitchFamily="18" charset="0"/>
              </a:rPr>
              <a:t>This slide should include a list of all the sources and references used in the project.  </a:t>
            </a:r>
          </a:p>
        </p:txBody>
      </p:sp>
    </p:spTree>
  </p:cSld>
  <p:clrMapOvr>
    <a:masterClrMapping/>
  </p:clrMapOvr>
  <p:transition advTm="4000">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8" name="Picture Placeholder 4"/>
          <p:cNvPicPr>
            <a:picLocks noChangeAspect="1"/>
          </p:cNvPicPr>
          <p:nvPr/>
        </p:nvPicPr>
        <p:blipFill>
          <a:blip r:embed="rId2">
            <a:lum bright="20000"/>
            <a:extLst>
              <a:ext uri="{28A0092B-C50C-407E-A947-70E740481C1C}">
                <a14:useLocalDpi xmlns:a14="http://schemas.microsoft.com/office/drawing/2010/main" val="0"/>
              </a:ext>
            </a:extLst>
          </a:blip>
          <a:srcRect t="12761" b="12761"/>
          <a:stretch>
            <a:fillRect/>
          </a:stretch>
        </p:blipFill>
        <p:spPr>
          <a:xfrm>
            <a:off x="0" y="857256"/>
            <a:ext cx="9144000" cy="5786454"/>
          </a:xfrm>
          <a:prstGeom prst="rect">
            <a:avLst/>
          </a:prstGeom>
        </p:spPr>
      </p:pic>
    </p:spTree>
  </p:cSld>
  <p:clrMapOvr>
    <a:masterClrMapping/>
  </p:clrMapOvr>
  <p:transition advTm="4000">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0"/>
            <a:ext cx="5400600" cy="769441"/>
          </a:xfrm>
          <a:prstGeom prst="rect">
            <a:avLst/>
          </a:prstGeom>
          <a:noFill/>
        </p:spPr>
        <p:txBody>
          <a:bodyPr wrap="square" rtlCol="0">
            <a:spAutoFit/>
          </a:bodyPr>
          <a:lstStyle/>
          <a:p>
            <a:r>
              <a:rPr lang="en-US" sz="4400" b="1" dirty="0" smtClean="0">
                <a:latin typeface="Times New Roman" pitchFamily="18" charset="0"/>
                <a:cs typeface="Times New Roman" pitchFamily="18" charset="0"/>
              </a:rPr>
              <a:t>Table of Contents</a:t>
            </a:r>
            <a:endParaRPr lang="en-US" sz="4400" b="1" dirty="0">
              <a:latin typeface="Times New Roman" pitchFamily="18" charset="0"/>
              <a:cs typeface="Times New Roman" pitchFamily="18" charset="0"/>
            </a:endParaRPr>
          </a:p>
        </p:txBody>
      </p:sp>
      <p:sp>
        <p:nvSpPr>
          <p:cNvPr id="3" name="TextBox 2"/>
          <p:cNvSpPr txBox="1"/>
          <p:nvPr/>
        </p:nvSpPr>
        <p:spPr>
          <a:xfrm>
            <a:off x="323528" y="980728"/>
            <a:ext cx="6912768" cy="5386090"/>
          </a:xfrm>
          <a:prstGeom prst="rect">
            <a:avLst/>
          </a:prstGeom>
          <a:noFill/>
        </p:spPr>
        <p:txBody>
          <a:bodyPr wrap="square" rtlCol="0">
            <a:spAutoFit/>
          </a:bodyPr>
          <a:lstStyle/>
          <a:p>
            <a:pPr>
              <a:buFont typeface="Arial" pitchFamily="34" charset="0"/>
              <a:buChar char="•"/>
            </a:pPr>
            <a:r>
              <a:rPr lang="en-US" sz="3600" dirty="0" smtClean="0">
                <a:latin typeface="Times New Roman" pitchFamily="18" charset="0"/>
                <a:cs typeface="Times New Roman" pitchFamily="18" charset="0"/>
              </a:rPr>
              <a:t>Introduction</a:t>
            </a:r>
          </a:p>
          <a:p>
            <a:pPr>
              <a:buFont typeface="Arial" pitchFamily="34" charset="0"/>
              <a:buChar char="•"/>
            </a:pPr>
            <a:r>
              <a:rPr lang="en-US" sz="3600" dirty="0" smtClean="0">
                <a:latin typeface="Times New Roman" pitchFamily="18" charset="0"/>
                <a:cs typeface="Times New Roman" pitchFamily="18" charset="0"/>
              </a:rPr>
              <a:t>Problem Statement</a:t>
            </a:r>
          </a:p>
          <a:p>
            <a:pPr>
              <a:buFont typeface="Arial" pitchFamily="34" charset="0"/>
              <a:buChar char="•"/>
            </a:pPr>
            <a:r>
              <a:rPr lang="en-US" sz="3600" dirty="0" smtClean="0">
                <a:latin typeface="Times New Roman" pitchFamily="18" charset="0"/>
                <a:cs typeface="Times New Roman" pitchFamily="18" charset="0"/>
              </a:rPr>
              <a:t>Technical Details</a:t>
            </a:r>
          </a:p>
          <a:p>
            <a:pPr>
              <a:buFont typeface="Arial" pitchFamily="34" charset="0"/>
              <a:buChar char="•"/>
            </a:pPr>
            <a:r>
              <a:rPr lang="en-US" sz="3600" dirty="0" smtClean="0">
                <a:latin typeface="Times New Roman" pitchFamily="18" charset="0"/>
                <a:cs typeface="Times New Roman" pitchFamily="18" charset="0"/>
              </a:rPr>
              <a:t>Key Features </a:t>
            </a:r>
          </a:p>
          <a:p>
            <a:pPr>
              <a:buFont typeface="Arial" pitchFamily="34" charset="0"/>
              <a:buChar char="•"/>
            </a:pPr>
            <a:r>
              <a:rPr lang="en-US" sz="3600" dirty="0" smtClean="0">
                <a:latin typeface="Times New Roman" pitchFamily="18" charset="0"/>
                <a:cs typeface="Times New Roman" pitchFamily="18" charset="0"/>
              </a:rPr>
              <a:t>Project Highlights</a:t>
            </a:r>
          </a:p>
          <a:p>
            <a:pPr>
              <a:buFont typeface="Arial" pitchFamily="34" charset="0"/>
              <a:buChar char="•"/>
            </a:pPr>
            <a:r>
              <a:rPr lang="en-US" sz="3600" dirty="0" smtClean="0">
                <a:latin typeface="Times New Roman" pitchFamily="18" charset="0"/>
                <a:cs typeface="Times New Roman" pitchFamily="18" charset="0"/>
              </a:rPr>
              <a:t>Bonus Feature(optional)</a:t>
            </a:r>
          </a:p>
          <a:p>
            <a:pPr>
              <a:buFont typeface="Arial" pitchFamily="34" charset="0"/>
              <a:buChar char="•"/>
            </a:pPr>
            <a:r>
              <a:rPr lang="en-US" sz="3600" dirty="0" smtClean="0">
                <a:latin typeface="Times New Roman" pitchFamily="18" charset="0"/>
                <a:cs typeface="Times New Roman" pitchFamily="18" charset="0"/>
              </a:rPr>
              <a:t>Conclusion</a:t>
            </a:r>
          </a:p>
          <a:p>
            <a:pPr>
              <a:buFont typeface="Arial" pitchFamily="34" charset="0"/>
              <a:buChar char="•"/>
            </a:pPr>
            <a:r>
              <a:rPr lang="en-US" sz="3600" dirty="0" smtClean="0">
                <a:latin typeface="Times New Roman" pitchFamily="18" charset="0"/>
                <a:cs typeface="Times New Roman" pitchFamily="18" charset="0"/>
              </a:rPr>
              <a:t>References/Links used</a:t>
            </a:r>
          </a:p>
          <a:p>
            <a:pPr>
              <a:buFont typeface="Arial" pitchFamily="34" charset="0"/>
              <a:buChar char="•"/>
            </a:pPr>
            <a:endParaRPr lang="en-US" sz="2800" dirty="0" smtClean="0">
              <a:latin typeface="Times New Roman" pitchFamily="18" charset="0"/>
              <a:cs typeface="Times New Roman" pitchFamily="18" charset="0"/>
            </a:endParaRPr>
          </a:p>
          <a:p>
            <a:pPr>
              <a:buFont typeface="Arial" pitchFamily="34" charset="0"/>
              <a:buChar char="•"/>
            </a:pPr>
            <a:endParaRPr lang="en-US" sz="2800" dirty="0">
              <a:latin typeface="Times New Roman" pitchFamily="18" charset="0"/>
              <a:cs typeface="Times New Roman" pitchFamily="18" charset="0"/>
            </a:endParaRPr>
          </a:p>
        </p:txBody>
      </p:sp>
    </p:spTree>
  </p:cSld>
  <p:clrMapOvr>
    <a:masterClrMapping/>
  </p:clrMapOvr>
  <p:transition advTm="4000">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0"/>
            <a:ext cx="5400600" cy="923330"/>
          </a:xfrm>
          <a:prstGeom prst="rect">
            <a:avLst/>
          </a:prstGeom>
          <a:noFill/>
        </p:spPr>
        <p:txBody>
          <a:bodyPr wrap="square" rtlCol="0">
            <a:spAutoFit/>
          </a:bodyPr>
          <a:lstStyle/>
          <a:p>
            <a:r>
              <a:rPr lang="en-US" sz="5400" b="1" dirty="0" smtClean="0">
                <a:latin typeface="Times New Roman" pitchFamily="18" charset="0"/>
                <a:cs typeface="Times New Roman" pitchFamily="18" charset="0"/>
              </a:rPr>
              <a:t>Introduction</a:t>
            </a:r>
          </a:p>
        </p:txBody>
      </p:sp>
      <p:sp>
        <p:nvSpPr>
          <p:cNvPr id="3" name="Rectangle 2"/>
          <p:cNvSpPr/>
          <p:nvPr/>
        </p:nvSpPr>
        <p:spPr>
          <a:xfrm>
            <a:off x="500034" y="1285860"/>
            <a:ext cx="8136904" cy="4708981"/>
          </a:xfrm>
          <a:prstGeom prst="rect">
            <a:avLst/>
          </a:prstGeom>
        </p:spPr>
        <p:txBody>
          <a:bodyPr wrap="square">
            <a:spAutoFit/>
          </a:bodyPr>
          <a:lstStyle/>
          <a:p>
            <a:r>
              <a:rPr lang="en-US" sz="2000" b="1" dirty="0" smtClean="0"/>
              <a:t>Welcome to our recipe website! Here, you can find and share all sorts of delicious recipes. It doesn't matter if you're a pro chef or just starting out in the kitchen – everyone is welcome. Explore a wide variety of recipes, connect with other food lovers, and enjoy the fun of cooking and sharing your favorite dishes. Get ready to discover new flavors and recipes from around the world, all in one place!</a:t>
            </a:r>
          </a:p>
          <a:p>
            <a:endParaRPr lang="en-US" sz="2000" b="1" dirty="0" smtClean="0"/>
          </a:p>
          <a:p>
            <a:endParaRPr lang="en-US" sz="2000" b="1" dirty="0" smtClean="0"/>
          </a:p>
          <a:p>
            <a:pPr>
              <a:buFont typeface="Arial" pitchFamily="34" charset="0"/>
              <a:buChar char="•"/>
            </a:pPr>
            <a:r>
              <a:rPr lang="en-US" sz="2000" b="1" dirty="0" smtClean="0"/>
              <a:t>Community Engagement: Connect with fellow food enthusiasts, share your culinary creations, and exchange tips and tricks. You can leave comments, rate recipes, and even create your own virtual recipe book.</a:t>
            </a:r>
          </a:p>
          <a:p>
            <a:pPr>
              <a:buFont typeface="Arial" pitchFamily="34" charset="0"/>
              <a:buChar char="•"/>
            </a:pPr>
            <a:endParaRPr lang="en-US" sz="2000" b="1" dirty="0" smtClean="0"/>
          </a:p>
          <a:p>
            <a:pPr>
              <a:buFont typeface="Arial" pitchFamily="34" charset="0"/>
              <a:buChar char="•"/>
            </a:pPr>
            <a:r>
              <a:rPr lang="en-US" sz="2000" b="1" dirty="0" smtClean="0"/>
              <a:t>User-Friendly Interface: Our website is user-friendly and easy to navigate. Search for recipes, filter by ingredients, or explore trending dishes with just a few clicks.</a:t>
            </a:r>
            <a:endParaRPr lang="en-US" sz="2000" b="1" dirty="0"/>
          </a:p>
        </p:txBody>
      </p:sp>
    </p:spTree>
  </p:cSld>
  <p:clrMapOvr>
    <a:masterClrMapping/>
  </p:clrMapOvr>
  <p:transition advTm="4000">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20" y="1071546"/>
            <a:ext cx="8215370" cy="3970318"/>
          </a:xfrm>
          <a:prstGeom prst="rect">
            <a:avLst/>
          </a:prstGeom>
        </p:spPr>
        <p:txBody>
          <a:bodyPr wrap="square">
            <a:spAutoFit/>
          </a:bodyPr>
          <a:lstStyle/>
          <a:p>
            <a:pPr>
              <a:buFont typeface="Arial" pitchFamily="34" charset="0"/>
              <a:buChar char="•"/>
            </a:pPr>
            <a:r>
              <a:rPr lang="en-US" sz="2800" b="1" dirty="0" smtClean="0"/>
              <a:t>Share Your Masterpieces: Join our community of food enthusiasts and share your own delicious creations with step-by-step instructions, photos, and cooking tips.</a:t>
            </a:r>
          </a:p>
          <a:p>
            <a:pPr>
              <a:buFont typeface="Arial" pitchFamily="34" charset="0"/>
              <a:buChar char="•"/>
            </a:pPr>
            <a:endParaRPr lang="en-US" sz="2800" b="1" dirty="0" smtClean="0"/>
          </a:p>
          <a:p>
            <a:pPr>
              <a:buFont typeface="Arial" pitchFamily="34" charset="0"/>
              <a:buChar char="•"/>
            </a:pPr>
            <a:r>
              <a:rPr lang="en-US" sz="2800" b="1" dirty="0" smtClean="0"/>
              <a:t>Recipe Categories: Browse through a diverse range of recipe categories, from comfort food classics to exotic international cuisines, ensuring there's something for every palate.</a:t>
            </a:r>
            <a:endParaRPr lang="en-US" sz="2800" b="1" dirty="0"/>
          </a:p>
        </p:txBody>
      </p:sp>
    </p:spTree>
  </p:cSld>
  <p:clrMapOvr>
    <a:masterClrMapping/>
  </p:clrMapOvr>
  <p:transition advTm="4000">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5400600" cy="830997"/>
          </a:xfrm>
          <a:prstGeom prst="rect">
            <a:avLst/>
          </a:prstGeom>
          <a:noFill/>
        </p:spPr>
        <p:txBody>
          <a:bodyPr wrap="square" rtlCol="0">
            <a:spAutoFit/>
          </a:bodyPr>
          <a:lstStyle/>
          <a:p>
            <a:r>
              <a:rPr lang="en-US" sz="4800" b="1" dirty="0" smtClean="0">
                <a:latin typeface="Times New Roman" pitchFamily="18" charset="0"/>
                <a:cs typeface="Times New Roman" pitchFamily="18" charset="0"/>
              </a:rPr>
              <a:t>Problem Statement</a:t>
            </a:r>
          </a:p>
        </p:txBody>
      </p:sp>
      <p:sp>
        <p:nvSpPr>
          <p:cNvPr id="3" name="Rectangle 2"/>
          <p:cNvSpPr/>
          <p:nvPr/>
        </p:nvSpPr>
        <p:spPr>
          <a:xfrm>
            <a:off x="395536" y="1196752"/>
            <a:ext cx="8136904" cy="5632311"/>
          </a:xfrm>
          <a:prstGeom prst="rect">
            <a:avLst/>
          </a:prstGeom>
        </p:spPr>
        <p:txBody>
          <a:bodyPr wrap="square">
            <a:spAutoFit/>
          </a:bodyPr>
          <a:lstStyle/>
          <a:p>
            <a:pPr marL="342900" lvl="0" indent="-342900">
              <a:buFont typeface="Wingdings" pitchFamily="2" charset="2"/>
              <a:buChar char="§"/>
            </a:pPr>
            <a:r>
              <a:rPr lang="en-US" sz="2400" b="1" dirty="0"/>
              <a:t>User-Friendly Navigation</a:t>
            </a:r>
            <a:r>
              <a:rPr lang="en-US" sz="2400" b="1" dirty="0" smtClean="0"/>
              <a:t>:</a:t>
            </a:r>
            <a:endParaRPr lang="en-US" sz="2400" dirty="0"/>
          </a:p>
          <a:p>
            <a:r>
              <a:rPr lang="en-US" sz="2400" b="1" dirty="0"/>
              <a:t>Problem: A recipe sharing website can have numerous recipes and categories, making navigation confusing.</a:t>
            </a:r>
            <a:endParaRPr lang="en-US" sz="2400" dirty="0"/>
          </a:p>
          <a:p>
            <a:r>
              <a:rPr lang="en-US" sz="2400" b="1" dirty="0"/>
              <a:t>Solution: Create a clear and intuitive navigation menu with dropdowns or a search feature, allowing users to find recipes easily. Use CSS for styling, such as creating visually appealing buttons and navigation bars</a:t>
            </a:r>
            <a:r>
              <a:rPr lang="en-US" sz="2400" b="1" dirty="0" smtClean="0"/>
              <a:t>.</a:t>
            </a:r>
            <a:endParaRPr lang="en-US" sz="2400" b="1" dirty="0" smtClean="0"/>
          </a:p>
          <a:p>
            <a:pPr marL="342900" lvl="0" indent="-342900">
              <a:buFont typeface="Wingdings" pitchFamily="2" charset="2"/>
              <a:buChar char="§"/>
            </a:pPr>
            <a:r>
              <a:rPr lang="en-US" sz="2400" b="1" dirty="0"/>
              <a:t>User Feedback and Ratings:</a:t>
            </a:r>
            <a:endParaRPr lang="en-US" sz="2400" dirty="0"/>
          </a:p>
          <a:p>
            <a:r>
              <a:rPr lang="en-US" sz="2400" b="1" dirty="0"/>
              <a:t> </a:t>
            </a:r>
            <a:endParaRPr lang="en-US" sz="2400" dirty="0"/>
          </a:p>
          <a:p>
            <a:r>
              <a:rPr lang="en-US" sz="2400" b="1" dirty="0"/>
              <a:t>Problem: Users might want to provide feedback or rate recipes, which requires user interaction design.</a:t>
            </a:r>
            <a:endParaRPr lang="en-US" sz="2400" dirty="0"/>
          </a:p>
          <a:p>
            <a:r>
              <a:rPr lang="en-US" sz="2400" b="1" dirty="0"/>
              <a:t>Solution: Use CSS to style and format feedback forms, rating systems, and comments sections, making them visually appealing and easy to use.</a:t>
            </a:r>
            <a:endParaRPr lang="en-US" sz="2400" dirty="0"/>
          </a:p>
          <a:p>
            <a:r>
              <a:rPr lang="en-US" sz="2400" dirty="0"/>
              <a:t> </a:t>
            </a:r>
          </a:p>
        </p:txBody>
      </p:sp>
    </p:spTree>
  </p:cSld>
  <p:clrMapOvr>
    <a:masterClrMapping/>
  </p:clrMapOvr>
  <p:transition advTm="4000">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5400600" cy="830997"/>
          </a:xfrm>
          <a:prstGeom prst="rect">
            <a:avLst/>
          </a:prstGeom>
          <a:noFill/>
        </p:spPr>
        <p:txBody>
          <a:bodyPr wrap="square" rtlCol="0">
            <a:spAutoFit/>
          </a:bodyPr>
          <a:lstStyle/>
          <a:p>
            <a:r>
              <a:rPr lang="en-US" sz="4800" b="1" dirty="0" smtClean="0">
                <a:latin typeface="Times New Roman" pitchFamily="18" charset="0"/>
                <a:cs typeface="Times New Roman" pitchFamily="18" charset="0"/>
              </a:rPr>
              <a:t>Technical Details</a:t>
            </a:r>
          </a:p>
        </p:txBody>
      </p:sp>
      <p:sp>
        <p:nvSpPr>
          <p:cNvPr id="3" name="Rectangle 2"/>
          <p:cNvSpPr/>
          <p:nvPr/>
        </p:nvSpPr>
        <p:spPr>
          <a:xfrm>
            <a:off x="395536" y="1196752"/>
            <a:ext cx="8136904" cy="5139869"/>
          </a:xfrm>
          <a:prstGeom prst="rect">
            <a:avLst/>
          </a:prstGeom>
        </p:spPr>
        <p:txBody>
          <a:bodyPr wrap="square">
            <a:spAutoFit/>
          </a:bodyPr>
          <a:lstStyle/>
          <a:p>
            <a:pPr lvl="0">
              <a:buFont typeface="Arial" pitchFamily="34" charset="0"/>
              <a:buChar char="•"/>
            </a:pPr>
            <a:r>
              <a:rPr lang="en-US" sz="2000" dirty="0" smtClean="0"/>
              <a:t> </a:t>
            </a:r>
            <a:r>
              <a:rPr lang="en-US" sz="2000" b="1" dirty="0" smtClean="0"/>
              <a:t>WEB DEVELOPMENT STACK: THE TECHNOLOGY THAT WE HAVE USED IN THIS WEBSITE IS TYPICALLY HTML AND CSS FOR THE FRONT END PART.</a:t>
            </a:r>
          </a:p>
          <a:p>
            <a:pPr lvl="0">
              <a:buFont typeface="Arial" pitchFamily="34" charset="0"/>
              <a:buChar char="•"/>
            </a:pPr>
            <a:endParaRPr lang="en-US" sz="2000" b="1" dirty="0" smtClean="0"/>
          </a:p>
          <a:p>
            <a:pPr lvl="0">
              <a:buFont typeface="Arial" pitchFamily="34" charset="0"/>
              <a:buChar char="•"/>
            </a:pPr>
            <a:r>
              <a:rPr lang="en-US" sz="2000" b="1" dirty="0" smtClean="0"/>
              <a:t>SEARCH :WE HAVE CREATE A SEARCH FUNCTIONALITY TO HELP USERS FIND RECIPES BASED ON INGREDIANTS.</a:t>
            </a:r>
          </a:p>
          <a:p>
            <a:pPr lvl="0">
              <a:buFont typeface="Arial" pitchFamily="34" charset="0"/>
              <a:buChar char="•"/>
            </a:pPr>
            <a:endParaRPr lang="en-US" sz="2000" b="1" dirty="0" smtClean="0"/>
          </a:p>
          <a:p>
            <a:pPr lvl="0">
              <a:buFont typeface="Arial" pitchFamily="34" charset="0"/>
              <a:buChar char="•"/>
            </a:pPr>
            <a:r>
              <a:rPr lang="en-US" sz="2000" b="1" dirty="0" smtClean="0"/>
              <a:t>RECIPE SUBMISSION: DEVELOP A FORM FOR USER TO SUBMIT THERE RECIPES.</a:t>
            </a:r>
          </a:p>
          <a:p>
            <a:pPr>
              <a:buFont typeface="Arial" pitchFamily="34" charset="0"/>
              <a:buChar char="•"/>
            </a:pPr>
            <a:endParaRPr lang="en-US" sz="2000" b="1" dirty="0" smtClean="0"/>
          </a:p>
          <a:p>
            <a:pPr lvl="0">
              <a:buFont typeface="Arial" pitchFamily="34" charset="0"/>
              <a:buChar char="•"/>
            </a:pPr>
            <a:r>
              <a:rPr lang="en-US" sz="2000" b="1" dirty="0" smtClean="0"/>
              <a:t>USER AUTHENTICATION: WE HAVE IMPLEMENT USER REGESTRATION TO ALLOW USER TO CREATE ACCOUNT,SIGN IN AND SECURILY MANAGE THERE PROFILE.</a:t>
            </a:r>
          </a:p>
          <a:p>
            <a:pPr>
              <a:buFont typeface="Arial" pitchFamily="34" charset="0"/>
              <a:buChar char="•"/>
            </a:pPr>
            <a:endParaRPr lang="en-US" sz="2400" dirty="0" smtClean="0">
              <a:cs typeface="Times New Roman" pitchFamily="18" charset="0"/>
            </a:endParaRPr>
          </a:p>
          <a:p>
            <a:pPr>
              <a:buFont typeface="Arial" pitchFamily="34" charset="0"/>
              <a:buChar char="•"/>
            </a:pPr>
            <a:r>
              <a:rPr lang="en-US" sz="2400" b="1" dirty="0" smtClean="0"/>
              <a:t> </a:t>
            </a:r>
            <a:r>
              <a:rPr lang="en-US" sz="2000" b="1" dirty="0" smtClean="0"/>
              <a:t>RECIPE GENERATOR:  THIS METHOD HELPS USER TO GET A RECIPE FROM THE INGREDIENTS THAT USER HAVE .USER WILL ENTER THEIR INGREDIENTS TO GET A RECIPE.</a:t>
            </a:r>
            <a:endParaRPr lang="en-US" sz="2000" b="1" dirty="0"/>
          </a:p>
        </p:txBody>
      </p:sp>
    </p:spTree>
  </p:cSld>
  <p:clrMapOvr>
    <a:masterClrMapping/>
  </p:clrMapOvr>
  <p:transition advTm="4000">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5400600" cy="830997"/>
          </a:xfrm>
          <a:prstGeom prst="rect">
            <a:avLst/>
          </a:prstGeom>
          <a:noFill/>
        </p:spPr>
        <p:txBody>
          <a:bodyPr wrap="square" rtlCol="0">
            <a:spAutoFit/>
          </a:bodyPr>
          <a:lstStyle/>
          <a:p>
            <a:r>
              <a:rPr lang="en-US" sz="4800" b="1" dirty="0" smtClean="0">
                <a:latin typeface="Times New Roman" pitchFamily="18" charset="0"/>
                <a:cs typeface="Times New Roman" pitchFamily="18" charset="0"/>
              </a:rPr>
              <a:t>Key Features</a:t>
            </a:r>
          </a:p>
        </p:txBody>
      </p:sp>
      <p:sp>
        <p:nvSpPr>
          <p:cNvPr id="3" name="Rectangle 2"/>
          <p:cNvSpPr/>
          <p:nvPr/>
        </p:nvSpPr>
        <p:spPr>
          <a:xfrm>
            <a:off x="395536" y="1196752"/>
            <a:ext cx="8136904" cy="5016758"/>
          </a:xfrm>
          <a:prstGeom prst="rect">
            <a:avLst/>
          </a:prstGeom>
        </p:spPr>
        <p:txBody>
          <a:bodyPr wrap="square">
            <a:spAutoFit/>
          </a:bodyPr>
          <a:lstStyle/>
          <a:p>
            <a:pPr>
              <a:buFont typeface="Arial" pitchFamily="34" charset="0"/>
              <a:buChar char="•"/>
            </a:pPr>
            <a:r>
              <a:rPr lang="en-US" sz="2000" b="1" dirty="0" smtClean="0"/>
              <a:t>DELEIVERY SERVICE: WE WILL PROVIDE USER TO ADD ANY FOOD DIRECTLY TO THERE SHOPPING CARTS ON POPULAR GROCERY DELEIVERY PLATFORMS.   </a:t>
            </a:r>
          </a:p>
          <a:p>
            <a:pPr>
              <a:buFont typeface="Arial" pitchFamily="34" charset="0"/>
              <a:buChar char="•"/>
            </a:pPr>
            <a:endParaRPr lang="en-US" sz="2000" b="1" dirty="0" smtClean="0"/>
          </a:p>
          <a:p>
            <a:pPr>
              <a:buFont typeface="Arial" pitchFamily="34" charset="0"/>
              <a:buChar char="•"/>
            </a:pPr>
            <a:r>
              <a:rPr lang="en-US" sz="2000" b="1" dirty="0" smtClean="0"/>
              <a:t>SEARCH BAR: WE HAVE CREATE A SEARCH FUNCTIONALITY TO HELP USERS FIND RECIPES BASED ON INGREDIANTS OR WE CALL RECIPE GENERATOR, THAT IS THEY ONLY HAVE TO WRITE NAME OF THE INGRIDENTS AND IT WILL SHOW YOU ALL POSSIBLE ITEMS MADE UP OF THESE INGRIDENTS.</a:t>
            </a:r>
          </a:p>
          <a:p>
            <a:pPr>
              <a:buFont typeface="Arial" pitchFamily="34" charset="0"/>
              <a:buChar char="•"/>
            </a:pPr>
            <a:endParaRPr lang="en-US" sz="2000" dirty="0" smtClean="0">
              <a:latin typeface="Times New Roman" pitchFamily="18" charset="0"/>
              <a:cs typeface="Times New Roman" pitchFamily="18" charset="0"/>
            </a:endParaRPr>
          </a:p>
          <a:p>
            <a:pPr>
              <a:buFont typeface="Arial" pitchFamily="34" charset="0"/>
              <a:buChar char="•"/>
            </a:pPr>
            <a:r>
              <a:rPr lang="en-US" sz="2000" b="1" dirty="0" smtClean="0"/>
              <a:t>RECIPE GENERATOR:  THIS METHOD HELPS USER TO GET A RECIPE FROM THE INGREDIENTS THAT USER HAVE .USER WILL ENTER THEIR INGREDIENTS TO GET A RECIPE.</a:t>
            </a:r>
          </a:p>
          <a:p>
            <a:pPr>
              <a:buFont typeface="Arial" pitchFamily="34" charset="0"/>
              <a:buChar char="•"/>
            </a:pPr>
            <a:endParaRPr lang="en-US" sz="2000" b="1" dirty="0" smtClean="0">
              <a:latin typeface="Times New Roman" pitchFamily="18" charset="0"/>
              <a:cs typeface="Times New Roman" pitchFamily="18" charset="0"/>
            </a:endParaRPr>
          </a:p>
          <a:p>
            <a:pPr>
              <a:buFont typeface="Arial" pitchFamily="34" charset="0"/>
              <a:buChar char="•"/>
            </a:pPr>
            <a:r>
              <a:rPr lang="en-US" sz="2000" b="1" dirty="0" smtClean="0"/>
              <a:t>VIDEO RECIPES: USER CAN NOT ONLY GET WRITTEN RECIPES BUT CAN ALSO VIEW AND POST AMAZINGLY MADE VIDEO RECIPES FROM DIFFERENT PEOPLE.</a:t>
            </a:r>
          </a:p>
        </p:txBody>
      </p:sp>
    </p:spTree>
  </p:cSld>
  <p:clrMapOvr>
    <a:masterClrMapping/>
  </p:clrMapOvr>
  <p:transition advTm="4000">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5400600" cy="830997"/>
          </a:xfrm>
          <a:prstGeom prst="rect">
            <a:avLst/>
          </a:prstGeom>
          <a:noFill/>
        </p:spPr>
        <p:txBody>
          <a:bodyPr wrap="square" rtlCol="0">
            <a:spAutoFit/>
          </a:bodyPr>
          <a:lstStyle/>
          <a:p>
            <a:r>
              <a:rPr lang="en-US" sz="4800" b="1" dirty="0" smtClean="0">
                <a:latin typeface="Times New Roman" pitchFamily="18" charset="0"/>
                <a:cs typeface="Times New Roman" pitchFamily="18" charset="0"/>
              </a:rPr>
              <a:t>Project Highlights</a:t>
            </a:r>
          </a:p>
        </p:txBody>
      </p:sp>
      <p:pic>
        <p:nvPicPr>
          <p:cNvPr id="4" name="Picture 3" descr="LOGIN.PNG"/>
          <p:cNvPicPr>
            <a:picLocks noChangeAspect="1"/>
          </p:cNvPicPr>
          <p:nvPr/>
        </p:nvPicPr>
        <p:blipFill>
          <a:blip r:embed="rId2"/>
          <a:stretch>
            <a:fillRect/>
          </a:stretch>
        </p:blipFill>
        <p:spPr>
          <a:xfrm>
            <a:off x="142860" y="1612148"/>
            <a:ext cx="8858280" cy="4960124"/>
          </a:xfrm>
          <a:prstGeom prst="rect">
            <a:avLst/>
          </a:prstGeom>
          <a:ln w="38100">
            <a:solidFill>
              <a:schemeClr val="tx1"/>
            </a:solidFill>
          </a:ln>
        </p:spPr>
      </p:pic>
      <p:sp>
        <p:nvSpPr>
          <p:cNvPr id="5" name="TextBox 4"/>
          <p:cNvSpPr txBox="1"/>
          <p:nvPr/>
        </p:nvSpPr>
        <p:spPr>
          <a:xfrm>
            <a:off x="214282" y="928670"/>
            <a:ext cx="6616620" cy="646331"/>
          </a:xfrm>
          <a:prstGeom prst="rect">
            <a:avLst/>
          </a:prstGeom>
          <a:noFill/>
        </p:spPr>
        <p:txBody>
          <a:bodyPr wrap="none" rtlCol="0">
            <a:spAutoFit/>
          </a:bodyPr>
          <a:lstStyle/>
          <a:p>
            <a:pPr marL="742950" indent="-742950">
              <a:buFont typeface="Arial" pitchFamily="34" charset="0"/>
              <a:buChar char="•"/>
            </a:pPr>
            <a:r>
              <a:rPr lang="en-US" sz="3600" b="1" dirty="0" smtClean="0"/>
              <a:t>LOGIN AND SIGNUP SYSTEM-:</a:t>
            </a:r>
            <a:endParaRPr lang="en-IN" sz="3600" b="1" dirty="0"/>
          </a:p>
        </p:txBody>
      </p:sp>
    </p:spTree>
  </p:cSld>
  <p:clrMapOvr>
    <a:masterClrMapping/>
  </p:clrMapOvr>
  <p:transition advTm="4000">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IGNUP.PNG"/>
          <p:cNvPicPr>
            <a:picLocks noChangeAspect="1"/>
          </p:cNvPicPr>
          <p:nvPr/>
        </p:nvPicPr>
        <p:blipFill>
          <a:blip r:embed="rId2"/>
          <a:stretch>
            <a:fillRect/>
          </a:stretch>
        </p:blipFill>
        <p:spPr>
          <a:xfrm>
            <a:off x="107141" y="928670"/>
            <a:ext cx="8929718" cy="5665616"/>
          </a:xfrm>
          <a:prstGeom prst="rect">
            <a:avLst/>
          </a:prstGeom>
          <a:ln w="38100">
            <a:solidFill>
              <a:schemeClr val="tx1"/>
            </a:solidFill>
          </a:ln>
        </p:spPr>
      </p:pic>
    </p:spTree>
  </p:cSld>
  <p:clrMapOvr>
    <a:masterClrMapping/>
  </p:clrMapOvr>
  <p:transition advTm="4000">
    <p:cut/>
  </p:transition>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587</TotalTime>
  <Words>610</Words>
  <Application>Microsoft Office PowerPoint</Application>
  <PresentationFormat>On-screen Show (4:3)</PresentationFormat>
  <Paragraphs>74</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Bubble Sort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lastModifiedBy>hp</cp:lastModifiedBy>
  <cp:revision>41</cp:revision>
  <dcterms:created xsi:type="dcterms:W3CDTF">2022-12-12T14:14:34Z</dcterms:created>
  <dcterms:modified xsi:type="dcterms:W3CDTF">2023-10-13T01:05:56Z</dcterms:modified>
</cp:coreProperties>
</file>