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4" r:id="rId8"/>
    <p:sldId id="261" r:id="rId9"/>
    <p:sldId id="262"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3/23/2023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3/23/2023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083F-20B0-481D-AAF8-B8F9FBB5C92B}"/>
              </a:ext>
            </a:extLst>
          </p:cNvPr>
          <p:cNvSpPr>
            <a:spLocks noGrp="1"/>
          </p:cNvSpPr>
          <p:nvPr>
            <p:ph type="ctrTitle"/>
          </p:nvPr>
        </p:nvSpPr>
        <p:spPr/>
        <p:txBody>
          <a:bodyPr/>
          <a:lstStyle/>
          <a:p>
            <a:r>
              <a:rPr lang="en-IN" dirty="0"/>
              <a:t>Python Oops	</a:t>
            </a:r>
          </a:p>
        </p:txBody>
      </p:sp>
      <p:sp>
        <p:nvSpPr>
          <p:cNvPr id="3" name="Subtitle 2">
            <a:extLst>
              <a:ext uri="{FF2B5EF4-FFF2-40B4-BE49-F238E27FC236}">
                <a16:creationId xmlns:a16="http://schemas.microsoft.com/office/drawing/2014/main" id="{DC00D508-C7C5-48CD-B739-29A184056A69}"/>
              </a:ext>
            </a:extLst>
          </p:cNvPr>
          <p:cNvSpPr>
            <a:spLocks noGrp="1"/>
          </p:cNvSpPr>
          <p:nvPr>
            <p:ph type="subTitle" idx="1"/>
          </p:nvPr>
        </p:nvSpPr>
        <p:spPr/>
        <p:txBody>
          <a:bodyPr/>
          <a:lstStyle/>
          <a:p>
            <a:r>
              <a:rPr lang="en-IN" dirty="0"/>
              <a:t>Harshiv Bhatt (1015356)</a:t>
            </a:r>
          </a:p>
        </p:txBody>
      </p:sp>
    </p:spTree>
    <p:extLst>
      <p:ext uri="{BB962C8B-B14F-4D97-AF65-F5344CB8AC3E}">
        <p14:creationId xmlns:p14="http://schemas.microsoft.com/office/powerpoint/2010/main" val="3961800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CE79-DA9F-4174-99E7-293FE6C6CADA}"/>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C4E207DF-B9B5-4978-BEFE-7A4453054118}"/>
              </a:ext>
            </a:extLst>
          </p:cNvPr>
          <p:cNvSpPr>
            <a:spLocks noGrp="1"/>
          </p:cNvSpPr>
          <p:nvPr>
            <p:ph idx="1"/>
          </p:nvPr>
        </p:nvSpPr>
        <p:spPr>
          <a:xfrm>
            <a:off x="1154955" y="2603499"/>
            <a:ext cx="9242810" cy="4155519"/>
          </a:xfrm>
        </p:spPr>
        <p:txBody>
          <a:bodyPr>
            <a:normAutofit/>
          </a:bodyPr>
          <a:lstStyle/>
          <a:p>
            <a:pPr algn="just">
              <a:lnSpc>
                <a:spcPct val="150000"/>
              </a:lnSpc>
              <a:buFont typeface="Wingdings" panose="05000000000000000000" pitchFamily="2" charset="2"/>
              <a:buChar char="v"/>
            </a:pPr>
            <a:r>
              <a:rPr lang="en-US" b="1" dirty="0">
                <a:latin typeface="Segoe UI Emoji" panose="020B0502040204020203" pitchFamily="34" charset="0"/>
                <a:ea typeface="Segoe UI Emoji" panose="020B0502040204020203" pitchFamily="34" charset="0"/>
              </a:rPr>
              <a:t>Static method</a:t>
            </a:r>
          </a:p>
          <a:p>
            <a:pPr algn="just">
              <a:lnSpc>
                <a:spcPct val="150000"/>
              </a:lnSpc>
            </a:pPr>
            <a:r>
              <a:rPr lang="en-US" dirty="0">
                <a:latin typeface="Segoe UI Emoji" panose="020B0502040204020203" pitchFamily="34" charset="0"/>
                <a:ea typeface="Segoe UI Emoji" panose="020B0502040204020203" pitchFamily="34" charset="0"/>
              </a:rPr>
              <a:t>Static methods are defined using the @staticmethod decorator and do not take any implicit first argument like instance ‘self’ or ‘</a:t>
            </a:r>
            <a:r>
              <a:rPr lang="en-US" dirty="0" err="1">
                <a:latin typeface="Segoe UI Emoji" panose="020B0502040204020203" pitchFamily="34" charset="0"/>
                <a:ea typeface="Segoe UI Emoji" panose="020B0502040204020203" pitchFamily="34" charset="0"/>
              </a:rPr>
              <a:t>cls</a:t>
            </a:r>
            <a:r>
              <a:rPr lang="en-US" dirty="0">
                <a:latin typeface="Segoe UI Emoji" panose="020B0502040204020203" pitchFamily="34" charset="0"/>
                <a:ea typeface="Segoe UI Emoji" panose="020B0502040204020203" pitchFamily="34" charset="0"/>
              </a:rPr>
              <a:t>’. This means that they can be called on the class itself, or on an object created from the class, without any difference in behavior.</a:t>
            </a:r>
          </a:p>
          <a:p>
            <a:pPr algn="just">
              <a:lnSpc>
                <a:spcPct val="150000"/>
              </a:lnSpc>
            </a:pPr>
            <a:r>
              <a:rPr lang="en-US" dirty="0">
                <a:latin typeface="Segoe UI Emoji" panose="020B0502040204020203" pitchFamily="34" charset="0"/>
                <a:ea typeface="Segoe UI Emoji" panose="020B0502040204020203" pitchFamily="34" charset="0"/>
              </a:rPr>
              <a:t>static method is a method that belongs to a class and does not have access to the instance or class state. It is essentially just a regular function that is defined inside a class, but does not operate on any instance or class attributes.</a:t>
            </a:r>
            <a:endParaRPr lang="en-IN" dirty="0">
              <a:latin typeface="Segoe UI Emoji" panose="020B0502040204020203" pitchFamily="34" charset="0"/>
              <a:ea typeface="Segoe UI Emoji" panose="020B0502040204020203" pitchFamily="34" charset="0"/>
            </a:endParaRPr>
          </a:p>
          <a:p>
            <a:endParaRPr lang="en-IN" dirty="0"/>
          </a:p>
        </p:txBody>
      </p:sp>
    </p:spTree>
    <p:extLst>
      <p:ext uri="{BB962C8B-B14F-4D97-AF65-F5344CB8AC3E}">
        <p14:creationId xmlns:p14="http://schemas.microsoft.com/office/powerpoint/2010/main" val="270226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C53BE-F33F-4CC7-B36F-C4AE7F98CFFB}"/>
              </a:ext>
            </a:extLst>
          </p:cNvPr>
          <p:cNvSpPr>
            <a:spLocks noGrp="1"/>
          </p:cNvSpPr>
          <p:nvPr>
            <p:ph idx="1"/>
          </p:nvPr>
        </p:nvSpPr>
        <p:spPr>
          <a:xfrm>
            <a:off x="3873716" y="3994609"/>
            <a:ext cx="4444567" cy="1058159"/>
          </a:xfrm>
        </p:spPr>
        <p:txBody>
          <a:bodyPr>
            <a:normAutofit/>
          </a:bodyPr>
          <a:lstStyle/>
          <a:p>
            <a:pPr marL="0" indent="0">
              <a:buNone/>
            </a:pPr>
            <a:r>
              <a:rPr lang="en-IN" sz="5400" dirty="0"/>
              <a:t>Thank you</a:t>
            </a:r>
          </a:p>
        </p:txBody>
      </p:sp>
    </p:spTree>
    <p:extLst>
      <p:ext uri="{BB962C8B-B14F-4D97-AF65-F5344CB8AC3E}">
        <p14:creationId xmlns:p14="http://schemas.microsoft.com/office/powerpoint/2010/main" val="39429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CD10-D6D7-4CB2-8B81-DE41BE625705}"/>
              </a:ext>
            </a:extLst>
          </p:cNvPr>
          <p:cNvSpPr>
            <a:spLocks noGrp="1"/>
          </p:cNvSpPr>
          <p:nvPr>
            <p:ph type="title"/>
          </p:nvPr>
        </p:nvSpPr>
        <p:spPr/>
        <p:txBody>
          <a:bodyPr/>
          <a:lstStyle/>
          <a:p>
            <a:r>
              <a:rPr lang="en-IN" dirty="0"/>
              <a:t>Agenda	</a:t>
            </a:r>
          </a:p>
        </p:txBody>
      </p:sp>
      <p:sp>
        <p:nvSpPr>
          <p:cNvPr id="3" name="Content Placeholder 2">
            <a:extLst>
              <a:ext uri="{FF2B5EF4-FFF2-40B4-BE49-F238E27FC236}">
                <a16:creationId xmlns:a16="http://schemas.microsoft.com/office/drawing/2014/main" id="{06DFBD6F-B8A6-445F-9334-86821F08F381}"/>
              </a:ext>
            </a:extLst>
          </p:cNvPr>
          <p:cNvSpPr>
            <a:spLocks noGrp="1"/>
          </p:cNvSpPr>
          <p:nvPr>
            <p:ph idx="1"/>
          </p:nvPr>
        </p:nvSpPr>
        <p:spPr/>
        <p:txBody>
          <a:bodyPr/>
          <a:lstStyle/>
          <a:p>
            <a:pPr>
              <a:lnSpc>
                <a:spcPct val="150000"/>
              </a:lnSpc>
            </a:pPr>
            <a:r>
              <a:rPr lang="en-IN" dirty="0">
                <a:cs typeface="Times New Roman" panose="02020603050405020304" pitchFamily="18" charset="0"/>
              </a:rPr>
              <a:t>Basic class &amp; object creation </a:t>
            </a:r>
          </a:p>
          <a:p>
            <a:pPr>
              <a:lnSpc>
                <a:spcPct val="150000"/>
              </a:lnSpc>
            </a:pPr>
            <a:r>
              <a:rPr lang="en-IN" dirty="0">
                <a:cs typeface="Times New Roman" panose="02020603050405020304" pitchFamily="18" charset="0"/>
              </a:rPr>
              <a:t>Inheritance </a:t>
            </a:r>
          </a:p>
          <a:p>
            <a:pPr>
              <a:lnSpc>
                <a:spcPct val="150000"/>
              </a:lnSpc>
            </a:pPr>
            <a:r>
              <a:rPr lang="en-IN" dirty="0">
                <a:cs typeface="Times New Roman" panose="02020603050405020304" pitchFamily="18" charset="0"/>
              </a:rPr>
              <a:t>Abstract class </a:t>
            </a:r>
          </a:p>
          <a:p>
            <a:pPr>
              <a:lnSpc>
                <a:spcPct val="150000"/>
              </a:lnSpc>
            </a:pPr>
            <a:r>
              <a:rPr lang="en-IN" dirty="0">
                <a:cs typeface="Times New Roman" panose="02020603050405020304" pitchFamily="18" charset="0"/>
              </a:rPr>
              <a:t>Polymorphism </a:t>
            </a:r>
          </a:p>
          <a:p>
            <a:pPr>
              <a:lnSpc>
                <a:spcPct val="150000"/>
              </a:lnSpc>
            </a:pPr>
            <a:r>
              <a:rPr lang="en-IN" dirty="0">
                <a:cs typeface="Times New Roman" panose="02020603050405020304" pitchFamily="18" charset="0"/>
              </a:rPr>
              <a:t>Class method &amp; static method</a:t>
            </a:r>
          </a:p>
        </p:txBody>
      </p:sp>
    </p:spTree>
    <p:extLst>
      <p:ext uri="{BB962C8B-B14F-4D97-AF65-F5344CB8AC3E}">
        <p14:creationId xmlns:p14="http://schemas.microsoft.com/office/powerpoint/2010/main" val="225807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0033-37A8-4FC4-8212-B96FE9F82D1D}"/>
              </a:ext>
            </a:extLst>
          </p:cNvPr>
          <p:cNvSpPr>
            <a:spLocks noGrp="1"/>
          </p:cNvSpPr>
          <p:nvPr>
            <p:ph type="title"/>
          </p:nvPr>
        </p:nvSpPr>
        <p:spPr/>
        <p:txBody>
          <a:bodyPr/>
          <a:lstStyle/>
          <a:p>
            <a:r>
              <a:rPr lang="en-IN" dirty="0"/>
              <a:t>Basic class definition 	 </a:t>
            </a:r>
          </a:p>
        </p:txBody>
      </p:sp>
      <p:sp>
        <p:nvSpPr>
          <p:cNvPr id="3" name="Content Placeholder 2">
            <a:extLst>
              <a:ext uri="{FF2B5EF4-FFF2-40B4-BE49-F238E27FC236}">
                <a16:creationId xmlns:a16="http://schemas.microsoft.com/office/drawing/2014/main" id="{DC464676-07FA-4EB7-8387-14A51107A9E8}"/>
              </a:ext>
            </a:extLst>
          </p:cNvPr>
          <p:cNvSpPr>
            <a:spLocks noGrp="1"/>
          </p:cNvSpPr>
          <p:nvPr>
            <p:ph idx="1"/>
          </p:nvPr>
        </p:nvSpPr>
        <p:spPr>
          <a:xfrm>
            <a:off x="1154954" y="2603500"/>
            <a:ext cx="9940393" cy="4254500"/>
          </a:xfrm>
        </p:spPr>
        <p:txBody>
          <a:bodyPr>
            <a:normAutofit/>
          </a:bodyPr>
          <a:lstStyle/>
          <a:p>
            <a:pPr algn="just">
              <a:lnSpc>
                <a:spcPct val="160000"/>
              </a:lnSpc>
            </a:pPr>
            <a:r>
              <a:rPr lang="en-IN" dirty="0">
                <a:latin typeface="Segoe UI Emoji" panose="020B0502040204020203" pitchFamily="34" charset="0"/>
                <a:ea typeface="Segoe UI Emoji" panose="020B0502040204020203" pitchFamily="34" charset="0"/>
              </a:rPr>
              <a:t>We all know the traditional definition of class and object.</a:t>
            </a:r>
          </a:p>
          <a:p>
            <a:pPr algn="just">
              <a:lnSpc>
                <a:spcPct val="160000"/>
              </a:lnSpc>
            </a:pPr>
            <a:r>
              <a:rPr lang="en-IN" dirty="0">
                <a:latin typeface="Segoe UI Emoji" panose="020B0502040204020203" pitchFamily="34" charset="0"/>
                <a:ea typeface="Segoe UI Emoji" panose="020B0502040204020203" pitchFamily="34" charset="0"/>
              </a:rPr>
              <a:t>Class is a template which contain set of attributes and methods. Main intention of creating class is we defined all the activity in one roof. Long project contain lots of file and lots of method to run whole software so at that time if we have defined this all the method and attributes under one environment then it is easily callable.</a:t>
            </a:r>
          </a:p>
          <a:p>
            <a:pPr algn="just">
              <a:lnSpc>
                <a:spcPct val="160000"/>
              </a:lnSpc>
            </a:pPr>
            <a:r>
              <a:rPr lang="en-IN" dirty="0">
                <a:latin typeface="Segoe UI Emoji" panose="020B0502040204020203" pitchFamily="34" charset="0"/>
                <a:ea typeface="Segoe UI Emoji" panose="020B0502040204020203" pitchFamily="34" charset="0"/>
              </a:rPr>
              <a:t>Now if we have a class then how can we run that particular class? So for that in the object oriented programming we create the instance of class which called the </a:t>
            </a:r>
            <a:r>
              <a:rPr lang="en-IN" b="1" dirty="0">
                <a:latin typeface="Segoe UI Emoji" panose="020B0502040204020203" pitchFamily="34" charset="0"/>
                <a:ea typeface="Segoe UI Emoji" panose="020B0502040204020203" pitchFamily="34" charset="0"/>
              </a:rPr>
              <a:t>Object</a:t>
            </a:r>
            <a:r>
              <a:rPr lang="en-IN" dirty="0">
                <a:latin typeface="Segoe UI Emoji" panose="020B0502040204020203" pitchFamily="34" charset="0"/>
                <a:ea typeface="Segoe UI Emoji" panose="020B0502040204020203" pitchFamily="34" charset="0"/>
              </a:rPr>
              <a:t>. Any object of that particular class can access all the attributes and methods. </a:t>
            </a:r>
          </a:p>
        </p:txBody>
      </p:sp>
    </p:spTree>
    <p:extLst>
      <p:ext uri="{BB962C8B-B14F-4D97-AF65-F5344CB8AC3E}">
        <p14:creationId xmlns:p14="http://schemas.microsoft.com/office/powerpoint/2010/main" val="387289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1DC6-B500-4A76-91ED-C1787A78CA9E}"/>
              </a:ext>
            </a:extLst>
          </p:cNvPr>
          <p:cNvSpPr>
            <a:spLocks noGrp="1"/>
          </p:cNvSpPr>
          <p:nvPr>
            <p:ph type="title"/>
          </p:nvPr>
        </p:nvSpPr>
        <p:spPr/>
        <p:txBody>
          <a:bodyPr/>
          <a:lstStyle/>
          <a:p>
            <a:r>
              <a:rPr lang="en-IN" dirty="0"/>
              <a:t>Inheritance </a:t>
            </a:r>
          </a:p>
        </p:txBody>
      </p:sp>
      <p:sp>
        <p:nvSpPr>
          <p:cNvPr id="3" name="Content Placeholder 2">
            <a:extLst>
              <a:ext uri="{FF2B5EF4-FFF2-40B4-BE49-F238E27FC236}">
                <a16:creationId xmlns:a16="http://schemas.microsoft.com/office/drawing/2014/main" id="{490D2D21-3B08-4B26-AFD6-F08066BFE35B}"/>
              </a:ext>
            </a:extLst>
          </p:cNvPr>
          <p:cNvSpPr>
            <a:spLocks noGrp="1"/>
          </p:cNvSpPr>
          <p:nvPr>
            <p:ph idx="1"/>
          </p:nvPr>
        </p:nvSpPr>
        <p:spPr>
          <a:xfrm>
            <a:off x="1154954" y="2603500"/>
            <a:ext cx="9601029" cy="3919848"/>
          </a:xfrm>
        </p:spPr>
        <p:txBody>
          <a:bodyPr>
            <a:normAutofit lnSpcReduction="10000"/>
          </a:bodyPr>
          <a:lstStyle/>
          <a:p>
            <a:pPr>
              <a:lnSpc>
                <a:spcPct val="150000"/>
              </a:lnSpc>
            </a:pPr>
            <a:r>
              <a:rPr lang="en-IN" dirty="0">
                <a:latin typeface="Segoe UI Emoji" panose="020B0502040204020203" pitchFamily="34" charset="0"/>
                <a:ea typeface="Segoe UI Emoji" panose="020B0502040204020203" pitchFamily="34" charset="0"/>
              </a:rPr>
              <a:t>When we want to derived the properties of another class at that time we need the concept of Inheritance.</a:t>
            </a:r>
          </a:p>
          <a:p>
            <a:pPr>
              <a:lnSpc>
                <a:spcPct val="160000"/>
              </a:lnSpc>
            </a:pPr>
            <a:r>
              <a:rPr lang="en-IN" dirty="0">
                <a:latin typeface="Segoe UI Emoji" panose="020B0502040204020203" pitchFamily="34" charset="0"/>
                <a:ea typeface="Segoe UI Emoji" panose="020B0502040204020203" pitchFamily="34" charset="0"/>
              </a:rPr>
              <a:t>Inheritance is a mechanism that allows a class to inherit properties from the base class. We can use that same method in our ,child class. Here base class or super class means The class from where we derived all the properties. And the child class means in which we reuse that all methods.</a:t>
            </a:r>
          </a:p>
          <a:p>
            <a:pPr>
              <a:lnSpc>
                <a:spcPct val="150000"/>
              </a:lnSpc>
            </a:pPr>
            <a:r>
              <a:rPr lang="en-US" dirty="0">
                <a:latin typeface="Segoe UI Emoji" panose="020B0502040204020203" pitchFamily="34" charset="0"/>
                <a:ea typeface="Segoe UI Emoji" panose="020B0502040204020203" pitchFamily="34" charset="0"/>
              </a:rPr>
              <a:t>Inheritance allows developers to reuse code and create a hierarchical class structure. A subclass can inherit all the properties and methods of the superclass, and it can also add its own properties and methods or override the inherited ones.</a:t>
            </a:r>
          </a:p>
          <a:p>
            <a:endParaRPr lang="en-IN" dirty="0"/>
          </a:p>
        </p:txBody>
      </p:sp>
    </p:spTree>
    <p:extLst>
      <p:ext uri="{BB962C8B-B14F-4D97-AF65-F5344CB8AC3E}">
        <p14:creationId xmlns:p14="http://schemas.microsoft.com/office/powerpoint/2010/main" val="27054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C309-EE11-4B2F-9AE8-B8BD30756F82}"/>
              </a:ext>
            </a:extLst>
          </p:cNvPr>
          <p:cNvSpPr>
            <a:spLocks noGrp="1"/>
          </p:cNvSpPr>
          <p:nvPr>
            <p:ph type="title"/>
          </p:nvPr>
        </p:nvSpPr>
        <p:spPr/>
        <p:txBody>
          <a:bodyPr/>
          <a:lstStyle/>
          <a:p>
            <a:r>
              <a:rPr lang="en-IN" dirty="0"/>
              <a:t>Types of Inheritance</a:t>
            </a:r>
          </a:p>
        </p:txBody>
      </p:sp>
      <p:pic>
        <p:nvPicPr>
          <p:cNvPr id="9" name="Content Placeholder 8">
            <a:extLst>
              <a:ext uri="{FF2B5EF4-FFF2-40B4-BE49-F238E27FC236}">
                <a16:creationId xmlns:a16="http://schemas.microsoft.com/office/drawing/2014/main" id="{8603B9E5-7FFC-4C48-9E58-F03BDBB91CBA}"/>
              </a:ext>
            </a:extLst>
          </p:cNvPr>
          <p:cNvPicPr>
            <a:picLocks noGrp="1" noChangeAspect="1"/>
          </p:cNvPicPr>
          <p:nvPr>
            <p:ph idx="1"/>
          </p:nvPr>
        </p:nvPicPr>
        <p:blipFill>
          <a:blip r:embed="rId2"/>
          <a:stretch>
            <a:fillRect/>
          </a:stretch>
        </p:blipFill>
        <p:spPr>
          <a:xfrm>
            <a:off x="1411194" y="2243663"/>
            <a:ext cx="9369612" cy="4614337"/>
          </a:xfrm>
        </p:spPr>
      </p:pic>
    </p:spTree>
    <p:extLst>
      <p:ext uri="{BB962C8B-B14F-4D97-AF65-F5344CB8AC3E}">
        <p14:creationId xmlns:p14="http://schemas.microsoft.com/office/powerpoint/2010/main" val="223453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F5B1-78BD-4840-BCDE-5BA266DDBB89}"/>
              </a:ext>
            </a:extLst>
          </p:cNvPr>
          <p:cNvSpPr>
            <a:spLocks noGrp="1"/>
          </p:cNvSpPr>
          <p:nvPr>
            <p:ph type="title"/>
          </p:nvPr>
        </p:nvSpPr>
        <p:spPr/>
        <p:txBody>
          <a:bodyPr/>
          <a:lstStyle/>
          <a:p>
            <a:pPr>
              <a:lnSpc>
                <a:spcPct val="150000"/>
              </a:lnSpc>
            </a:pPr>
            <a:r>
              <a:rPr lang="en-IN" dirty="0">
                <a:cs typeface="Times New Roman" panose="02020603050405020304" pitchFamily="18" charset="0"/>
              </a:rPr>
              <a:t>Abstract class </a:t>
            </a:r>
          </a:p>
        </p:txBody>
      </p:sp>
      <p:sp>
        <p:nvSpPr>
          <p:cNvPr id="3" name="Content Placeholder 2">
            <a:extLst>
              <a:ext uri="{FF2B5EF4-FFF2-40B4-BE49-F238E27FC236}">
                <a16:creationId xmlns:a16="http://schemas.microsoft.com/office/drawing/2014/main" id="{AE73A20C-7C0B-41D9-863F-7E32ED6209D4}"/>
              </a:ext>
            </a:extLst>
          </p:cNvPr>
          <p:cNvSpPr>
            <a:spLocks noGrp="1"/>
          </p:cNvSpPr>
          <p:nvPr>
            <p:ph idx="1"/>
          </p:nvPr>
        </p:nvSpPr>
        <p:spPr>
          <a:xfrm>
            <a:off x="1154954" y="2603500"/>
            <a:ext cx="9601030" cy="3703032"/>
          </a:xfrm>
        </p:spPr>
        <p:txBody>
          <a:bodyPr>
            <a:normAutofit lnSpcReduction="10000"/>
          </a:bodyPr>
          <a:lstStyle/>
          <a:p>
            <a:pPr algn="just">
              <a:lnSpc>
                <a:spcPct val="150000"/>
              </a:lnSpc>
            </a:pPr>
            <a:r>
              <a:rPr lang="en-US" dirty="0">
                <a:latin typeface="Segoe UI Emoji" panose="020B0502040204020203" pitchFamily="34" charset="0"/>
                <a:ea typeface="Segoe UI Emoji" panose="020B0502040204020203" pitchFamily="34" charset="0"/>
              </a:rPr>
              <a:t>An abstract class can be considered as a blueprint for other classes. It allows you to create a set of methods that must be created within any child classes built from the abstract class. A class which contains one or more abstract methods is called an abstract class.</a:t>
            </a:r>
          </a:p>
          <a:p>
            <a:pPr algn="just">
              <a:lnSpc>
                <a:spcPct val="160000"/>
              </a:lnSpc>
            </a:pPr>
            <a:r>
              <a:rPr lang="en-US" dirty="0">
                <a:latin typeface="Segoe UI Emoji" panose="020B0502040204020203" pitchFamily="34" charset="0"/>
                <a:ea typeface="Segoe UI Emoji" panose="020B0502040204020203" pitchFamily="34" charset="0"/>
              </a:rPr>
              <a:t>An abstract method is a method that has a declaration but does not have an implementation.</a:t>
            </a:r>
          </a:p>
          <a:p>
            <a:pPr algn="just">
              <a:lnSpc>
                <a:spcPct val="150000"/>
              </a:lnSpc>
            </a:pPr>
            <a:r>
              <a:rPr lang="en-US" dirty="0">
                <a:latin typeface="Segoe UI Emoji" panose="020B0502040204020203" pitchFamily="34" charset="0"/>
                <a:ea typeface="Segoe UI Emoji" panose="020B0502040204020203" pitchFamily="34" charset="0"/>
              </a:rPr>
              <a:t>For Abstract class we need to import ABC and </a:t>
            </a:r>
            <a:r>
              <a:rPr lang="en-US" dirty="0" err="1">
                <a:latin typeface="Segoe UI Emoji" panose="020B0502040204020203" pitchFamily="34" charset="0"/>
                <a:ea typeface="Segoe UI Emoji" panose="020B0502040204020203" pitchFamily="34" charset="0"/>
              </a:rPr>
              <a:t>abstractmethod</a:t>
            </a:r>
            <a:r>
              <a:rPr lang="en-US" dirty="0">
                <a:latin typeface="Segoe UI Emoji" panose="020B0502040204020203" pitchFamily="34" charset="0"/>
                <a:ea typeface="Segoe UI Emoji" panose="020B0502040204020203" pitchFamily="34" charset="0"/>
              </a:rPr>
              <a:t> in python environment.</a:t>
            </a:r>
          </a:p>
          <a:p>
            <a:pPr algn="just">
              <a:lnSpc>
                <a:spcPct val="150000"/>
              </a:lnSpc>
            </a:pPr>
            <a:r>
              <a:rPr lang="en-US" dirty="0">
                <a:latin typeface="Segoe UI Emoji" panose="020B0502040204020203" pitchFamily="34" charset="0"/>
                <a:ea typeface="Segoe UI Emoji" panose="020B0502040204020203" pitchFamily="34" charset="0"/>
              </a:rPr>
              <a:t>We can’t use abstract class directly. We can’t create the object of abstract class. We need to create a object of child class in which we inherit the abstract class.</a:t>
            </a:r>
          </a:p>
          <a:p>
            <a:endParaRPr lang="en-IN" dirty="0"/>
          </a:p>
        </p:txBody>
      </p:sp>
    </p:spTree>
    <p:extLst>
      <p:ext uri="{BB962C8B-B14F-4D97-AF65-F5344CB8AC3E}">
        <p14:creationId xmlns:p14="http://schemas.microsoft.com/office/powerpoint/2010/main" val="428247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0E5A-DF69-45E2-AB33-3A6B40CBBAD1}"/>
              </a:ext>
            </a:extLst>
          </p:cNvPr>
          <p:cNvSpPr>
            <a:spLocks noGrp="1"/>
          </p:cNvSpPr>
          <p:nvPr>
            <p:ph type="title"/>
          </p:nvPr>
        </p:nvSpPr>
        <p:spPr/>
        <p:txBody>
          <a:bodyPr/>
          <a:lstStyle/>
          <a:p>
            <a:r>
              <a:rPr lang="en-IN" dirty="0"/>
              <a:t>Why we use Abstract class	</a:t>
            </a:r>
          </a:p>
        </p:txBody>
      </p:sp>
      <p:sp>
        <p:nvSpPr>
          <p:cNvPr id="3" name="Content Placeholder 2">
            <a:extLst>
              <a:ext uri="{FF2B5EF4-FFF2-40B4-BE49-F238E27FC236}">
                <a16:creationId xmlns:a16="http://schemas.microsoft.com/office/drawing/2014/main" id="{FD850C92-98F8-450B-99BC-0CC266BE491E}"/>
              </a:ext>
            </a:extLst>
          </p:cNvPr>
          <p:cNvSpPr>
            <a:spLocks noGrp="1"/>
          </p:cNvSpPr>
          <p:nvPr>
            <p:ph idx="1"/>
          </p:nvPr>
        </p:nvSpPr>
        <p:spPr/>
        <p:txBody>
          <a:bodyPr/>
          <a:lstStyle/>
          <a:p>
            <a:pPr algn="just">
              <a:lnSpc>
                <a:spcPct val="150000"/>
              </a:lnSpc>
            </a:pPr>
            <a:r>
              <a:rPr lang="en-US" dirty="0">
                <a:latin typeface="Segoe UI Emoji" panose="020B0502040204020203" pitchFamily="34" charset="0"/>
                <a:ea typeface="Segoe UI Emoji" panose="020B0502040204020203" pitchFamily="34" charset="0"/>
              </a:rPr>
              <a:t>Abstract classes is to create templates for future classes</a:t>
            </a:r>
          </a:p>
          <a:p>
            <a:pPr algn="just">
              <a:lnSpc>
                <a:spcPct val="150000"/>
              </a:lnSpc>
            </a:pPr>
            <a:r>
              <a:rPr lang="en-US" dirty="0">
                <a:latin typeface="Segoe UI Emoji" panose="020B0502040204020203" pitchFamily="34" charset="0"/>
                <a:ea typeface="Segoe UI Emoji" panose="020B0502040204020203" pitchFamily="34" charset="0"/>
              </a:rPr>
              <a:t>Abstract Classes offer the added benefit of letting you define the functionality that your child classes can utilize later</a:t>
            </a:r>
          </a:p>
          <a:p>
            <a:pPr algn="just">
              <a:lnSpc>
                <a:spcPct val="150000"/>
              </a:lnSpc>
            </a:pPr>
            <a:r>
              <a:rPr lang="en-US" dirty="0">
                <a:latin typeface="Segoe UI Emoji" panose="020B0502040204020203" pitchFamily="34" charset="0"/>
                <a:ea typeface="Segoe UI Emoji" panose="020B0502040204020203" pitchFamily="34" charset="0"/>
              </a:rPr>
              <a:t>API</a:t>
            </a:r>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47981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91EB-1D02-439C-A128-4A9249BF0CF8}"/>
              </a:ext>
            </a:extLst>
          </p:cNvPr>
          <p:cNvSpPr>
            <a:spLocks noGrp="1"/>
          </p:cNvSpPr>
          <p:nvPr>
            <p:ph type="title"/>
          </p:nvPr>
        </p:nvSpPr>
        <p:spPr/>
        <p:txBody>
          <a:bodyPr/>
          <a:lstStyle/>
          <a:p>
            <a:r>
              <a:rPr lang="en-IN" dirty="0">
                <a:cs typeface="Times New Roman" panose="02020603050405020304" pitchFamily="18" charset="0"/>
              </a:rPr>
              <a:t>Polymorphism</a:t>
            </a:r>
            <a:endParaRPr lang="en-IN" dirty="0"/>
          </a:p>
        </p:txBody>
      </p:sp>
      <p:sp>
        <p:nvSpPr>
          <p:cNvPr id="3" name="Content Placeholder 2">
            <a:extLst>
              <a:ext uri="{FF2B5EF4-FFF2-40B4-BE49-F238E27FC236}">
                <a16:creationId xmlns:a16="http://schemas.microsoft.com/office/drawing/2014/main" id="{6AEF56DD-1C8F-4815-9E51-F46949131DFD}"/>
              </a:ext>
            </a:extLst>
          </p:cNvPr>
          <p:cNvSpPr>
            <a:spLocks noGrp="1"/>
          </p:cNvSpPr>
          <p:nvPr>
            <p:ph idx="1"/>
          </p:nvPr>
        </p:nvSpPr>
        <p:spPr>
          <a:xfrm>
            <a:off x="1154954" y="2603500"/>
            <a:ext cx="9233383" cy="4051824"/>
          </a:xfrm>
        </p:spPr>
        <p:txBody>
          <a:bodyPr>
            <a:normAutofit/>
          </a:bodyPr>
          <a:lstStyle/>
          <a:p>
            <a:pPr algn="just">
              <a:lnSpc>
                <a:spcPct val="150000"/>
              </a:lnSpc>
            </a:pPr>
            <a:r>
              <a:rPr lang="en-IN" dirty="0">
                <a:latin typeface="Segoe UI Emoji" panose="020B0502040204020203" pitchFamily="34" charset="0"/>
                <a:ea typeface="Segoe UI Emoji" panose="020B0502040204020203" pitchFamily="34" charset="0"/>
              </a:rPr>
              <a:t>Polymorphism is one of the fundamental concept of Oops.</a:t>
            </a:r>
          </a:p>
          <a:p>
            <a:pPr algn="just">
              <a:lnSpc>
                <a:spcPct val="150000"/>
              </a:lnSpc>
            </a:pPr>
            <a:r>
              <a:rPr lang="en-IN" dirty="0">
                <a:latin typeface="Segoe UI Emoji" panose="020B0502040204020203" pitchFamily="34" charset="0"/>
                <a:ea typeface="Segoe UI Emoji" panose="020B0502040204020203" pitchFamily="34" charset="0"/>
              </a:rPr>
              <a:t>Polymorphism refers to </a:t>
            </a:r>
            <a:r>
              <a:rPr lang="en-US" dirty="0">
                <a:latin typeface="Segoe UI Emoji" panose="020B0502040204020203" pitchFamily="34" charset="0"/>
                <a:ea typeface="Segoe UI Emoji" panose="020B0502040204020203" pitchFamily="34" charset="0"/>
              </a:rPr>
              <a:t>the ability of different objects to respond to the same message or method in different ways. In Python, polymorphism is achieved through method overriding and method overloading.</a:t>
            </a:r>
          </a:p>
          <a:p>
            <a:pPr algn="just">
              <a:lnSpc>
                <a:spcPct val="150000"/>
              </a:lnSpc>
            </a:pPr>
            <a:r>
              <a:rPr lang="en-US" dirty="0">
                <a:latin typeface="Segoe UI Emoji" panose="020B0502040204020203" pitchFamily="34" charset="0"/>
                <a:ea typeface="Segoe UI Emoji" panose="020B0502040204020203" pitchFamily="34" charset="0"/>
              </a:rPr>
              <a:t>Method overriding occurs when a subclass provides its own implementation of a method that is already defined in its parent class. When a method is called on an object of the subclass, the subclass's implementation of the method is used instead of the parent class's implementation.</a:t>
            </a:r>
            <a:endParaRPr lang="en-IN"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16261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FDFB-433C-42B9-9BAA-D4BE3D0A25E3}"/>
              </a:ext>
            </a:extLst>
          </p:cNvPr>
          <p:cNvSpPr>
            <a:spLocks noGrp="1"/>
          </p:cNvSpPr>
          <p:nvPr>
            <p:ph type="title"/>
          </p:nvPr>
        </p:nvSpPr>
        <p:spPr>
          <a:xfrm>
            <a:off x="919282" y="1067936"/>
            <a:ext cx="8761413" cy="706964"/>
          </a:xfrm>
        </p:spPr>
        <p:txBody>
          <a:bodyPr/>
          <a:lstStyle/>
          <a:p>
            <a:r>
              <a:rPr lang="en-IN" dirty="0">
                <a:cs typeface="Times New Roman" panose="02020603050405020304" pitchFamily="18" charset="0"/>
              </a:rPr>
              <a:t>Class method &amp; static method</a:t>
            </a:r>
            <a:br>
              <a:rPr lang="en-IN" dirty="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DAA8F98-6A69-49CE-BCCA-1F31D23C5BEC}"/>
              </a:ext>
            </a:extLst>
          </p:cNvPr>
          <p:cNvSpPr>
            <a:spLocks noGrp="1"/>
          </p:cNvSpPr>
          <p:nvPr>
            <p:ph idx="1"/>
          </p:nvPr>
        </p:nvSpPr>
        <p:spPr>
          <a:xfrm>
            <a:off x="1055802" y="2641207"/>
            <a:ext cx="9332536" cy="4419470"/>
          </a:xfrm>
        </p:spPr>
        <p:txBody>
          <a:bodyPr>
            <a:normAutofit/>
          </a:bodyPr>
          <a:lstStyle/>
          <a:p>
            <a:pPr algn="just">
              <a:lnSpc>
                <a:spcPct val="150000"/>
              </a:lnSpc>
              <a:buFont typeface="Wingdings" panose="05000000000000000000" pitchFamily="2" charset="2"/>
              <a:buChar char="v"/>
            </a:pPr>
            <a:r>
              <a:rPr lang="en-IN" b="1" dirty="0">
                <a:latin typeface="Segoe UI Emoji" panose="020B0502040204020203" pitchFamily="34" charset="0"/>
                <a:ea typeface="Segoe UI Emoji" panose="020B0502040204020203" pitchFamily="34" charset="0"/>
              </a:rPr>
              <a:t>Class method</a:t>
            </a:r>
          </a:p>
          <a:p>
            <a:pPr algn="just">
              <a:lnSpc>
                <a:spcPct val="150000"/>
              </a:lnSpc>
            </a:pPr>
            <a:r>
              <a:rPr lang="en-IN" dirty="0">
                <a:latin typeface="Segoe UI Emoji" panose="020B0502040204020203" pitchFamily="34" charset="0"/>
                <a:ea typeface="Segoe UI Emoji" panose="020B0502040204020203" pitchFamily="34" charset="0"/>
              </a:rPr>
              <a:t>Class methods are defined using the @classmethod decorator and take the class itself as the first arguments. (usually called </a:t>
            </a:r>
            <a:r>
              <a:rPr lang="en-IN" dirty="0" err="1">
                <a:latin typeface="Segoe UI Emoji" panose="020B0502040204020203" pitchFamily="34" charset="0"/>
                <a:ea typeface="Segoe UI Emoji" panose="020B0502040204020203" pitchFamily="34" charset="0"/>
              </a:rPr>
              <a:t>cls</a:t>
            </a:r>
            <a:r>
              <a:rPr lang="en-IN" dirty="0">
                <a:latin typeface="Segoe UI Emoji" panose="020B0502040204020203" pitchFamily="34" charset="0"/>
                <a:ea typeface="Segoe UI Emoji" panose="020B0502040204020203" pitchFamily="34" charset="0"/>
              </a:rPr>
              <a:t>)</a:t>
            </a:r>
          </a:p>
          <a:p>
            <a:pPr algn="just">
              <a:lnSpc>
                <a:spcPct val="150000"/>
              </a:lnSpc>
            </a:pPr>
            <a:r>
              <a:rPr lang="en-US" dirty="0">
                <a:latin typeface="Segoe UI Emoji" panose="020B0502040204020203" pitchFamily="34" charset="0"/>
                <a:ea typeface="Segoe UI Emoji" panose="020B0502040204020203" pitchFamily="34" charset="0"/>
              </a:rPr>
              <a:t>class method is a method that is bound to the class and not the instance of the class. This means that the method can be called on the class itself, rather than on an object created from the class.</a:t>
            </a:r>
          </a:p>
        </p:txBody>
      </p:sp>
    </p:spTree>
    <p:extLst>
      <p:ext uri="{BB962C8B-B14F-4D97-AF65-F5344CB8AC3E}">
        <p14:creationId xmlns:p14="http://schemas.microsoft.com/office/powerpoint/2010/main" val="1350493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290</TotalTime>
  <Words>701</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Segoe UI Emoji</vt:lpstr>
      <vt:lpstr>Times New Roman</vt:lpstr>
      <vt:lpstr>Wingdings</vt:lpstr>
      <vt:lpstr>Wingdings 3</vt:lpstr>
      <vt:lpstr>Ion Boardroom</vt:lpstr>
      <vt:lpstr>Python Oops </vt:lpstr>
      <vt:lpstr>Agenda </vt:lpstr>
      <vt:lpstr>Basic class definition   </vt:lpstr>
      <vt:lpstr>Inheritance </vt:lpstr>
      <vt:lpstr>Types of Inheritance</vt:lpstr>
      <vt:lpstr>Abstract class </vt:lpstr>
      <vt:lpstr>Why we use Abstract class </vt:lpstr>
      <vt:lpstr>Polymorphism</vt:lpstr>
      <vt:lpstr>Class method &amp; static method </vt:lpstr>
      <vt:lpstr>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Oops</dc:title>
  <dc:creator>Bhatt Harshiv</dc:creator>
  <cp:lastModifiedBy>Bhatt Harshiv</cp:lastModifiedBy>
  <cp:revision>11</cp:revision>
  <dcterms:created xsi:type="dcterms:W3CDTF">2023-03-22T20:37:53Z</dcterms:created>
  <dcterms:modified xsi:type="dcterms:W3CDTF">2023-03-23T08:41:51Z</dcterms:modified>
</cp:coreProperties>
</file>