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311" r:id="rId6"/>
    <p:sldId id="312" r:id="rId7"/>
    <p:sldId id="313" r:id="rId8"/>
    <p:sldId id="314" r:id="rId9"/>
    <p:sldId id="317" r:id="rId10"/>
    <p:sldId id="318" r:id="rId11"/>
    <p:sldId id="319" r:id="rId12"/>
    <p:sldId id="321" r:id="rId13"/>
    <p:sldId id="322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Raleway Medium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66518D-62F0-4B06-9982-CACF685356E0}">
  <a:tblStyle styleId="{8066518D-62F0-4B06-9982-CACF685356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42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737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03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7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9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33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99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91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1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3356550" y="3024800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 </a:t>
            </a:r>
            <a:r>
              <a:rPr lang="en-US" sz="3600" dirty="0"/>
              <a:t>4</a:t>
            </a:r>
            <a:r>
              <a:rPr lang="en-US" dirty="0"/>
              <a:t> AI</a:t>
            </a:r>
            <a:endParaRPr dirty="0"/>
          </a:p>
        </p:txBody>
      </p:sp>
      <p:grpSp>
        <p:nvGrpSpPr>
          <p:cNvPr id="301" name="Google Shape;301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2" name="Google Shape;302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2" name="Google Shape;382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6" name="Google Shape;386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0" name="Google Shape;390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79231" y="1016850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</a:t>
            </a:r>
            <a:endParaRPr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930950" y="1853349"/>
            <a:ext cx="3675900" cy="2574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•minimax() - Recursive function to explore various states of the game and return with the best value, alpha beta pruning is used to optimize the game with default values (alpha:-1,beta:1)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•create_board() – Creating a matrix of rows and columns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•drop_piece() – Players choosing which column to drop the piece at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E9F57-A7C2-BCE8-CB91-AEEE22002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959" y="1589550"/>
            <a:ext cx="3437899" cy="2043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52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79231" y="1016850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</a:t>
            </a:r>
            <a:endParaRPr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930950" y="1853349"/>
            <a:ext cx="3675900" cy="2574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•is_valid_location() – If the function returns true then the players can choose to drop at that column , if its false then the column is filled to the top.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•get_next_open_row() – Checking which row is empty in the column selected by the player and returning 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E9F57-A7C2-BCE8-CB91-AEEE22002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959" y="1589550"/>
            <a:ext cx="3437899" cy="2043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90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79231" y="1016850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</a:t>
            </a:r>
            <a:endParaRPr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930950" y="1853349"/>
            <a:ext cx="3675900" cy="2574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•printBoard() -  Flipping the board over x axis to make (0,0) at the lower left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•winning_move() – Checks all the horizontal, vertical, positive and negative slope diagonal for wins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•game_start() - runs the game until either the computer or the human wins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E9F57-A7C2-BCE8-CB91-AEEE22002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959" y="1589550"/>
            <a:ext cx="3437899" cy="2043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79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8200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YOU!</a:t>
            </a:r>
          </a:p>
        </p:txBody>
      </p: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634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/>
          <p:nvPr/>
        </p:nvSpPr>
        <p:spPr>
          <a:xfrm>
            <a:off x="6037030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Game</a:t>
            </a: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Algorithms used</a:t>
            </a:r>
            <a:endParaRPr dirty="0"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Functions made</a:t>
            </a:r>
            <a:endParaRPr dirty="0"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Code Explanation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13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Code Demonstration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16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FUTURE Work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9" name="Google Shape;429;p40"/>
          <p:cNvSpPr txBox="1">
            <a:spLocks noGrp="1"/>
          </p:cNvSpPr>
          <p:nvPr>
            <p:ph type="title" idx="19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8200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GAME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79231" y="1016850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 4</a:t>
            </a:r>
            <a:endParaRPr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930950" y="1853349"/>
            <a:ext cx="3675900" cy="2574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 Four is a two-player connection board game, in which the players choose a color and then take turns dropping colored tokens into a seven-column, six-row vertically suspended grid.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pieces fall straight down, occupying the lowest available space within the column.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objective of the game is to be the first to form a horizontal, vertical, or diagonal line of four of one's own tokens.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E9F57-A7C2-BCE8-CB91-AEEE22002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959" y="1589550"/>
            <a:ext cx="3437899" cy="204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79231" y="1016850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 4</a:t>
            </a:r>
            <a:endParaRPr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970241" y="1584495"/>
            <a:ext cx="3618630" cy="302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IN" dirty="0"/>
              <a:t>One measure of complexity of the Connect Four game is the number of possible games board positions. </a:t>
            </a:r>
          </a:p>
          <a:p>
            <a:pPr marL="285750" indent="-285750" algn="l"/>
            <a:endParaRPr lang="en-IN" dirty="0"/>
          </a:p>
          <a:p>
            <a:pPr marL="285750" indent="-285750" algn="l"/>
            <a:endParaRPr lang="en-IN" dirty="0"/>
          </a:p>
          <a:p>
            <a:pPr marL="285750" indent="-285750" algn="l"/>
            <a:r>
              <a:rPr lang="en-IN" dirty="0"/>
              <a:t>For classic Connect Four played on a 7-column-wide, 6-row-high grid, there are 4,531,985,219,092 positions for all game boards populated with 0 to 42 pieces.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E9F57-A7C2-BCE8-CB91-AEEE22002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959" y="1589550"/>
            <a:ext cx="3437899" cy="2043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0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8200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IN" dirty="0"/>
              <a:t>lgorithms Used</a:t>
            </a:r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2306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79231" y="1016850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Mini-max</a:t>
            </a:r>
            <a:endParaRPr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100" y="1807612"/>
            <a:ext cx="3675900" cy="2574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dirty="0"/>
              <a:t>P</a:t>
            </a:r>
            <a:r>
              <a:rPr lang="en-IN" dirty="0"/>
              <a:t>roperties of Mini-Max algorithm:</a:t>
            </a:r>
          </a:p>
          <a:p>
            <a:pPr marL="0" indent="0" algn="l">
              <a:buNone/>
            </a:pPr>
            <a:endParaRPr lang="en-IN" dirty="0"/>
          </a:p>
          <a:p>
            <a:pPr marL="285750" indent="-285750" algn="l"/>
            <a:r>
              <a:rPr lang="en-IN" dirty="0"/>
              <a:t>It will definitely find a solution (if exist), in the finite search tree.</a:t>
            </a:r>
          </a:p>
          <a:p>
            <a:pPr marL="285750" indent="-285750" algn="l"/>
            <a:endParaRPr lang="en-IN" dirty="0"/>
          </a:p>
          <a:p>
            <a:pPr marL="285750" indent="-285750" algn="l"/>
            <a:r>
              <a:rPr lang="en-IN" dirty="0"/>
              <a:t>Optimal- Min-Max algorithm is optimal if both opponents are playing optimally.</a:t>
            </a:r>
          </a:p>
          <a:p>
            <a:pPr marL="0" indent="0" algn="l">
              <a:buNone/>
            </a:pP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2E58AF-223C-44FA-AC16-32A31D123177}"/>
              </a:ext>
            </a:extLst>
          </p:cNvPr>
          <p:cNvSpPr/>
          <p:nvPr/>
        </p:nvSpPr>
        <p:spPr>
          <a:xfrm>
            <a:off x="4891260" y="1384381"/>
            <a:ext cx="4107600" cy="214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 descr="Minimax - Wikipedia">
            <a:extLst>
              <a:ext uri="{FF2B5EF4-FFF2-40B4-BE49-F238E27FC236}">
                <a16:creationId xmlns:a16="http://schemas.microsoft.com/office/drawing/2014/main" id="{A5F83C63-70F6-4F19-A72E-F010B8C02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85" y="1589550"/>
            <a:ext cx="3808730" cy="1735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87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79231" y="1016850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Mini-max</a:t>
            </a:r>
            <a:endParaRPr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930950" y="1853349"/>
            <a:ext cx="3675900" cy="2574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endParaRPr lang="en-IN" dirty="0"/>
          </a:p>
          <a:p>
            <a:pPr marL="285750" indent="-285750" algn="l"/>
            <a:r>
              <a:rPr lang="en-IN" dirty="0"/>
              <a:t>Time complexity - As it performs DFS for the game-tree, so the time complexity of Min-Max algorithm is O(bm), where b is branching factor of the game-tree, and m is the maximum depth of the tree.</a:t>
            </a:r>
          </a:p>
          <a:p>
            <a:pPr marL="285750" indent="-285750" algn="l"/>
            <a:endParaRPr lang="en-IN" dirty="0"/>
          </a:p>
          <a:p>
            <a:pPr marL="285750" indent="-285750" algn="l"/>
            <a:r>
              <a:rPr lang="en-IN" dirty="0"/>
              <a:t>Space Complexity - Space complexity of Mini-max algorithm is also similar to DFS which is O(bm)</a:t>
            </a:r>
          </a:p>
          <a:p>
            <a:pPr marL="285750" indent="-285750"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AA715-4EB1-41B9-8BE8-C498F787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45" y="1486518"/>
            <a:ext cx="4133446" cy="2170364"/>
          </a:xfrm>
          <a:prstGeom prst="rect">
            <a:avLst/>
          </a:prstGeom>
        </p:spPr>
      </p:pic>
      <p:pic>
        <p:nvPicPr>
          <p:cNvPr id="25" name="Picture 24" descr="Minimax - Wikipedia">
            <a:extLst>
              <a:ext uri="{FF2B5EF4-FFF2-40B4-BE49-F238E27FC236}">
                <a16:creationId xmlns:a16="http://schemas.microsoft.com/office/drawing/2014/main" id="{720090F0-5326-4D4C-A675-BC359B714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29" y="1703972"/>
            <a:ext cx="3808730" cy="1735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39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8200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</a:t>
            </a:r>
            <a:endParaRPr lang="en-IN"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4494947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460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Bebas Neue</vt:lpstr>
      <vt:lpstr>Nunito</vt:lpstr>
      <vt:lpstr>Arial</vt:lpstr>
      <vt:lpstr>Raleway Medium</vt:lpstr>
      <vt:lpstr>Artificial Intelligence (AI) Startup Business Plan by Slidesgo</vt:lpstr>
      <vt:lpstr>ARTIFICIAL INTELLIGENCE (AI)</vt:lpstr>
      <vt:lpstr>The Game</vt:lpstr>
      <vt:lpstr>About THE GAME</vt:lpstr>
      <vt:lpstr>Connect 4</vt:lpstr>
      <vt:lpstr>Connect 4</vt:lpstr>
      <vt:lpstr>Algorithms Used</vt:lpstr>
      <vt:lpstr>Mini-max</vt:lpstr>
      <vt:lpstr>Mini-max</vt:lpstr>
      <vt:lpstr>Functions</vt:lpstr>
      <vt:lpstr>FUNCTIONS</vt:lpstr>
      <vt:lpstr>FUNCTIONS</vt:lpstr>
      <vt:lpstr>FUNCTIONS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Harsh</dc:creator>
  <cp:lastModifiedBy>Harsh Jain</cp:lastModifiedBy>
  <cp:revision>6</cp:revision>
  <dcterms:modified xsi:type="dcterms:W3CDTF">2023-02-28T10:56:09Z</dcterms:modified>
</cp:coreProperties>
</file>