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 Bold" charset="1" panose="020B0802020202020204"/>
      <p:regular r:id="rId17"/>
    </p:embeddedFont>
    <p:embeddedFont>
      <p:font typeface="Arial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Thank You !!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jpe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1" id="11" descr="A person sitting at a desk with a computer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144000" y="4445825"/>
            <a:ext cx="7389670" cy="2026920"/>
            <a:chOff x="0" y="0"/>
            <a:chExt cx="9852894" cy="2702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52894" cy="2702560"/>
            </a:xfrm>
            <a:custGeom>
              <a:avLst/>
              <a:gdLst/>
              <a:ahLst/>
              <a:cxnLst/>
              <a:rect r="r" b="b" t="t" l="l"/>
              <a:pathLst>
                <a:path h="2702560" w="9852894">
                  <a:moveTo>
                    <a:pt x="0" y="0"/>
                  </a:moveTo>
                  <a:lnTo>
                    <a:pt x="9852894" y="0"/>
                  </a:lnTo>
                  <a:lnTo>
                    <a:pt x="9852894" y="2702560"/>
                  </a:lnTo>
                  <a:lnTo>
                    <a:pt x="0" y="2702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9852894" cy="28263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Smart Air Pollution Detection</a:t>
              </a:r>
            </a:p>
          </p:txBody>
        </p:sp>
      </p:grpSp>
      <p:sp>
        <p:nvSpPr>
          <p:cNvPr name="Freeform 18" id="18" descr="A close up of a logo  Description automatically generated"/>
          <p:cNvSpPr/>
          <p:nvPr/>
        </p:nvSpPr>
        <p:spPr>
          <a:xfrm flipH="false" flipV="false" rot="0">
            <a:off x="13576988" y="1251987"/>
            <a:ext cx="1894735" cy="616250"/>
          </a:xfrm>
          <a:custGeom>
            <a:avLst/>
            <a:gdLst/>
            <a:ahLst/>
            <a:cxnLst/>
            <a:rect r="r" b="b" t="t" l="l"/>
            <a:pathLst>
              <a:path h="616250" w="1894735">
                <a:moveTo>
                  <a:pt x="0" y="0"/>
                </a:moveTo>
                <a:lnTo>
                  <a:pt x="1894735" y="0"/>
                </a:lnTo>
                <a:lnTo>
                  <a:pt x="1894735" y="616250"/>
                </a:lnTo>
                <a:lnTo>
                  <a:pt x="0" y="616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" r="0" b="-86"/>
            </a:stretch>
          </a:blipFill>
        </p:spPr>
      </p:sp>
      <p:sp>
        <p:nvSpPr>
          <p:cNvPr name="Freeform 19" id="19" descr="A yellow and red shell logo  Description automatically generated"/>
          <p:cNvSpPr/>
          <p:nvPr/>
        </p:nvSpPr>
        <p:spPr>
          <a:xfrm flipH="false" flipV="false" rot="0">
            <a:off x="9144000" y="1061829"/>
            <a:ext cx="1185239" cy="996567"/>
          </a:xfrm>
          <a:custGeom>
            <a:avLst/>
            <a:gdLst/>
            <a:ahLst/>
            <a:cxnLst/>
            <a:rect r="r" b="b" t="t" l="l"/>
            <a:pathLst>
              <a:path h="996567" w="1185239">
                <a:moveTo>
                  <a:pt x="0" y="0"/>
                </a:moveTo>
                <a:lnTo>
                  <a:pt x="1185239" y="0"/>
                </a:lnTo>
                <a:lnTo>
                  <a:pt x="1185239" y="996567"/>
                </a:lnTo>
                <a:lnTo>
                  <a:pt x="0" y="9965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347373" y="6986417"/>
            <a:ext cx="6473977" cy="1000465"/>
            <a:chOff x="0" y="0"/>
            <a:chExt cx="8631969" cy="133395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631969" cy="1333954"/>
            </a:xfrm>
            <a:custGeom>
              <a:avLst/>
              <a:gdLst/>
              <a:ahLst/>
              <a:cxnLst/>
              <a:rect r="r" b="b" t="t" l="l"/>
              <a:pathLst>
                <a:path h="1333954" w="8631969">
                  <a:moveTo>
                    <a:pt x="0" y="0"/>
                  </a:moveTo>
                  <a:lnTo>
                    <a:pt x="8631969" y="0"/>
                  </a:lnTo>
                  <a:lnTo>
                    <a:pt x="8631969" y="1333954"/>
                  </a:lnTo>
                  <a:lnTo>
                    <a:pt x="0" y="13339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631969" cy="13911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Lokmanya Tilak college of engineering </a:t>
              </a:r>
            </a:p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Harsh Khanvilkar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11562" y="1895315"/>
            <a:ext cx="16485145" cy="8280654"/>
            <a:chOff x="0" y="0"/>
            <a:chExt cx="21980194" cy="110408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980193" cy="11040872"/>
            </a:xfrm>
            <a:custGeom>
              <a:avLst/>
              <a:gdLst/>
              <a:ahLst/>
              <a:cxnLst/>
              <a:rect r="r" b="b" t="t" l="l"/>
              <a:pathLst>
                <a:path h="11040872" w="21980193">
                  <a:moveTo>
                    <a:pt x="0" y="0"/>
                  </a:moveTo>
                  <a:lnTo>
                    <a:pt x="21980193" y="0"/>
                  </a:lnTo>
                  <a:lnTo>
                    <a:pt x="21980193" y="11040872"/>
                  </a:lnTo>
                  <a:lnTo>
                    <a:pt x="0" y="11040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1980194" cy="110980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Brief Overview: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Rising Air Pollution Levels: Urbanization and industrial activities have significantly increased air pollution, posing serious health and environmental risks.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Lack of Real-Time Monitoring: Traditional air quality monitoring systems are costly, limited in coverage, and do not provide real-time data.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Health Hazards: Pollutants like PM2.5, NO₂, and SO₂ contribute to respiratory diseases, heart conditions, and other long-term health problems.</a:t>
              </a:r>
            </a:p>
            <a:p>
              <a:pPr algn="l" marL="488632" indent="-244316" lvl="1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Need for an Efficient Solution: There is a growing demand for an affordable, accurate, and accessible air pollution detection system to provide real-time alerts and data-driven insights.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Objectives: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Identify Major Pollutants – Detect harmful air pollutants like PM2.5, NO₂, and SO₂ affecting public health.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Public Awareness – Provide real-time pollution data to individuals and communities for informed decision-making.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Enable Predictive Analysis – Use collected data to forecast air quality trends and potential pollution spikes.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Promote Scalability &amp; Accessibility – Develop a cost-effective and scalable solution for widespread adoption.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3106" y="1458806"/>
            <a:ext cx="8856136" cy="600165"/>
            <a:chOff x="0" y="0"/>
            <a:chExt cx="11808182" cy="800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5471" y="2177354"/>
            <a:ext cx="15653872" cy="6453338"/>
            <a:chOff x="0" y="0"/>
            <a:chExt cx="20871830" cy="86044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1830" cy="8604451"/>
            </a:xfrm>
            <a:custGeom>
              <a:avLst/>
              <a:gdLst/>
              <a:ahLst/>
              <a:cxnLst/>
              <a:rect r="r" b="b" t="t" l="l"/>
              <a:pathLst>
                <a:path h="8604451" w="20871830">
                  <a:moveTo>
                    <a:pt x="0" y="0"/>
                  </a:moveTo>
                  <a:lnTo>
                    <a:pt x="20871830" y="0"/>
                  </a:lnTo>
                  <a:lnTo>
                    <a:pt x="20871830" y="8604451"/>
                  </a:lnTo>
                  <a:lnTo>
                    <a:pt x="0" y="86044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0871830" cy="86616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Description:</a:t>
              </a: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Location Details: State, city, and type of area (residential, industrial, etc.).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Pollutant Levels: SO₂, NO₂, RSPM, SPM, and PM2.5 concentrations.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Collected from air quality monitoring stations across different locations.</a:t>
              </a:r>
            </a:p>
            <a:p>
              <a:pPr algn="l">
                <a:lnSpc>
                  <a:spcPts val="3240"/>
                </a:lnSpc>
              </a:pP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Preprocessing: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Handling missing values by imputing mean values for certain pollutants.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Encoding categorical variables (state, location, type) for model training.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Splitting dataset into training and testing sets for better model evaluation.</a:t>
              </a:r>
            </a:p>
            <a:p>
              <a:pPr algn="l">
                <a:lnSpc>
                  <a:spcPts val="3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3107" y="1458806"/>
            <a:ext cx="8856136" cy="600165"/>
            <a:chOff x="0" y="0"/>
            <a:chExt cx="11808182" cy="800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Dataset Overview: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5471" y="2177354"/>
            <a:ext cx="16514834" cy="7894706"/>
            <a:chOff x="0" y="0"/>
            <a:chExt cx="22019778" cy="10526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019778" cy="10526275"/>
            </a:xfrm>
            <a:custGeom>
              <a:avLst/>
              <a:gdLst/>
              <a:ahLst/>
              <a:cxnLst/>
              <a:rect r="r" b="b" t="t" l="l"/>
              <a:pathLst>
                <a:path h="10526275" w="22019778">
                  <a:moveTo>
                    <a:pt x="0" y="0"/>
                  </a:moveTo>
                  <a:lnTo>
                    <a:pt x="22019778" y="0"/>
                  </a:lnTo>
                  <a:lnTo>
                    <a:pt x="22019778" y="10526275"/>
                  </a:lnTo>
                  <a:lnTo>
                    <a:pt x="0" y="10526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2019778" cy="10583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Approach: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Data Collection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Data Preprocessing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Model Selection &amp; Training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4. Model Evaluation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5. Deployment &amp; Insights</a:t>
              </a: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~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Algorithms Used: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 Forest Regressor: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A machine learning algorithm used for predicting continuous values, such as air pollution levels.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Works by creating multiple decision trees and averaging their outputs to improve accuracy.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Encoding: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technique used to convert categorical (text) data into numerical values 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 machine learning models.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Mean Imputation: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Helps maintain dataset consistency without removing valuable data.</a:t>
              </a:r>
            </a:p>
            <a:p>
              <a:pPr algn="l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3107" y="1458806"/>
            <a:ext cx="8856136" cy="600165"/>
            <a:chOff x="0" y="0"/>
            <a:chExt cx="11808182" cy="800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8346" y="1443565"/>
            <a:ext cx="8856136" cy="600165"/>
            <a:chOff x="0" y="0"/>
            <a:chExt cx="1180818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63913" y="1910808"/>
            <a:ext cx="8890006" cy="8280654"/>
            <a:chOff x="0" y="0"/>
            <a:chExt cx="11853342" cy="110408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53342" cy="11040872"/>
            </a:xfrm>
            <a:custGeom>
              <a:avLst/>
              <a:gdLst/>
              <a:ahLst/>
              <a:cxnLst/>
              <a:rect r="r" b="b" t="t" l="l"/>
              <a:pathLst>
                <a:path h="11040872" w="11853342">
                  <a:moveTo>
                    <a:pt x="0" y="0"/>
                  </a:moveTo>
                  <a:lnTo>
                    <a:pt x="11853342" y="0"/>
                  </a:lnTo>
                  <a:lnTo>
                    <a:pt x="11853342" y="11040872"/>
                  </a:lnTo>
                  <a:lnTo>
                    <a:pt x="0" y="110408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853342" cy="110980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Air Pollution Detector effectively predicts PM2.5 levels using machine learning, helping in real-time air quality monitoring.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 Forest Regressor proved to be a reliable model with good accuracy for pollution prediction.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 &amp; Impact: The model successfully predicts air pollution trends, helping authorities and individuals take proactive measures.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Conclusion: This project provides a scalable, data-driven approach to air quality monitoring, with potential improvements like real-time IoT integration.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Future Work: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Experiment with advanced algorithms like Gradient Boosting, XGBoost, or Deep Learning for better predictions.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Integrate weather conditions, traffic density, and seasonal variations into the dataset.</a:t>
              </a:r>
            </a:p>
            <a:p>
              <a:pPr algn="l">
                <a:lnSpc>
                  <a:spcPts val="3240"/>
                </a:lnSpc>
              </a:pP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 descr="A light bulb with a black background  Description automatically generated"/>
          <p:cNvSpPr/>
          <p:nvPr/>
        </p:nvSpPr>
        <p:spPr>
          <a:xfrm flipH="false" flipV="false" rot="0">
            <a:off x="10668000" y="1638300"/>
            <a:ext cx="6827520" cy="6948172"/>
          </a:xfrm>
          <a:custGeom>
            <a:avLst/>
            <a:gdLst/>
            <a:ahLst/>
            <a:cxnLst/>
            <a:rect r="r" b="b" t="t" l="l"/>
            <a:pathLst>
              <a:path h="6948172" w="6827520">
                <a:moveTo>
                  <a:pt x="0" y="0"/>
                </a:moveTo>
                <a:lnTo>
                  <a:pt x="6827520" y="0"/>
                </a:lnTo>
                <a:lnTo>
                  <a:pt x="6827520" y="6948172"/>
                </a:lnTo>
                <a:lnTo>
                  <a:pt x="0" y="6948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15" t="-6230" r="-8525" b="-858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8346" y="1443566"/>
            <a:ext cx="8856136" cy="600165"/>
            <a:chOff x="0" y="0"/>
            <a:chExt cx="1180818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GitHub Repository Link of a project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5471" y="2192847"/>
            <a:ext cx="8890006" cy="553998"/>
            <a:chOff x="0" y="0"/>
            <a:chExt cx="11853342" cy="7386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53342" cy="738664"/>
            </a:xfrm>
            <a:custGeom>
              <a:avLst/>
              <a:gdLst/>
              <a:ahLst/>
              <a:cxnLst/>
              <a:rect r="r" b="b" t="t" l="l"/>
              <a:pathLst>
                <a:path h="738664" w="11853342">
                  <a:moveTo>
                    <a:pt x="0" y="0"/>
                  </a:moveTo>
                  <a:lnTo>
                    <a:pt x="11853342" y="0"/>
                  </a:lnTo>
                  <a:lnTo>
                    <a:pt x="11853342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853342" cy="7958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https://github.com/Harshk11179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8346" y="1443566"/>
            <a:ext cx="8856136" cy="600165"/>
            <a:chOff x="0" y="0"/>
            <a:chExt cx="1180818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08182" cy="800220"/>
            </a:xfrm>
            <a:custGeom>
              <a:avLst/>
              <a:gdLst/>
              <a:ahLst/>
              <a:cxnLst/>
              <a:rect r="r" b="b" t="t" l="l"/>
              <a:pathLst>
                <a:path h="800220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180818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References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4081" y="2043731"/>
            <a:ext cx="8890006" cy="1727454"/>
            <a:chOff x="0" y="0"/>
            <a:chExt cx="11853342" cy="23032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53342" cy="2303272"/>
            </a:xfrm>
            <a:custGeom>
              <a:avLst/>
              <a:gdLst/>
              <a:ahLst/>
              <a:cxnLst/>
              <a:rect r="r" b="b" t="t" l="l"/>
              <a:pathLst>
                <a:path h="2303272" w="11853342">
                  <a:moveTo>
                    <a:pt x="0" y="0"/>
                  </a:moveTo>
                  <a:lnTo>
                    <a:pt x="11853342" y="0"/>
                  </a:lnTo>
                  <a:lnTo>
                    <a:pt x="11853342" y="2303272"/>
                  </a:lnTo>
                  <a:lnTo>
                    <a:pt x="0" y="2303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853342" cy="23604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https://www.linkedin.com/in/harsh-rupesh-khanvilkar-873399331?utm_source=share&amp;utm_campaign=share_via&amp;utm_content=profile&amp;utm_medium=android_app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72809" y="4821843"/>
            <a:ext cx="5342382" cy="1480572"/>
            <a:chOff x="0" y="0"/>
            <a:chExt cx="7123176" cy="1974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3176" cy="1974096"/>
            </a:xfrm>
            <a:custGeom>
              <a:avLst/>
              <a:gdLst/>
              <a:ahLst/>
              <a:cxnLst/>
              <a:rect r="r" b="b" t="t" l="l"/>
              <a:pathLst>
                <a:path h="1974096" w="7123176">
                  <a:moveTo>
                    <a:pt x="0" y="0"/>
                  </a:moveTo>
                  <a:lnTo>
                    <a:pt x="7123176" y="0"/>
                  </a:lnTo>
                  <a:lnTo>
                    <a:pt x="7123176" y="1974096"/>
                  </a:lnTo>
                  <a:lnTo>
                    <a:pt x="0" y="1974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52400"/>
              <a:ext cx="7123176" cy="21264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00"/>
                </a:lnSpc>
              </a:pPr>
              <a:r>
                <a:rPr lang="en-US" sz="75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DAGhZY7rdGg</dc:identifier>
  <dcterms:modified xsi:type="dcterms:W3CDTF">2011-08-01T06:04:30Z</dcterms:modified>
  <cp:revision>1</cp:revision>
  <dc:title>Case study template 2.pptx</dc:title>
</cp:coreProperties>
</file>