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Kumar" userId="2d5049ffa12cb175" providerId="LiveId" clId="{18961BD1-E400-45B0-B016-F752CF143FDC}"/>
    <pc:docChg chg="addSld delSld">
      <pc:chgData name="Harsh Kumar" userId="2d5049ffa12cb175" providerId="LiveId" clId="{18961BD1-E400-45B0-B016-F752CF143FDC}" dt="2024-07-29T16:37:09.440" v="1" actId="2696"/>
      <pc:docMkLst>
        <pc:docMk/>
      </pc:docMkLst>
      <pc:sldChg chg="new del">
        <pc:chgData name="Harsh Kumar" userId="2d5049ffa12cb175" providerId="LiveId" clId="{18961BD1-E400-45B0-B016-F752CF143FDC}" dt="2024-07-29T16:37:09.440" v="1" actId="2696"/>
        <pc:sldMkLst>
          <pc:docMk/>
          <pc:sldMk cId="368242086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5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5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9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4047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224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170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751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3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2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07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2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76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95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8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3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DD92DF7-0E21-4CA1-8EFE-8011307D4744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F6994C9-73EF-4B08-AF08-A4C34C9E6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610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EPrcTecL_GkEsIot_YJBiGIA0fCf7AWf?usp=sharing" TargetMode="External"/><Relationship Id="rId2" Type="http://schemas.openxmlformats.org/officeDocument/2006/relationships/hyperlink" Target="https://github.com/Harshkumar6200/Credit_Card_Dash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0577-3C3D-0833-BC44-0D6E77B5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0332"/>
            <a:ext cx="9440034" cy="1828801"/>
          </a:xfrm>
        </p:spPr>
        <p:txBody>
          <a:bodyPr>
            <a:normAutofit/>
          </a:bodyPr>
          <a:lstStyle/>
          <a:p>
            <a:r>
              <a:rPr lang="en-US" sz="8000" b="1" dirty="0"/>
              <a:t>CREDIT CARD</a:t>
            </a:r>
            <a:endParaRPr lang="en-IN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D30B7-E415-8730-E6B4-8E4D47138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255377" y="2614155"/>
            <a:ext cx="9440034" cy="1049867"/>
          </a:xfrm>
        </p:spPr>
        <p:txBody>
          <a:bodyPr>
            <a:noAutofit/>
          </a:bodyPr>
          <a:lstStyle/>
          <a:p>
            <a:r>
              <a:rPr lang="en-US" sz="4800" dirty="0"/>
              <a:t>WEEKLY </a:t>
            </a:r>
          </a:p>
          <a:p>
            <a:r>
              <a:rPr lang="en-US" sz="4800" dirty="0"/>
              <a:t>    		      STATUS REPORT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BD0D4-B33F-AAD8-5E76-6CAE8E674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5" t="19019" r="5420" b="21536"/>
          <a:stretch/>
        </p:blipFill>
        <p:spPr>
          <a:xfrm>
            <a:off x="9404556" y="4906297"/>
            <a:ext cx="2610463" cy="17403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8530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36B0-BF1E-D25F-C977-D5AA29B7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000" b="1" dirty="0"/>
              <a:t>Add to resume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1835-F356-5575-9CFF-F6CF203D0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5213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b="1" dirty="0"/>
              <a:t>Credit card financial dashboard using Power BI:</a:t>
            </a:r>
          </a:p>
          <a:p>
            <a:pPr marL="36900" indent="0">
              <a:buNone/>
            </a:pPr>
            <a:endParaRPr lang="en-US" sz="2800" b="1" dirty="0"/>
          </a:p>
          <a:p>
            <a:pPr marL="36900" indent="0">
              <a:buNone/>
            </a:pPr>
            <a:r>
              <a:rPr lang="en-US" sz="2400" dirty="0"/>
              <a:t>• Developed an interactive dashboard using transaction and customer data from a SQL database, to provide real-time insights.</a:t>
            </a:r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r>
              <a:rPr lang="en-US" sz="2400" dirty="0"/>
              <a:t>• Streamlined data processing &amp; analysis to monitor key performance metrics and trends.</a:t>
            </a:r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r>
              <a:rPr lang="en-US" sz="2400" dirty="0"/>
              <a:t>• Shared actionable insights with stakeholders based on dashboard findings to support decision-making processes.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086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A50E-3CF8-D591-583A-EDCC0918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000" b="1" dirty="0"/>
              <a:t>Content of this Presentation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629C-AD74-2319-BADD-DB548E40D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3120"/>
            <a:ext cx="10353762" cy="4058751"/>
          </a:xfrm>
        </p:spPr>
        <p:txBody>
          <a:bodyPr>
            <a:normAutofit/>
          </a:bodyPr>
          <a:lstStyle/>
          <a:p>
            <a:pPr marL="494100" indent="-457200">
              <a:buAutoNum type="arabicPeriod"/>
            </a:pPr>
            <a:r>
              <a:rPr lang="en-US" sz="3200" dirty="0"/>
              <a:t>Project objective</a:t>
            </a:r>
          </a:p>
          <a:p>
            <a:pPr marL="494100" indent="-457200">
              <a:buAutoNum type="arabicPeriod"/>
            </a:pPr>
            <a:r>
              <a:rPr lang="en-US" sz="3200" dirty="0"/>
              <a:t>Data from SQL</a:t>
            </a:r>
          </a:p>
          <a:p>
            <a:pPr marL="494100" indent="-457200">
              <a:buAutoNum type="arabicPeriod"/>
            </a:pPr>
            <a:r>
              <a:rPr lang="en-US" sz="3200" dirty="0"/>
              <a:t>Data Processing &amp; DAX Queries</a:t>
            </a:r>
          </a:p>
          <a:p>
            <a:pPr marL="494100" indent="-457200">
              <a:buAutoNum type="arabicPeriod"/>
            </a:pPr>
            <a:r>
              <a:rPr lang="en-US" sz="3200" dirty="0"/>
              <a:t>Dashboard &amp; insights</a:t>
            </a:r>
          </a:p>
          <a:p>
            <a:pPr marL="494100" indent="-457200">
              <a:buAutoNum type="arabicPeriod"/>
            </a:pPr>
            <a:r>
              <a:rPr lang="en-US" sz="3200" dirty="0"/>
              <a:t>Export &amp; share Project.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86845-5038-B9D4-92BE-3447B95FD2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656565"/>
              </a:clrFrom>
              <a:clrTo>
                <a:srgbClr val="65656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smoothness="2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923" y="4306529"/>
            <a:ext cx="2459091" cy="2408306"/>
          </a:xfrm>
          <a:prstGeom prst="rect">
            <a:avLst/>
          </a:prstGeom>
          <a:effectLst>
            <a:outerShdw blurRad="50800" dist="50800" dir="5400000" algn="ctr" rotWithShape="0">
              <a:schemeClr val="accent2">
                <a:lumMod val="20000"/>
                <a:lumOff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36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0145-331B-A358-1120-F7335896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6000" b="1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2253-27FB-506E-CA79-EEC64B87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6075"/>
            <a:ext cx="7571444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250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150B-2465-ED67-EF3B-CAE0BC68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6000" b="1" dirty="0"/>
              <a:t>Download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391B-25DC-21E9-913B-D69E1DF08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 err="1"/>
              <a:t>Github</a:t>
            </a:r>
            <a:r>
              <a:rPr lang="en-US" sz="3200" dirty="0"/>
              <a:t> :</a:t>
            </a:r>
          </a:p>
          <a:p>
            <a:pPr marL="36900" indent="0">
              <a:buNone/>
            </a:pPr>
            <a:r>
              <a:rPr lang="en-US" sz="28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https://github.com/Harshkumar6200/Credit_Card_Dashboard</a:t>
            </a:r>
            <a:endParaRPr lang="en-US" sz="2800" dirty="0">
              <a:solidFill>
                <a:srgbClr val="FFFF00"/>
              </a:solidFill>
            </a:endParaRP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Or 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Google Drive:</a:t>
            </a:r>
          </a:p>
          <a:p>
            <a:pPr marL="36900" indent="0">
              <a:buNone/>
            </a:pPr>
            <a:r>
              <a:rPr lang="en-US" sz="28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2800" dirty="0">
              <a:solidFill>
                <a:srgbClr val="FFFF00"/>
              </a:solidFill>
            </a:endParaRPr>
          </a:p>
          <a:p>
            <a:pPr marL="369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535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5896-2DE5-91AF-2910-2FA951EE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000" b="1" dirty="0"/>
              <a:t>DAX</a:t>
            </a:r>
            <a:r>
              <a:rPr lang="en-US" sz="6000" dirty="0"/>
              <a:t> </a:t>
            </a:r>
            <a:r>
              <a:rPr lang="en-US" sz="6000" b="1" dirty="0"/>
              <a:t>Queries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0D81-C77F-211F-B9E1-3F0B1A08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50" y="2063525"/>
            <a:ext cx="10353762" cy="430574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1" dirty="0" err="1"/>
              <a:t>AgeGroup</a:t>
            </a:r>
            <a:r>
              <a:rPr lang="en-US" sz="2400" dirty="0"/>
              <a:t> = SWITCH</a:t>
            </a:r>
          </a:p>
          <a:p>
            <a:pPr marL="36900" indent="0">
              <a:buNone/>
            </a:pPr>
            <a:r>
              <a:rPr lang="en-US" sz="2400" dirty="0"/>
              <a:t>(TRUE(),</a:t>
            </a:r>
          </a:p>
          <a:p>
            <a:pPr marL="36900" indent="0">
              <a:buNone/>
            </a:pPr>
            <a:r>
              <a:rPr lang="en-US" sz="2400" dirty="0"/>
              <a:t>'</a:t>
            </a:r>
            <a:r>
              <a:rPr lang="en-US" sz="2400" dirty="0" err="1"/>
              <a:t>ccdb</a:t>
            </a:r>
            <a:r>
              <a:rPr lang="en-US" sz="2400" dirty="0"/>
              <a:t> customer'[</a:t>
            </a:r>
            <a:r>
              <a:rPr lang="en-US" sz="2400" dirty="0" err="1"/>
              <a:t>Customer_Age</a:t>
            </a:r>
            <a:r>
              <a:rPr lang="en-US" sz="2400" dirty="0"/>
              <a:t>] &lt; 30, "20-30",'ccdb customer'[</a:t>
            </a:r>
            <a:r>
              <a:rPr lang="en-US" sz="2400" dirty="0" err="1"/>
              <a:t>Customer_Age</a:t>
            </a:r>
            <a:r>
              <a:rPr lang="en-US" sz="2400" dirty="0"/>
              <a:t>] &gt;= 30 &amp;&amp; '</a:t>
            </a:r>
            <a:r>
              <a:rPr lang="en-US" sz="2400" dirty="0" err="1"/>
              <a:t>ccdb</a:t>
            </a:r>
            <a:r>
              <a:rPr lang="en-US" sz="2400" dirty="0"/>
              <a:t> customer'[</a:t>
            </a:r>
            <a:r>
              <a:rPr lang="en-US" sz="2400" dirty="0" err="1"/>
              <a:t>Customer_Age</a:t>
            </a:r>
            <a:r>
              <a:rPr lang="en-US" sz="2400" dirty="0"/>
              <a:t>] &lt; 40,"30-40",[</a:t>
            </a:r>
            <a:r>
              <a:rPr lang="en-US" sz="2400" dirty="0" err="1"/>
              <a:t>Customer_Age</a:t>
            </a:r>
            <a:r>
              <a:rPr lang="en-US" sz="2400" dirty="0"/>
              <a:t>] &gt;= 40 &amp;&amp; '</a:t>
            </a:r>
            <a:r>
              <a:rPr lang="en-US" sz="2400" dirty="0" err="1"/>
              <a:t>ccdb</a:t>
            </a:r>
            <a:r>
              <a:rPr lang="en-US" sz="2400" dirty="0"/>
              <a:t> customer'[</a:t>
            </a:r>
            <a:r>
              <a:rPr lang="en-US" sz="2400" dirty="0" err="1"/>
              <a:t>Customer_Age</a:t>
            </a:r>
            <a:r>
              <a:rPr lang="en-US" sz="2400" dirty="0"/>
              <a:t>] &lt; 50,"40-50",[</a:t>
            </a:r>
            <a:r>
              <a:rPr lang="en-US" sz="2400" dirty="0" err="1"/>
              <a:t>Customer_Age</a:t>
            </a:r>
            <a:r>
              <a:rPr lang="en-US" sz="2400" dirty="0"/>
              <a:t>] &gt;= 50 &amp;&amp; '</a:t>
            </a:r>
            <a:r>
              <a:rPr lang="en-US" sz="2400" dirty="0" err="1"/>
              <a:t>ccdb</a:t>
            </a:r>
            <a:r>
              <a:rPr lang="en-US" sz="2400" dirty="0"/>
              <a:t> customer'[</a:t>
            </a:r>
            <a:r>
              <a:rPr lang="en-US" sz="2400" dirty="0" err="1"/>
              <a:t>Customer_Age</a:t>
            </a:r>
            <a:r>
              <a:rPr lang="en-US" sz="2400" dirty="0"/>
              <a:t>] &lt; 60,"50-60",[</a:t>
            </a:r>
            <a:r>
              <a:rPr lang="en-US" sz="2400" dirty="0" err="1"/>
              <a:t>Customer_Age</a:t>
            </a:r>
            <a:r>
              <a:rPr lang="en-US" sz="2400" dirty="0"/>
              <a:t>] &gt;= 60, "60+",</a:t>
            </a:r>
          </a:p>
          <a:p>
            <a:pPr marL="36900" indent="0">
              <a:buNone/>
            </a:pPr>
            <a:r>
              <a:rPr lang="en-US" sz="2400" dirty="0"/>
              <a:t>"unknown"</a:t>
            </a:r>
          </a:p>
          <a:p>
            <a:pPr marL="36900" indent="0">
              <a:buNone/>
            </a:pPr>
            <a:r>
              <a:rPr lang="en-US" sz="2400" dirty="0"/>
              <a:t>)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88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D924-0DDC-C256-1A2C-333169CB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000" b="1" dirty="0"/>
              <a:t>DAX</a:t>
            </a:r>
            <a:r>
              <a:rPr lang="en-US" sz="6000" dirty="0"/>
              <a:t> </a:t>
            </a:r>
            <a:r>
              <a:rPr lang="en-US" sz="6000" b="1" dirty="0"/>
              <a:t>Queries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331AB-9A5B-0350-AD72-8D2F2FAA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b="1" dirty="0" err="1"/>
              <a:t>IncomeGroup</a:t>
            </a:r>
            <a:r>
              <a:rPr lang="en-IN" sz="2400" dirty="0"/>
              <a:t> = SWITCH(</a:t>
            </a:r>
          </a:p>
          <a:p>
            <a:pPr marL="36900" indent="0">
              <a:buNone/>
            </a:pPr>
            <a:r>
              <a:rPr lang="en-IN" sz="2400" dirty="0"/>
              <a:t>    TRUE(),</a:t>
            </a:r>
          </a:p>
          <a:p>
            <a:pPr marL="36900" indent="0">
              <a:buNone/>
            </a:pPr>
            <a:r>
              <a:rPr lang="en-IN" sz="2400" dirty="0"/>
              <a:t>    '</a:t>
            </a:r>
            <a:r>
              <a:rPr lang="en-IN" sz="2400" dirty="0" err="1"/>
              <a:t>ccdb</a:t>
            </a:r>
            <a:r>
              <a:rPr lang="en-IN" sz="2400" dirty="0"/>
              <a:t> customer'[Income] &lt; 35000, "Low",</a:t>
            </a:r>
          </a:p>
          <a:p>
            <a:pPr marL="36900" indent="0">
              <a:buNone/>
            </a:pPr>
            <a:r>
              <a:rPr lang="en-IN" sz="2400" dirty="0"/>
              <a:t>    '</a:t>
            </a:r>
            <a:r>
              <a:rPr lang="en-IN" sz="2400" dirty="0" err="1"/>
              <a:t>ccdb</a:t>
            </a:r>
            <a:r>
              <a:rPr lang="en-IN" sz="2400" dirty="0"/>
              <a:t> customer'[Income] &gt;= 35000 &amp;&amp; '</a:t>
            </a:r>
            <a:r>
              <a:rPr lang="en-IN" sz="2400" dirty="0" err="1"/>
              <a:t>ccdb</a:t>
            </a:r>
            <a:r>
              <a:rPr lang="en-IN" sz="2400" dirty="0"/>
              <a:t> customer'[Income] &lt; 70000, "Medium",</a:t>
            </a:r>
          </a:p>
          <a:p>
            <a:pPr marL="36900" indent="0">
              <a:buNone/>
            </a:pPr>
            <a:r>
              <a:rPr lang="en-IN" sz="2400" dirty="0"/>
              <a:t>     '</a:t>
            </a:r>
            <a:r>
              <a:rPr lang="en-IN" sz="2400" dirty="0" err="1"/>
              <a:t>ccdb</a:t>
            </a:r>
            <a:r>
              <a:rPr lang="en-IN" sz="2400" dirty="0"/>
              <a:t> customer'[Income] &gt;= 70000, "High",</a:t>
            </a:r>
          </a:p>
          <a:p>
            <a:pPr marL="36900" indent="0">
              <a:buNone/>
            </a:pPr>
            <a:r>
              <a:rPr lang="en-IN" sz="2400" dirty="0"/>
              <a:t>      "unknown")</a:t>
            </a:r>
          </a:p>
        </p:txBody>
      </p:sp>
    </p:spTree>
    <p:extLst>
      <p:ext uri="{BB962C8B-B14F-4D97-AF65-F5344CB8AC3E}">
        <p14:creationId xmlns:p14="http://schemas.microsoft.com/office/powerpoint/2010/main" val="392088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1061-05B0-8F5E-F7B3-442C3E9D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000" b="1" dirty="0"/>
              <a:t>DAX</a:t>
            </a:r>
            <a:r>
              <a:rPr lang="en-US" sz="6000" dirty="0"/>
              <a:t> </a:t>
            </a:r>
            <a:r>
              <a:rPr lang="en-US" sz="6000" b="1" dirty="0"/>
              <a:t>Queries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1B06-586C-AE83-44A4-D5E3C560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86455"/>
            <a:ext cx="10353762" cy="414633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b="1" dirty="0"/>
              <a:t>week_num2 </a:t>
            </a:r>
            <a:r>
              <a:rPr lang="en-IN" sz="2400" dirty="0"/>
              <a:t>= VALUE</a:t>
            </a:r>
          </a:p>
          <a:p>
            <a:pPr marL="36900" indent="0">
              <a:buNone/>
            </a:pPr>
            <a:r>
              <a:rPr lang="en-IN" sz="2400" dirty="0"/>
              <a:t>(RIGHT('</a:t>
            </a:r>
            <a:r>
              <a:rPr lang="en-IN" sz="2400" dirty="0" err="1"/>
              <a:t>ccdb</a:t>
            </a:r>
            <a:r>
              <a:rPr lang="en-IN" sz="2400" dirty="0"/>
              <a:t> </a:t>
            </a:r>
            <a:r>
              <a:rPr lang="en-IN" sz="2400" dirty="0" err="1"/>
              <a:t>credit_card</a:t>
            </a:r>
            <a:r>
              <a:rPr lang="en-IN" sz="2400" dirty="0"/>
              <a:t>'[</a:t>
            </a:r>
            <a:r>
              <a:rPr lang="en-IN" sz="2400" dirty="0" err="1"/>
              <a:t>Week_Num</a:t>
            </a:r>
            <a:r>
              <a:rPr lang="en-IN" sz="2400" dirty="0"/>
              <a:t>], LEN('</a:t>
            </a:r>
            <a:r>
              <a:rPr lang="en-IN" sz="2400" dirty="0" err="1"/>
              <a:t>ccdb</a:t>
            </a:r>
            <a:r>
              <a:rPr lang="en-IN" sz="2400" dirty="0"/>
              <a:t> </a:t>
            </a:r>
            <a:r>
              <a:rPr lang="en-IN" sz="2400" dirty="0" err="1"/>
              <a:t>credit_card</a:t>
            </a:r>
            <a:r>
              <a:rPr lang="en-IN" sz="2400" dirty="0"/>
              <a:t>'[</a:t>
            </a:r>
            <a:r>
              <a:rPr lang="en-IN" sz="2400" dirty="0" err="1"/>
              <a:t>Week_Num</a:t>
            </a:r>
            <a:r>
              <a:rPr lang="en-IN" sz="2400" dirty="0"/>
              <a:t>]) - FIND("-", '</a:t>
            </a:r>
            <a:r>
              <a:rPr lang="en-IN" sz="2400" dirty="0" err="1"/>
              <a:t>ccdb</a:t>
            </a:r>
            <a:r>
              <a:rPr lang="en-IN" sz="2400" dirty="0"/>
              <a:t> </a:t>
            </a:r>
            <a:r>
              <a:rPr lang="en-IN" sz="2400" dirty="0" err="1"/>
              <a:t>credit_card</a:t>
            </a:r>
            <a:r>
              <a:rPr lang="en-IN" sz="2400" dirty="0"/>
              <a:t>'[</a:t>
            </a:r>
            <a:r>
              <a:rPr lang="en-IN" sz="2400" dirty="0" err="1"/>
              <a:t>Week_Num</a:t>
            </a:r>
            <a:r>
              <a:rPr lang="en-IN" sz="2400" dirty="0"/>
              <a:t>])))</a:t>
            </a:r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r>
              <a:rPr lang="en-US" sz="2400" b="1" dirty="0"/>
              <a:t>Revenue</a:t>
            </a:r>
            <a:r>
              <a:rPr lang="en-US" sz="2400" dirty="0"/>
              <a:t> = '</a:t>
            </a:r>
            <a:r>
              <a:rPr lang="en-US" sz="2400" dirty="0" err="1"/>
              <a:t>ccdb</a:t>
            </a:r>
            <a:r>
              <a:rPr lang="en-US" sz="2400" dirty="0"/>
              <a:t> </a:t>
            </a:r>
            <a:r>
              <a:rPr lang="en-US" sz="2400" dirty="0" err="1"/>
              <a:t>credit_card</a:t>
            </a:r>
            <a:r>
              <a:rPr lang="en-US" sz="2400" dirty="0"/>
              <a:t>'[</a:t>
            </a:r>
            <a:r>
              <a:rPr lang="en-US" sz="2400" dirty="0" err="1"/>
              <a:t>Annual_Fees</a:t>
            </a:r>
            <a:r>
              <a:rPr lang="en-US" sz="2400" dirty="0"/>
              <a:t>] + '</a:t>
            </a:r>
            <a:r>
              <a:rPr lang="en-US" sz="2400" dirty="0" err="1"/>
              <a:t>ccdb</a:t>
            </a:r>
            <a:r>
              <a:rPr lang="en-US" sz="2400" dirty="0"/>
              <a:t> </a:t>
            </a:r>
            <a:r>
              <a:rPr lang="en-US" sz="2400" dirty="0" err="1"/>
              <a:t>credit_card</a:t>
            </a:r>
            <a:r>
              <a:rPr lang="en-US" sz="2400" dirty="0"/>
              <a:t>'[</a:t>
            </a:r>
            <a:r>
              <a:rPr lang="en-US" sz="2400" dirty="0" err="1"/>
              <a:t>Total_Trans_Amt</a:t>
            </a:r>
            <a:r>
              <a:rPr lang="en-US" sz="2400" dirty="0"/>
              <a:t>] + '</a:t>
            </a:r>
            <a:r>
              <a:rPr lang="en-US" sz="2400" dirty="0" err="1"/>
              <a:t>ccdb</a:t>
            </a:r>
            <a:r>
              <a:rPr lang="en-US" sz="2400" dirty="0"/>
              <a:t> </a:t>
            </a:r>
            <a:r>
              <a:rPr lang="en-US" sz="2400" dirty="0" err="1"/>
              <a:t>credit_card</a:t>
            </a:r>
            <a:r>
              <a:rPr lang="en-US" sz="2400" dirty="0"/>
              <a:t>'[</a:t>
            </a:r>
            <a:r>
              <a:rPr lang="en-US" sz="2400" dirty="0" err="1"/>
              <a:t>Interest_Earned</a:t>
            </a:r>
            <a:r>
              <a:rPr lang="en-US" sz="2400" dirty="0"/>
              <a:t>]</a:t>
            </a:r>
          </a:p>
          <a:p>
            <a:pPr marL="369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195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C227-B023-1D23-8D1A-6A9597E4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000" b="1" dirty="0"/>
              <a:t>DAX</a:t>
            </a:r>
            <a:r>
              <a:rPr lang="en-US" sz="6000" dirty="0"/>
              <a:t> </a:t>
            </a:r>
            <a:r>
              <a:rPr lang="en-US" sz="6000" b="1" dirty="0"/>
              <a:t>Queries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95E1-855F-DA12-C44A-0ED607CC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b="1" dirty="0" err="1"/>
              <a:t>Previous_week_Revenue</a:t>
            </a:r>
            <a:r>
              <a:rPr lang="en-IN" sz="2400" b="1" dirty="0"/>
              <a:t> </a:t>
            </a:r>
            <a:r>
              <a:rPr lang="en-IN" sz="2400" dirty="0"/>
              <a:t>= CALCULATE(</a:t>
            </a:r>
          </a:p>
          <a:p>
            <a:pPr marL="36900" indent="0">
              <a:buNone/>
            </a:pPr>
            <a:r>
              <a:rPr lang="en-IN" sz="2400" dirty="0"/>
              <a:t>    SUM('</a:t>
            </a:r>
            <a:r>
              <a:rPr lang="en-IN" sz="2400" dirty="0" err="1"/>
              <a:t>ccdb</a:t>
            </a:r>
            <a:r>
              <a:rPr lang="en-IN" sz="2400" dirty="0"/>
              <a:t> </a:t>
            </a:r>
            <a:r>
              <a:rPr lang="en-IN" sz="2400" dirty="0" err="1"/>
              <a:t>credit_card</a:t>
            </a:r>
            <a:r>
              <a:rPr lang="en-IN" sz="2400" dirty="0"/>
              <a:t>'[Revenue]),</a:t>
            </a:r>
          </a:p>
          <a:p>
            <a:pPr marL="36900" indent="0">
              <a:buNone/>
            </a:pPr>
            <a:r>
              <a:rPr lang="en-IN" sz="2400" dirty="0"/>
              <a:t>    FILTER(</a:t>
            </a:r>
          </a:p>
          <a:p>
            <a:pPr marL="36900" indent="0">
              <a:buNone/>
            </a:pPr>
            <a:r>
              <a:rPr lang="en-IN" sz="2400" dirty="0"/>
              <a:t>        ALL('</a:t>
            </a:r>
            <a:r>
              <a:rPr lang="en-IN" sz="2400" dirty="0" err="1"/>
              <a:t>ccdb</a:t>
            </a:r>
            <a:r>
              <a:rPr lang="en-IN" sz="2400" dirty="0"/>
              <a:t> </a:t>
            </a:r>
            <a:r>
              <a:rPr lang="en-IN" sz="2400" dirty="0" err="1"/>
              <a:t>credit_card</a:t>
            </a:r>
            <a:r>
              <a:rPr lang="en-IN" sz="2400" dirty="0"/>
              <a:t>'),</a:t>
            </a:r>
          </a:p>
          <a:p>
            <a:pPr marL="36900" indent="0">
              <a:buNone/>
            </a:pPr>
            <a:r>
              <a:rPr lang="en-IN" sz="2400" dirty="0"/>
              <a:t>        '</a:t>
            </a:r>
            <a:r>
              <a:rPr lang="en-IN" sz="2400" dirty="0" err="1"/>
              <a:t>ccdb</a:t>
            </a:r>
            <a:r>
              <a:rPr lang="en-IN" sz="2400" dirty="0"/>
              <a:t> </a:t>
            </a:r>
            <a:r>
              <a:rPr lang="en-IN" sz="2400" dirty="0" err="1"/>
              <a:t>credit_card</a:t>
            </a:r>
            <a:r>
              <a:rPr lang="en-IN" sz="2400" dirty="0"/>
              <a:t>'[week_num2] = MAX('</a:t>
            </a:r>
            <a:r>
              <a:rPr lang="en-IN" sz="2400" dirty="0" err="1"/>
              <a:t>ccdb</a:t>
            </a:r>
            <a:r>
              <a:rPr lang="en-IN" sz="2400" dirty="0"/>
              <a:t> </a:t>
            </a:r>
            <a:r>
              <a:rPr lang="en-IN" sz="2400" dirty="0" err="1"/>
              <a:t>credit_card</a:t>
            </a:r>
            <a:r>
              <a:rPr lang="en-IN" sz="2400" dirty="0"/>
              <a:t>'[week_num2])-1))</a:t>
            </a:r>
          </a:p>
        </p:txBody>
      </p:sp>
    </p:spTree>
    <p:extLst>
      <p:ext uri="{BB962C8B-B14F-4D97-AF65-F5344CB8AC3E}">
        <p14:creationId xmlns:p14="http://schemas.microsoft.com/office/powerpoint/2010/main" val="138778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B788-49BC-8844-974B-9821AF27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453"/>
            <a:ext cx="10353762" cy="970450"/>
          </a:xfrm>
        </p:spPr>
        <p:txBody>
          <a:bodyPr>
            <a:noAutofit/>
          </a:bodyPr>
          <a:lstStyle/>
          <a:p>
            <a:r>
              <a:rPr lang="en-US" sz="4400" b="1" dirty="0"/>
              <a:t>Project Insights- Week 53 (31st Dec)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7688-B975-6AC7-3687-C4362D518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1193432"/>
            <a:ext cx="10510812" cy="568609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900" b="1" dirty="0"/>
              <a:t>WoW change:</a:t>
            </a:r>
          </a:p>
          <a:p>
            <a:pPr marL="36900" indent="0">
              <a:buNone/>
            </a:pPr>
            <a:r>
              <a:rPr lang="en-US" sz="1800" dirty="0"/>
              <a:t>• Revenue increased by 28.8%,</a:t>
            </a:r>
          </a:p>
          <a:p>
            <a:pPr marL="36900" indent="0">
              <a:buNone/>
            </a:pPr>
            <a:r>
              <a:rPr lang="en-US" sz="1800" dirty="0"/>
              <a:t>• Total Transaction Amt &amp; Count increased by xx% &amp; xx%</a:t>
            </a:r>
          </a:p>
          <a:p>
            <a:pPr marL="36900" indent="0">
              <a:buNone/>
            </a:pPr>
            <a:r>
              <a:rPr lang="en-US" sz="1800" dirty="0"/>
              <a:t>• Customer count increased by xx%</a:t>
            </a:r>
          </a:p>
          <a:p>
            <a:pPr marL="36900" indent="0">
              <a:buNone/>
            </a:pPr>
            <a:r>
              <a:rPr lang="en-US" sz="1900" b="1" dirty="0"/>
              <a:t>Overview YTD:</a:t>
            </a:r>
          </a:p>
          <a:p>
            <a:pPr marL="36900" indent="0">
              <a:buNone/>
            </a:pPr>
            <a:r>
              <a:rPr lang="en-US" sz="1800" dirty="0"/>
              <a:t>• Overall revenue is 57M</a:t>
            </a:r>
          </a:p>
          <a:p>
            <a:pPr marL="36900" indent="0">
              <a:buNone/>
            </a:pPr>
            <a:r>
              <a:rPr lang="en-US" sz="1800" dirty="0"/>
              <a:t>• Total interest is 8M</a:t>
            </a:r>
          </a:p>
          <a:p>
            <a:pPr marL="36900" indent="0">
              <a:buNone/>
            </a:pPr>
            <a:r>
              <a:rPr lang="en-US" sz="1800" dirty="0"/>
              <a:t>• Total transaction amount is 46M</a:t>
            </a:r>
          </a:p>
          <a:p>
            <a:pPr marL="36900" indent="0">
              <a:buNone/>
            </a:pPr>
            <a:r>
              <a:rPr lang="en-US" sz="1800" dirty="0"/>
              <a:t>• Male customers are contributing more in revenue 31M, female 26M</a:t>
            </a:r>
          </a:p>
          <a:p>
            <a:pPr marL="36900" indent="0">
              <a:buNone/>
            </a:pPr>
            <a:r>
              <a:rPr lang="en-US" sz="1800" dirty="0"/>
              <a:t>• Blue &amp; Silver credit card are contributing to 93% of overall transactions</a:t>
            </a:r>
          </a:p>
          <a:p>
            <a:pPr marL="36900" indent="0">
              <a:buNone/>
            </a:pPr>
            <a:r>
              <a:rPr lang="en-US" sz="1800" dirty="0"/>
              <a:t>• TX, NY &amp; CA is contributing to 68%</a:t>
            </a:r>
          </a:p>
          <a:p>
            <a:pPr marL="36900" indent="0">
              <a:buNone/>
            </a:pPr>
            <a:r>
              <a:rPr lang="en-US" sz="1800" dirty="0"/>
              <a:t>• Overall Activation rate is 57.5%</a:t>
            </a:r>
          </a:p>
          <a:p>
            <a:pPr marL="36900" indent="0">
              <a:buNone/>
            </a:pPr>
            <a:r>
              <a:rPr lang="en-US" sz="1800" dirty="0"/>
              <a:t>• Overall Delinquent rate is 6.06%</a:t>
            </a:r>
          </a:p>
          <a:p>
            <a:pPr marL="3690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957758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58</TotalTime>
  <Words>535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Wingdings 2</vt:lpstr>
      <vt:lpstr>Slate</vt:lpstr>
      <vt:lpstr>CREDIT CARD</vt:lpstr>
      <vt:lpstr>Content of this Presentation</vt:lpstr>
      <vt:lpstr>Project Objective</vt:lpstr>
      <vt:lpstr>Download Data </vt:lpstr>
      <vt:lpstr>DAX Queries</vt:lpstr>
      <vt:lpstr>DAX Queries</vt:lpstr>
      <vt:lpstr>DAX Queries</vt:lpstr>
      <vt:lpstr>DAX Queries</vt:lpstr>
      <vt:lpstr>Project Insights- Week 53 (31st Dec)</vt:lpstr>
      <vt:lpstr>Add to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Kumar</dc:creator>
  <cp:lastModifiedBy>Harsh Kumar</cp:lastModifiedBy>
  <cp:revision>1</cp:revision>
  <dcterms:created xsi:type="dcterms:W3CDTF">2024-07-29T15:38:57Z</dcterms:created>
  <dcterms:modified xsi:type="dcterms:W3CDTF">2024-07-29T16:37:20Z</dcterms:modified>
</cp:coreProperties>
</file>