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diagrams/data1.xml" ContentType="application/vnd.openxmlformats-officedocument.drawingml.diagramData+xml"/>
  <Override PartName="/ppt/presentation.xml" ContentType="application/vnd.openxmlformats-officedocument.presentationml.presentation.main+xml"/>
  <Override PartName="/ppt/slides/slide10.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style2.xml" ContentType="application/vnd.ms-office.chartstyle+xml"/>
  <Override PartName="/ppt/charts/colors2.xml" ContentType="application/vnd.ms-office.chartcolor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5.xml" ContentType="application/vnd.ms-office.chartstyle+xml"/>
  <Override PartName="/ppt/charts/colors4.xml" ContentType="application/vnd.ms-office.chartcolorstyle+xml"/>
  <Override PartName="/ppt/charts/chart3.xml" ContentType="application/vnd.openxmlformats-officedocument.drawingml.chart+xml"/>
  <Override PartName="/ppt/charts/colors3.xml" ContentType="application/vnd.ms-office.chartcolorstyle+xml"/>
  <Override PartName="/ppt/charts/style3.xml" ContentType="application/vnd.ms-office.chartstyle+xml"/>
  <Override PartName="/ppt/charts/chart4.xml" ContentType="application/vnd.openxmlformats-officedocument.drawingml.chart+xml"/>
  <Override PartName="/ppt/charts/style4.xml" ContentType="application/vnd.ms-office.chart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68" r:id="rId5"/>
    <p:sldId id="278" r:id="rId6"/>
    <p:sldId id="273" r:id="rId7"/>
    <p:sldId id="274" r:id="rId8"/>
    <p:sldId id="262" r:id="rId9"/>
    <p:sldId id="259" r:id="rId10"/>
    <p:sldId id="277" r:id="rId11"/>
    <p:sldId id="275" r:id="rId12"/>
    <p:sldId id="270" r:id="rId13"/>
    <p:sldId id="271" r:id="rId14"/>
    <p:sldId id="276"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A41A0-A0DA-C7C9-0090-E8875570E070}" v="613" dt="2021-10-18T08:55:59.689"/>
    <p1510:client id="{CD0CB0CD-01FC-62A5-872B-BDE9FFC559F5}" v="440" dt="2021-10-18T08:57:15.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2017</c:v>
                </c:pt>
              </c:strCache>
            </c:strRef>
          </c:tx>
          <c:spPr>
            <a:solidFill>
              <a:schemeClr val="accent1"/>
            </a:solidFill>
            <a:ln>
              <a:noFill/>
            </a:ln>
            <a:effectLst/>
          </c:spPr>
          <c:invertIfNegative val="0"/>
          <c:cat>
            <c:strRef>
              <c:f>Sheet1!$A$2:$A$3</c:f>
              <c:strCache>
                <c:ptCount val="2"/>
                <c:pt idx="0">
                  <c:v>Current Ratio</c:v>
                </c:pt>
                <c:pt idx="1">
                  <c:v>Quick Ratio</c:v>
                </c:pt>
              </c:strCache>
            </c:strRef>
          </c:cat>
          <c:val>
            <c:numRef>
              <c:f>Sheet1!$B$2:$B$3</c:f>
              <c:numCache>
                <c:formatCode>General</c:formatCode>
                <c:ptCount val="2"/>
                <c:pt idx="0">
                  <c:v>9.81</c:v>
                </c:pt>
                <c:pt idx="1">
                  <c:v>8.35</c:v>
                </c:pt>
              </c:numCache>
            </c:numRef>
          </c:val>
          <c:extLst>
            <c:ext xmlns:c16="http://schemas.microsoft.com/office/drawing/2014/chart" uri="{C3380CC4-5D6E-409C-BE32-E72D297353CC}">
              <c16:uniqueId val="{00000000-65F2-4EAA-B1AF-17B623F43E62}"/>
            </c:ext>
          </c:extLst>
        </c:ser>
        <c:ser>
          <c:idx val="1"/>
          <c:order val="1"/>
          <c:tx>
            <c:strRef>
              <c:f>Sheet1!$C$1</c:f>
              <c:strCache>
                <c:ptCount val="1"/>
                <c:pt idx="0">
                  <c:v>2018</c:v>
                </c:pt>
              </c:strCache>
            </c:strRef>
          </c:tx>
          <c:spPr>
            <a:solidFill>
              <a:schemeClr val="accent2"/>
            </a:solidFill>
            <a:ln>
              <a:noFill/>
            </a:ln>
            <a:effectLst/>
          </c:spPr>
          <c:invertIfNegative val="0"/>
          <c:cat>
            <c:strRef>
              <c:f>Sheet1!$A$2:$A$3</c:f>
              <c:strCache>
                <c:ptCount val="2"/>
                <c:pt idx="0">
                  <c:v>Current Ratio</c:v>
                </c:pt>
                <c:pt idx="1">
                  <c:v>Quick Ratio</c:v>
                </c:pt>
              </c:strCache>
            </c:strRef>
          </c:cat>
          <c:val>
            <c:numRef>
              <c:f>Sheet1!$C$2:$C$3</c:f>
              <c:numCache>
                <c:formatCode>General</c:formatCode>
                <c:ptCount val="2"/>
                <c:pt idx="0">
                  <c:v>7.82</c:v>
                </c:pt>
                <c:pt idx="1">
                  <c:v>6.94</c:v>
                </c:pt>
              </c:numCache>
            </c:numRef>
          </c:val>
          <c:extLst>
            <c:ext xmlns:c16="http://schemas.microsoft.com/office/drawing/2014/chart" uri="{C3380CC4-5D6E-409C-BE32-E72D297353CC}">
              <c16:uniqueId val="{00000001-65F2-4EAA-B1AF-17B623F43E62}"/>
            </c:ext>
          </c:extLst>
        </c:ser>
        <c:ser>
          <c:idx val="2"/>
          <c:order val="2"/>
          <c:tx>
            <c:strRef>
              <c:f>Sheet1!$D$1</c:f>
              <c:strCache>
                <c:ptCount val="1"/>
                <c:pt idx="0">
                  <c:v>2019</c:v>
                </c:pt>
              </c:strCache>
            </c:strRef>
          </c:tx>
          <c:spPr>
            <a:solidFill>
              <a:schemeClr val="accent3"/>
            </a:solidFill>
            <a:ln>
              <a:noFill/>
            </a:ln>
            <a:effectLst/>
          </c:spPr>
          <c:invertIfNegative val="0"/>
          <c:cat>
            <c:strRef>
              <c:f>Sheet1!$A$2:$A$3</c:f>
              <c:strCache>
                <c:ptCount val="2"/>
                <c:pt idx="0">
                  <c:v>Current Ratio</c:v>
                </c:pt>
                <c:pt idx="1">
                  <c:v>Quick Ratio</c:v>
                </c:pt>
              </c:strCache>
            </c:strRef>
          </c:cat>
          <c:val>
            <c:numRef>
              <c:f>Sheet1!$D$2:$D$3</c:f>
              <c:numCache>
                <c:formatCode>General</c:formatCode>
                <c:ptCount val="2"/>
                <c:pt idx="0">
                  <c:v>9.0399999999999991</c:v>
                </c:pt>
                <c:pt idx="1">
                  <c:v>7.74</c:v>
                </c:pt>
              </c:numCache>
            </c:numRef>
          </c:val>
          <c:extLst>
            <c:ext xmlns:c16="http://schemas.microsoft.com/office/drawing/2014/chart" uri="{C3380CC4-5D6E-409C-BE32-E72D297353CC}">
              <c16:uniqueId val="{00000002-65F2-4EAA-B1AF-17B623F43E62}"/>
            </c:ext>
          </c:extLst>
        </c:ser>
        <c:ser>
          <c:idx val="3"/>
          <c:order val="3"/>
          <c:tx>
            <c:strRef>
              <c:f>Sheet1!$E$1</c:f>
              <c:strCache>
                <c:ptCount val="1"/>
                <c:pt idx="0">
                  <c:v>2020</c:v>
                </c:pt>
              </c:strCache>
            </c:strRef>
          </c:tx>
          <c:spPr>
            <a:solidFill>
              <a:schemeClr val="accent4"/>
            </a:solidFill>
            <a:ln>
              <a:noFill/>
            </a:ln>
            <a:effectLst/>
          </c:spPr>
          <c:invertIfNegative val="0"/>
          <c:cat>
            <c:strRef>
              <c:f>Sheet1!$A$2:$A$3</c:f>
              <c:strCache>
                <c:ptCount val="2"/>
                <c:pt idx="0">
                  <c:v>Current Ratio</c:v>
                </c:pt>
                <c:pt idx="1">
                  <c:v>Quick Ratio</c:v>
                </c:pt>
              </c:strCache>
            </c:strRef>
          </c:cat>
          <c:val>
            <c:numRef>
              <c:f>Sheet1!$E$2:$E$3</c:f>
              <c:numCache>
                <c:formatCode>General</c:formatCode>
                <c:ptCount val="2"/>
                <c:pt idx="0">
                  <c:v>9.23</c:v>
                </c:pt>
                <c:pt idx="1">
                  <c:v>7.84</c:v>
                </c:pt>
              </c:numCache>
            </c:numRef>
          </c:val>
          <c:extLst>
            <c:ext xmlns:c16="http://schemas.microsoft.com/office/drawing/2014/chart" uri="{C3380CC4-5D6E-409C-BE32-E72D297353CC}">
              <c16:uniqueId val="{00000003-65F2-4EAA-B1AF-17B623F43E62}"/>
            </c:ext>
          </c:extLst>
        </c:ser>
        <c:ser>
          <c:idx val="4"/>
          <c:order val="4"/>
          <c:tx>
            <c:strRef>
              <c:f>Sheet1!$F$1</c:f>
              <c:strCache>
                <c:ptCount val="1"/>
                <c:pt idx="0">
                  <c:v>2021</c:v>
                </c:pt>
              </c:strCache>
            </c:strRef>
          </c:tx>
          <c:spPr>
            <a:solidFill>
              <a:schemeClr val="accent5"/>
            </a:solidFill>
            <a:ln>
              <a:noFill/>
            </a:ln>
            <a:effectLst/>
          </c:spPr>
          <c:invertIfNegative val="0"/>
          <c:cat>
            <c:strRef>
              <c:f>Sheet1!$A$2:$A$3</c:f>
              <c:strCache>
                <c:ptCount val="2"/>
                <c:pt idx="0">
                  <c:v>Current Ratio</c:v>
                </c:pt>
                <c:pt idx="1">
                  <c:v>Quick Ratio</c:v>
                </c:pt>
              </c:strCache>
            </c:strRef>
          </c:cat>
          <c:val>
            <c:numRef>
              <c:f>Sheet1!$F$2:$F$3</c:f>
              <c:numCache>
                <c:formatCode>General</c:formatCode>
                <c:ptCount val="2"/>
                <c:pt idx="0">
                  <c:v>8.2799999999999994</c:v>
                </c:pt>
                <c:pt idx="1">
                  <c:v>7.63</c:v>
                </c:pt>
              </c:numCache>
            </c:numRef>
          </c:val>
          <c:extLst>
            <c:ext xmlns:c16="http://schemas.microsoft.com/office/drawing/2014/chart" uri="{C3380CC4-5D6E-409C-BE32-E72D297353CC}">
              <c16:uniqueId val="{00000004-65F2-4EAA-B1AF-17B623F43E62}"/>
            </c:ext>
          </c:extLst>
        </c:ser>
        <c:dLbls>
          <c:showLegendKey val="0"/>
          <c:showVal val="0"/>
          <c:showCatName val="0"/>
          <c:showSerName val="0"/>
          <c:showPercent val="0"/>
          <c:showBubbleSize val="0"/>
        </c:dLbls>
        <c:gapWidth val="219"/>
        <c:overlap val="-27"/>
        <c:axId val="466302064"/>
        <c:axId val="466302720"/>
      </c:barChart>
      <c:catAx>
        <c:axId val="466302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302720"/>
        <c:crosses val="autoZero"/>
        <c:auto val="1"/>
        <c:lblAlgn val="ctr"/>
        <c:lblOffset val="100"/>
        <c:noMultiLvlLbl val="0"/>
      </c:catAx>
      <c:valAx>
        <c:axId val="46630272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302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2017</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Collection period</c:v>
                </c:pt>
              </c:strCache>
            </c:strRef>
          </c:cat>
          <c:val>
            <c:numRef>
              <c:f>Sheet1!$B$2</c:f>
              <c:numCache>
                <c:formatCode>General</c:formatCode>
                <c:ptCount val="1"/>
                <c:pt idx="0">
                  <c:v>51</c:v>
                </c:pt>
              </c:numCache>
            </c:numRef>
          </c:val>
          <c:extLst>
            <c:ext xmlns:c16="http://schemas.microsoft.com/office/drawing/2014/chart" uri="{C3380CC4-5D6E-409C-BE32-E72D297353CC}">
              <c16:uniqueId val="{00000000-A666-4DEC-9BD6-48F387A1AB11}"/>
            </c:ext>
          </c:extLst>
        </c:ser>
        <c:ser>
          <c:idx val="1"/>
          <c:order val="1"/>
          <c:tx>
            <c:strRef>
              <c:f>Sheet1!$C$1</c:f>
              <c:strCache>
                <c:ptCount val="1"/>
                <c:pt idx="0">
                  <c:v>2018</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Collection period</c:v>
                </c:pt>
              </c:strCache>
            </c:strRef>
          </c:cat>
          <c:val>
            <c:numRef>
              <c:f>Sheet1!$C$2</c:f>
              <c:numCache>
                <c:formatCode>General</c:formatCode>
                <c:ptCount val="1"/>
                <c:pt idx="0">
                  <c:v>58</c:v>
                </c:pt>
              </c:numCache>
            </c:numRef>
          </c:val>
          <c:extLst>
            <c:ext xmlns:c16="http://schemas.microsoft.com/office/drawing/2014/chart" uri="{C3380CC4-5D6E-409C-BE32-E72D297353CC}">
              <c16:uniqueId val="{00000001-A666-4DEC-9BD6-48F387A1AB11}"/>
            </c:ext>
          </c:extLst>
        </c:ser>
        <c:ser>
          <c:idx val="2"/>
          <c:order val="2"/>
          <c:tx>
            <c:strRef>
              <c:f>Sheet1!$D$1</c:f>
              <c:strCache>
                <c:ptCount val="1"/>
                <c:pt idx="0">
                  <c:v>2019</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Collection period</c:v>
                </c:pt>
              </c:strCache>
            </c:strRef>
          </c:cat>
          <c:val>
            <c:numRef>
              <c:f>Sheet1!$D$2</c:f>
              <c:numCache>
                <c:formatCode>General</c:formatCode>
                <c:ptCount val="1"/>
                <c:pt idx="0">
                  <c:v>63</c:v>
                </c:pt>
              </c:numCache>
            </c:numRef>
          </c:val>
          <c:extLst>
            <c:ext xmlns:c16="http://schemas.microsoft.com/office/drawing/2014/chart" uri="{C3380CC4-5D6E-409C-BE32-E72D297353CC}">
              <c16:uniqueId val="{00000002-A666-4DEC-9BD6-48F387A1AB11}"/>
            </c:ext>
          </c:extLst>
        </c:ser>
        <c:ser>
          <c:idx val="3"/>
          <c:order val="3"/>
          <c:tx>
            <c:strRef>
              <c:f>Sheet1!$E$1</c:f>
              <c:strCache>
                <c:ptCount val="1"/>
                <c:pt idx="0">
                  <c:v>2020</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Collection period</c:v>
                </c:pt>
              </c:strCache>
            </c:strRef>
          </c:cat>
          <c:val>
            <c:numRef>
              <c:f>Sheet1!$E$2</c:f>
              <c:numCache>
                <c:formatCode>General</c:formatCode>
                <c:ptCount val="1"/>
                <c:pt idx="0">
                  <c:v>59</c:v>
                </c:pt>
              </c:numCache>
            </c:numRef>
          </c:val>
          <c:extLst>
            <c:ext xmlns:c16="http://schemas.microsoft.com/office/drawing/2014/chart" uri="{C3380CC4-5D6E-409C-BE32-E72D297353CC}">
              <c16:uniqueId val="{00000005-A666-4DEC-9BD6-48F387A1AB11}"/>
            </c:ext>
          </c:extLst>
        </c:ser>
        <c:ser>
          <c:idx val="4"/>
          <c:order val="4"/>
          <c:tx>
            <c:strRef>
              <c:f>Sheet1!$F$1</c:f>
              <c:strCache>
                <c:ptCount val="1"/>
                <c:pt idx="0">
                  <c:v>2021</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Collection period</c:v>
                </c:pt>
              </c:strCache>
            </c:strRef>
          </c:cat>
          <c:val>
            <c:numRef>
              <c:f>Sheet1!$F$2</c:f>
              <c:numCache>
                <c:formatCode>General</c:formatCode>
                <c:ptCount val="1"/>
                <c:pt idx="0">
                  <c:v>65</c:v>
                </c:pt>
              </c:numCache>
            </c:numRef>
          </c:val>
          <c:extLst>
            <c:ext xmlns:c16="http://schemas.microsoft.com/office/drawing/2014/chart" uri="{C3380CC4-5D6E-409C-BE32-E72D297353CC}">
              <c16:uniqueId val="{00000006-A666-4DEC-9BD6-48F387A1AB11}"/>
            </c:ext>
          </c:extLst>
        </c:ser>
        <c:dLbls>
          <c:dLblPos val="outEnd"/>
          <c:showLegendKey val="0"/>
          <c:showVal val="1"/>
          <c:showCatName val="0"/>
          <c:showSerName val="0"/>
          <c:showPercent val="0"/>
          <c:showBubbleSize val="0"/>
        </c:dLbls>
        <c:gapWidth val="444"/>
        <c:overlap val="-90"/>
        <c:axId val="352841936"/>
        <c:axId val="352842264"/>
      </c:barChart>
      <c:catAx>
        <c:axId val="352841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52842264"/>
        <c:crosses val="autoZero"/>
        <c:auto val="1"/>
        <c:lblAlgn val="ctr"/>
        <c:lblOffset val="100"/>
        <c:noMultiLvlLbl val="0"/>
      </c:catAx>
      <c:valAx>
        <c:axId val="352842264"/>
        <c:scaling>
          <c:orientation val="minMax"/>
        </c:scaling>
        <c:delete val="1"/>
        <c:axPos val="l"/>
        <c:numFmt formatCode="General" sourceLinked="1"/>
        <c:majorTickMark val="none"/>
        <c:minorTickMark val="none"/>
        <c:tickLblPos val="nextTo"/>
        <c:crossAx val="352841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2017</c:v>
                </c:pt>
              </c:strCache>
            </c:strRef>
          </c:tx>
          <c:spPr>
            <a:solidFill>
              <a:schemeClr val="accent1"/>
            </a:solidFill>
            <a:ln>
              <a:noFill/>
            </a:ln>
            <a:effectLst/>
          </c:spPr>
          <c:invertIfNegative val="0"/>
          <c:cat>
            <c:strRef>
              <c:f>Sheet1!$A$2:$A$5</c:f>
              <c:strCache>
                <c:ptCount val="4"/>
                <c:pt idx="0">
                  <c:v>Return on assets</c:v>
                </c:pt>
                <c:pt idx="1">
                  <c:v>Return on equity</c:v>
                </c:pt>
                <c:pt idx="2">
                  <c:v>NPM</c:v>
                </c:pt>
                <c:pt idx="3">
                  <c:v>OPM</c:v>
                </c:pt>
              </c:strCache>
            </c:strRef>
          </c:cat>
          <c:val>
            <c:numRef>
              <c:f>Sheet1!$B$2:$B$5</c:f>
              <c:numCache>
                <c:formatCode>General</c:formatCode>
                <c:ptCount val="4"/>
                <c:pt idx="0">
                  <c:v>12.55</c:v>
                </c:pt>
                <c:pt idx="1">
                  <c:v>14.3</c:v>
                </c:pt>
                <c:pt idx="2">
                  <c:v>26.43</c:v>
                </c:pt>
                <c:pt idx="3">
                  <c:v>37.799999999999997</c:v>
                </c:pt>
              </c:numCache>
            </c:numRef>
          </c:val>
          <c:extLst>
            <c:ext xmlns:c16="http://schemas.microsoft.com/office/drawing/2014/chart" uri="{C3380CC4-5D6E-409C-BE32-E72D297353CC}">
              <c16:uniqueId val="{00000000-28E3-4942-B16A-FA1645B47B1A}"/>
            </c:ext>
          </c:extLst>
        </c:ser>
        <c:ser>
          <c:idx val="1"/>
          <c:order val="1"/>
          <c:tx>
            <c:strRef>
              <c:f>Sheet1!$C$1</c:f>
              <c:strCache>
                <c:ptCount val="1"/>
                <c:pt idx="0">
                  <c:v>2018</c:v>
                </c:pt>
              </c:strCache>
            </c:strRef>
          </c:tx>
          <c:spPr>
            <a:solidFill>
              <a:schemeClr val="accent2"/>
            </a:solidFill>
            <a:ln>
              <a:noFill/>
            </a:ln>
            <a:effectLst/>
          </c:spPr>
          <c:invertIfNegative val="0"/>
          <c:cat>
            <c:strRef>
              <c:f>Sheet1!$A$2:$A$5</c:f>
              <c:strCache>
                <c:ptCount val="4"/>
                <c:pt idx="0">
                  <c:v>Return on assets</c:v>
                </c:pt>
                <c:pt idx="1">
                  <c:v>Return on equity</c:v>
                </c:pt>
                <c:pt idx="2">
                  <c:v>NPM</c:v>
                </c:pt>
                <c:pt idx="3">
                  <c:v>OPM</c:v>
                </c:pt>
              </c:strCache>
            </c:strRef>
          </c:cat>
          <c:val>
            <c:numRef>
              <c:f>Sheet1!$C$2:$C$5</c:f>
              <c:numCache>
                <c:formatCode>General</c:formatCode>
                <c:ptCount val="4"/>
                <c:pt idx="0">
                  <c:v>12.73</c:v>
                </c:pt>
                <c:pt idx="1">
                  <c:v>14.58</c:v>
                </c:pt>
                <c:pt idx="2">
                  <c:v>28.32</c:v>
                </c:pt>
                <c:pt idx="3">
                  <c:v>42.2</c:v>
                </c:pt>
              </c:numCache>
            </c:numRef>
          </c:val>
          <c:extLst>
            <c:ext xmlns:c16="http://schemas.microsoft.com/office/drawing/2014/chart" uri="{C3380CC4-5D6E-409C-BE32-E72D297353CC}">
              <c16:uniqueId val="{00000001-28E3-4942-B16A-FA1645B47B1A}"/>
            </c:ext>
          </c:extLst>
        </c:ser>
        <c:ser>
          <c:idx val="2"/>
          <c:order val="2"/>
          <c:tx>
            <c:strRef>
              <c:f>Sheet1!$D$1</c:f>
              <c:strCache>
                <c:ptCount val="1"/>
                <c:pt idx="0">
                  <c:v>2019</c:v>
                </c:pt>
              </c:strCache>
            </c:strRef>
          </c:tx>
          <c:spPr>
            <a:solidFill>
              <a:schemeClr val="accent3"/>
            </a:solidFill>
            <a:ln>
              <a:noFill/>
            </a:ln>
            <a:effectLst/>
          </c:spPr>
          <c:invertIfNegative val="0"/>
          <c:cat>
            <c:strRef>
              <c:f>Sheet1!$A$2:$A$5</c:f>
              <c:strCache>
                <c:ptCount val="4"/>
                <c:pt idx="0">
                  <c:v>Return on assets</c:v>
                </c:pt>
                <c:pt idx="1">
                  <c:v>Return on equity</c:v>
                </c:pt>
                <c:pt idx="2">
                  <c:v>NPM</c:v>
                </c:pt>
                <c:pt idx="3">
                  <c:v>OPM</c:v>
                </c:pt>
              </c:strCache>
            </c:strRef>
          </c:cat>
          <c:val>
            <c:numRef>
              <c:f>Sheet1!$D$2:$D$5</c:f>
              <c:numCache>
                <c:formatCode>General</c:formatCode>
                <c:ptCount val="4"/>
                <c:pt idx="0">
                  <c:v>12.31</c:v>
                </c:pt>
                <c:pt idx="1">
                  <c:v>13.99</c:v>
                </c:pt>
                <c:pt idx="2">
                  <c:v>26.62</c:v>
                </c:pt>
                <c:pt idx="3">
                  <c:v>40.5</c:v>
                </c:pt>
              </c:numCache>
            </c:numRef>
          </c:val>
          <c:extLst>
            <c:ext xmlns:c16="http://schemas.microsoft.com/office/drawing/2014/chart" uri="{C3380CC4-5D6E-409C-BE32-E72D297353CC}">
              <c16:uniqueId val="{00000002-28E3-4942-B16A-FA1645B47B1A}"/>
            </c:ext>
          </c:extLst>
        </c:ser>
        <c:ser>
          <c:idx val="3"/>
          <c:order val="3"/>
          <c:tx>
            <c:strRef>
              <c:f>Sheet1!$E$1</c:f>
              <c:strCache>
                <c:ptCount val="1"/>
                <c:pt idx="0">
                  <c:v>2020</c:v>
                </c:pt>
              </c:strCache>
            </c:strRef>
          </c:tx>
          <c:spPr>
            <a:solidFill>
              <a:schemeClr val="accent4"/>
            </a:solidFill>
            <a:ln>
              <a:noFill/>
            </a:ln>
            <a:effectLst/>
          </c:spPr>
          <c:invertIfNegative val="0"/>
          <c:cat>
            <c:strRef>
              <c:f>Sheet1!$A$2:$A$5</c:f>
              <c:strCache>
                <c:ptCount val="4"/>
                <c:pt idx="0">
                  <c:v>Return on assets</c:v>
                </c:pt>
                <c:pt idx="1">
                  <c:v>Return on equity</c:v>
                </c:pt>
                <c:pt idx="2">
                  <c:v>NPM</c:v>
                </c:pt>
                <c:pt idx="3">
                  <c:v>OPM</c:v>
                </c:pt>
              </c:strCache>
            </c:strRef>
          </c:cat>
          <c:val>
            <c:numRef>
              <c:f>Sheet1!$E$2:$E$5</c:f>
              <c:numCache>
                <c:formatCode>General</c:formatCode>
                <c:ptCount val="4"/>
                <c:pt idx="0">
                  <c:v>13.78</c:v>
                </c:pt>
                <c:pt idx="1">
                  <c:v>15.45</c:v>
                </c:pt>
                <c:pt idx="2">
                  <c:v>31.2</c:v>
                </c:pt>
                <c:pt idx="3">
                  <c:v>38.700000000000003</c:v>
                </c:pt>
              </c:numCache>
            </c:numRef>
          </c:val>
          <c:extLst>
            <c:ext xmlns:c16="http://schemas.microsoft.com/office/drawing/2014/chart" uri="{C3380CC4-5D6E-409C-BE32-E72D297353CC}">
              <c16:uniqueId val="{00000003-28E3-4942-B16A-FA1645B47B1A}"/>
            </c:ext>
          </c:extLst>
        </c:ser>
        <c:ser>
          <c:idx val="4"/>
          <c:order val="4"/>
          <c:tx>
            <c:strRef>
              <c:f>Sheet1!$F$1</c:f>
              <c:strCache>
                <c:ptCount val="1"/>
                <c:pt idx="0">
                  <c:v>2021</c:v>
                </c:pt>
              </c:strCache>
            </c:strRef>
          </c:tx>
          <c:spPr>
            <a:solidFill>
              <a:schemeClr val="accent5"/>
            </a:solidFill>
            <a:ln>
              <a:noFill/>
            </a:ln>
            <a:effectLst/>
          </c:spPr>
          <c:invertIfNegative val="0"/>
          <c:cat>
            <c:strRef>
              <c:f>Sheet1!$A$2:$A$5</c:f>
              <c:strCache>
                <c:ptCount val="4"/>
                <c:pt idx="0">
                  <c:v>Return on assets</c:v>
                </c:pt>
                <c:pt idx="1">
                  <c:v>Return on equity</c:v>
                </c:pt>
                <c:pt idx="2">
                  <c:v>NPM</c:v>
                </c:pt>
                <c:pt idx="3">
                  <c:v>OPM</c:v>
                </c:pt>
              </c:strCache>
            </c:strRef>
          </c:cat>
          <c:val>
            <c:numRef>
              <c:f>Sheet1!$F$2:$F$5</c:f>
              <c:numCache>
                <c:formatCode>General</c:formatCode>
                <c:ptCount val="4"/>
                <c:pt idx="0">
                  <c:v>6.68</c:v>
                </c:pt>
                <c:pt idx="1">
                  <c:v>7.44</c:v>
                </c:pt>
                <c:pt idx="2">
                  <c:v>23.46</c:v>
                </c:pt>
                <c:pt idx="3">
                  <c:v>32.5</c:v>
                </c:pt>
              </c:numCache>
            </c:numRef>
          </c:val>
          <c:extLst>
            <c:ext xmlns:c16="http://schemas.microsoft.com/office/drawing/2014/chart" uri="{C3380CC4-5D6E-409C-BE32-E72D297353CC}">
              <c16:uniqueId val="{00000004-28E3-4942-B16A-FA1645B47B1A}"/>
            </c:ext>
          </c:extLst>
        </c:ser>
        <c:dLbls>
          <c:showLegendKey val="0"/>
          <c:showVal val="0"/>
          <c:showCatName val="0"/>
          <c:showSerName val="0"/>
          <c:showPercent val="0"/>
          <c:showBubbleSize val="0"/>
        </c:dLbls>
        <c:gapWidth val="219"/>
        <c:overlap val="-27"/>
        <c:axId val="527763688"/>
        <c:axId val="527761720"/>
      </c:barChart>
      <c:catAx>
        <c:axId val="527763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761720"/>
        <c:crosses val="autoZero"/>
        <c:auto val="1"/>
        <c:lblAlgn val="ctr"/>
        <c:lblOffset val="100"/>
        <c:noMultiLvlLbl val="0"/>
      </c:catAx>
      <c:valAx>
        <c:axId val="5277617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76368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63837634906178E-3"/>
          <c:y val="1.6013885425693524E-2"/>
          <c:w val="0.96135955720320643"/>
          <c:h val="0.84182284670771224"/>
        </c:manualLayout>
      </c:layout>
      <c:barChart>
        <c:barDir val="col"/>
        <c:grouping val="clustered"/>
        <c:varyColors val="0"/>
        <c:ser>
          <c:idx val="0"/>
          <c:order val="0"/>
          <c:tx>
            <c:strRef>
              <c:f>Sheet1!$B$1</c:f>
              <c:strCache>
                <c:ptCount val="1"/>
                <c:pt idx="0">
                  <c:v>Asset Turnover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1.41</c:v>
                </c:pt>
                <c:pt idx="1">
                  <c:v>1.34</c:v>
                </c:pt>
                <c:pt idx="2">
                  <c:v>1.29</c:v>
                </c:pt>
                <c:pt idx="3">
                  <c:v>1.2</c:v>
                </c:pt>
                <c:pt idx="4">
                  <c:v>0.92</c:v>
                </c:pt>
              </c:numCache>
            </c:numRef>
          </c:val>
          <c:extLst>
            <c:ext xmlns:c16="http://schemas.microsoft.com/office/drawing/2014/chart" uri="{C3380CC4-5D6E-409C-BE32-E72D297353CC}">
              <c16:uniqueId val="{00000000-515A-43A9-87AB-861C063B2BC5}"/>
            </c:ext>
          </c:extLst>
        </c:ser>
        <c:ser>
          <c:idx val="1"/>
          <c:order val="1"/>
          <c:tx>
            <c:strRef>
              <c:f>Sheet1!$C$1</c:f>
              <c:strCache>
                <c:ptCount val="1"/>
                <c:pt idx="0">
                  <c:v>inverntory tuenover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6.93</c:v>
                </c:pt>
                <c:pt idx="1">
                  <c:v>8.2200000000000006</c:v>
                </c:pt>
                <c:pt idx="2">
                  <c:v>5.75</c:v>
                </c:pt>
                <c:pt idx="3">
                  <c:v>4.91</c:v>
                </c:pt>
                <c:pt idx="4">
                  <c:v>7.1</c:v>
                </c:pt>
              </c:numCache>
            </c:numRef>
          </c:val>
          <c:extLst>
            <c:ext xmlns:c16="http://schemas.microsoft.com/office/drawing/2014/chart" uri="{C3380CC4-5D6E-409C-BE32-E72D297353CC}">
              <c16:uniqueId val="{00000000-525A-47BC-ADB1-7939A802C726}"/>
            </c:ext>
          </c:extLst>
        </c:ser>
        <c:dLbls>
          <c:dLblPos val="ctr"/>
          <c:showLegendKey val="0"/>
          <c:showVal val="1"/>
          <c:showCatName val="0"/>
          <c:showSerName val="0"/>
          <c:showPercent val="0"/>
          <c:showBubbleSize val="0"/>
        </c:dLbls>
        <c:gapWidth val="150"/>
        <c:axId val="407445048"/>
        <c:axId val="407436520"/>
      </c:barChart>
      <c:catAx>
        <c:axId val="407445048"/>
        <c:scaling>
          <c:orientation val="minMax"/>
        </c:scaling>
        <c:delete val="0"/>
        <c:axPos val="b"/>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436520"/>
        <c:crosses val="autoZero"/>
        <c:auto val="1"/>
        <c:lblAlgn val="ctr"/>
        <c:lblOffset val="100"/>
        <c:noMultiLvlLbl val="0"/>
      </c:catAx>
      <c:valAx>
        <c:axId val="407436520"/>
        <c:scaling>
          <c:orientation val="minMax"/>
        </c:scaling>
        <c:delete val="1"/>
        <c:axPos val="l"/>
        <c:numFmt formatCode="General" sourceLinked="1"/>
        <c:majorTickMark val="none"/>
        <c:minorTickMark val="none"/>
        <c:tickLblPos val="nextTo"/>
        <c:crossAx val="4074450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ROI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6.93</c:v>
                </c:pt>
                <c:pt idx="1">
                  <c:v>8.2200000000000006</c:v>
                </c:pt>
                <c:pt idx="2">
                  <c:v>5.75</c:v>
                </c:pt>
                <c:pt idx="3">
                  <c:v>4.91</c:v>
                </c:pt>
                <c:pt idx="4">
                  <c:v>7.1</c:v>
                </c:pt>
              </c:numCache>
            </c:numRef>
          </c:val>
          <c:extLst>
            <c:ext xmlns:c16="http://schemas.microsoft.com/office/drawing/2014/chart" uri="{C3380CC4-5D6E-409C-BE32-E72D297353CC}">
              <c16:uniqueId val="{00000000-3834-41EF-8BA3-9DC4A9328CBC}"/>
            </c:ext>
          </c:extLst>
        </c:ser>
        <c:dLbls>
          <c:showLegendKey val="0"/>
          <c:showVal val="1"/>
          <c:showCatName val="0"/>
          <c:showSerName val="0"/>
          <c:showPercent val="0"/>
          <c:showBubbleSize val="0"/>
        </c:dLbls>
        <c:gapWidth val="75"/>
        <c:axId val="466255488"/>
        <c:axId val="466256144"/>
      </c:barChart>
      <c:catAx>
        <c:axId val="466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256144"/>
        <c:crosses val="autoZero"/>
        <c:auto val="1"/>
        <c:lblAlgn val="ctr"/>
        <c:lblOffset val="100"/>
        <c:noMultiLvlLbl val="0"/>
      </c:catAx>
      <c:valAx>
        <c:axId val="466256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255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209645669291337E-2"/>
          <c:y val="1.6710936472014243E-2"/>
          <c:w val="0.91814825295275593"/>
          <c:h val="0.80732641441151487"/>
        </c:manualLayout>
      </c:layout>
      <c:barChart>
        <c:barDir val="col"/>
        <c:grouping val="clustered"/>
        <c:varyColors val="0"/>
        <c:ser>
          <c:idx val="0"/>
          <c:order val="0"/>
          <c:tx>
            <c:strRef>
              <c:f>Sheet1!$B$1</c:f>
              <c:strCache>
                <c:ptCount val="1"/>
                <c:pt idx="0">
                  <c:v>2019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Cash from operating activity</c:v>
                </c:pt>
                <c:pt idx="1">
                  <c:v>Cash from inversting activity</c:v>
                </c:pt>
                <c:pt idx="2">
                  <c:v>Cash from financing activity</c:v>
                </c:pt>
                <c:pt idx="3">
                  <c:v>Net cash flow</c:v>
                </c:pt>
              </c:strCache>
            </c:strRef>
          </c:cat>
          <c:val>
            <c:numRef>
              <c:f>Sheet1!$B$2:$B$5</c:f>
              <c:numCache>
                <c:formatCode>General</c:formatCode>
                <c:ptCount val="4"/>
                <c:pt idx="0">
                  <c:v>50.62</c:v>
                </c:pt>
                <c:pt idx="1">
                  <c:v>-32.14</c:v>
                </c:pt>
                <c:pt idx="2">
                  <c:v>-18.32</c:v>
                </c:pt>
                <c:pt idx="3">
                  <c:v>0.16</c:v>
                </c:pt>
              </c:numCache>
            </c:numRef>
          </c:val>
          <c:extLst>
            <c:ext xmlns:c16="http://schemas.microsoft.com/office/drawing/2014/chart" uri="{C3380CC4-5D6E-409C-BE32-E72D297353CC}">
              <c16:uniqueId val="{00000000-18CA-460E-9F0E-8EF892F128CA}"/>
            </c:ext>
          </c:extLst>
        </c:ser>
        <c:ser>
          <c:idx val="1"/>
          <c:order val="1"/>
          <c:tx>
            <c:strRef>
              <c:f>Sheet1!$C$1</c:f>
              <c:strCache>
                <c:ptCount val="1"/>
                <c:pt idx="0">
                  <c:v>2020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Cash from operating activity</c:v>
                </c:pt>
                <c:pt idx="1">
                  <c:v>Cash from inversting activity</c:v>
                </c:pt>
                <c:pt idx="2">
                  <c:v>Cash from financing activity</c:v>
                </c:pt>
                <c:pt idx="3">
                  <c:v>Net cash flow</c:v>
                </c:pt>
              </c:strCache>
            </c:strRef>
          </c:cat>
          <c:val>
            <c:numRef>
              <c:f>Sheet1!$C$2:$C$5</c:f>
              <c:numCache>
                <c:formatCode>General</c:formatCode>
                <c:ptCount val="4"/>
                <c:pt idx="0">
                  <c:v>73.180000000000007</c:v>
                </c:pt>
                <c:pt idx="1">
                  <c:v>-45.09</c:v>
                </c:pt>
                <c:pt idx="2">
                  <c:v>-28.72</c:v>
                </c:pt>
                <c:pt idx="3">
                  <c:v>-0.63</c:v>
                </c:pt>
              </c:numCache>
            </c:numRef>
          </c:val>
          <c:extLst>
            <c:ext xmlns:c16="http://schemas.microsoft.com/office/drawing/2014/chart" uri="{C3380CC4-5D6E-409C-BE32-E72D297353CC}">
              <c16:uniqueId val="{00000001-18CA-460E-9F0E-8EF892F128CA}"/>
            </c:ext>
          </c:extLst>
        </c:ser>
        <c:ser>
          <c:idx val="2"/>
          <c:order val="2"/>
          <c:tx>
            <c:strRef>
              <c:f>Sheet1!$D$1</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Cash from operating activity</c:v>
                </c:pt>
                <c:pt idx="1">
                  <c:v>Cash from inversting activity</c:v>
                </c:pt>
                <c:pt idx="2">
                  <c:v>Cash from financing activity</c:v>
                </c:pt>
                <c:pt idx="3">
                  <c:v>Net cash flow</c:v>
                </c:pt>
              </c:strCache>
            </c:strRef>
          </c:cat>
          <c:val>
            <c:numRef>
              <c:f>Sheet1!$D$2:$D$5</c:f>
              <c:numCache>
                <c:formatCode>General</c:formatCode>
                <c:ptCount val="4"/>
                <c:pt idx="0">
                  <c:v>83.28</c:v>
                </c:pt>
                <c:pt idx="1">
                  <c:v>-79.23</c:v>
                </c:pt>
                <c:pt idx="2">
                  <c:v>-4.09</c:v>
                </c:pt>
                <c:pt idx="3">
                  <c:v>-0.04</c:v>
                </c:pt>
              </c:numCache>
            </c:numRef>
          </c:val>
          <c:extLst>
            <c:ext xmlns:c16="http://schemas.microsoft.com/office/drawing/2014/chart" uri="{C3380CC4-5D6E-409C-BE32-E72D297353CC}">
              <c16:uniqueId val="{00000002-18CA-460E-9F0E-8EF892F128CA}"/>
            </c:ext>
          </c:extLst>
        </c:ser>
        <c:dLbls>
          <c:dLblPos val="outEnd"/>
          <c:showLegendKey val="0"/>
          <c:showVal val="1"/>
          <c:showCatName val="0"/>
          <c:showSerName val="0"/>
          <c:showPercent val="0"/>
          <c:showBubbleSize val="0"/>
        </c:dLbls>
        <c:gapWidth val="150"/>
        <c:axId val="444220024"/>
        <c:axId val="444220352"/>
      </c:barChart>
      <c:catAx>
        <c:axId val="4442200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220352"/>
        <c:crosses val="autoZero"/>
        <c:auto val="1"/>
        <c:lblAlgn val="ctr"/>
        <c:lblOffset val="100"/>
        <c:noMultiLvlLbl val="0"/>
      </c:catAx>
      <c:valAx>
        <c:axId val="44422035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2200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4F83ABF-EB09-4D3E-8FE6-10F47FFDB7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1E5EA7-6031-4C78-BA5C-498784FF8D8F}">
      <dgm:prSet/>
      <dgm:spPr/>
      <dgm:t>
        <a:bodyPr/>
        <a:lstStyle/>
        <a:p>
          <a:r>
            <a:rPr lang="en-US"/>
            <a:t>COMPANY’S CLASSIC COLLECTION INVOLVES VARIOUS COLLECTIONS WHICH ARE EXCLUSIVE.</a:t>
          </a:r>
        </a:p>
      </dgm:t>
    </dgm:pt>
    <dgm:pt modelId="{0D6817AB-6511-4B58-9753-EB2C538C3807}" type="parTrans" cxnId="{66FE1B6E-E70D-41AA-AAA5-E7420D35E2D9}">
      <dgm:prSet/>
      <dgm:spPr/>
      <dgm:t>
        <a:bodyPr/>
        <a:lstStyle/>
        <a:p>
          <a:endParaRPr lang="en-US"/>
        </a:p>
      </dgm:t>
    </dgm:pt>
    <dgm:pt modelId="{ADF7FD6F-5B15-4132-A1E6-AC51E93FA244}" type="sibTrans" cxnId="{66FE1B6E-E70D-41AA-AAA5-E7420D35E2D9}">
      <dgm:prSet/>
      <dgm:spPr/>
      <dgm:t>
        <a:bodyPr/>
        <a:lstStyle/>
        <a:p>
          <a:endParaRPr lang="en-US"/>
        </a:p>
      </dgm:t>
    </dgm:pt>
    <dgm:pt modelId="{251C5BC1-B74F-4FB9-A07E-AA8363731652}">
      <dgm:prSet/>
      <dgm:spPr/>
      <dgm:t>
        <a:bodyPr/>
        <a:lstStyle/>
        <a:p>
          <a:r>
            <a:rPr lang="en-US"/>
            <a:t>NOVO COLLECTION</a:t>
          </a:r>
        </a:p>
      </dgm:t>
    </dgm:pt>
    <dgm:pt modelId="{B652FAE9-FCD0-429C-92BF-D7815A4C21E9}" type="parTrans" cxnId="{DA934E95-8804-4AE9-BF6A-210F79DFE8B5}">
      <dgm:prSet/>
      <dgm:spPr/>
      <dgm:t>
        <a:bodyPr/>
        <a:lstStyle/>
        <a:p>
          <a:endParaRPr lang="en-US"/>
        </a:p>
      </dgm:t>
    </dgm:pt>
    <dgm:pt modelId="{980B8C2B-3E8C-4DB2-9CAF-C7D987B03BB3}" type="sibTrans" cxnId="{DA934E95-8804-4AE9-BF6A-210F79DFE8B5}">
      <dgm:prSet/>
      <dgm:spPr/>
      <dgm:t>
        <a:bodyPr/>
        <a:lstStyle/>
        <a:p>
          <a:endParaRPr lang="en-US"/>
        </a:p>
      </dgm:t>
    </dgm:pt>
    <dgm:pt modelId="{28297914-5462-4011-8A76-B536DD53BB18}">
      <dgm:prSet/>
      <dgm:spPr/>
      <dgm:t>
        <a:bodyPr/>
        <a:lstStyle/>
        <a:p>
          <a:r>
            <a:rPr lang="en-US"/>
            <a:t>MELODY COLLECTION </a:t>
          </a:r>
        </a:p>
      </dgm:t>
    </dgm:pt>
    <dgm:pt modelId="{FE372BF1-7EC7-4076-91AD-87AEFC082044}" type="parTrans" cxnId="{FBC1C205-55B3-48F0-B5C0-13CD7AA1518E}">
      <dgm:prSet/>
      <dgm:spPr/>
      <dgm:t>
        <a:bodyPr/>
        <a:lstStyle/>
        <a:p>
          <a:endParaRPr lang="en-US"/>
        </a:p>
      </dgm:t>
    </dgm:pt>
    <dgm:pt modelId="{DC295435-CBD6-40D4-9DEE-DF87F44D2ECF}" type="sibTrans" cxnId="{FBC1C205-55B3-48F0-B5C0-13CD7AA1518E}">
      <dgm:prSet/>
      <dgm:spPr/>
      <dgm:t>
        <a:bodyPr/>
        <a:lstStyle/>
        <a:p>
          <a:endParaRPr lang="en-US"/>
        </a:p>
      </dgm:t>
    </dgm:pt>
    <dgm:pt modelId="{340A7386-3B83-45FA-A6DE-99017ADC900D}">
      <dgm:prSet/>
      <dgm:spPr/>
      <dgm:t>
        <a:bodyPr/>
        <a:lstStyle/>
        <a:p>
          <a:r>
            <a:rPr lang="en-US"/>
            <a:t>TEA AND COFFEE COLLECTION</a:t>
          </a:r>
        </a:p>
      </dgm:t>
    </dgm:pt>
    <dgm:pt modelId="{E847D60A-0558-42B8-BDBB-3527B589E0D6}" type="parTrans" cxnId="{14E3D7D8-5564-4B7E-8DF8-8BB8205B868E}">
      <dgm:prSet/>
      <dgm:spPr/>
      <dgm:t>
        <a:bodyPr/>
        <a:lstStyle/>
        <a:p>
          <a:endParaRPr lang="en-US"/>
        </a:p>
      </dgm:t>
    </dgm:pt>
    <dgm:pt modelId="{D0F4D0BC-A11C-41D6-856F-D1C67455DFB6}" type="sibTrans" cxnId="{14E3D7D8-5564-4B7E-8DF8-8BB8205B868E}">
      <dgm:prSet/>
      <dgm:spPr/>
      <dgm:t>
        <a:bodyPr/>
        <a:lstStyle/>
        <a:p>
          <a:endParaRPr lang="en-US"/>
        </a:p>
      </dgm:t>
    </dgm:pt>
    <dgm:pt modelId="{5FC97E21-9FA8-4165-A84F-D077BB66E1B2}" type="pres">
      <dgm:prSet presAssocID="{64F83ABF-EB09-4D3E-8FE6-10F47FFDB774}" presName="root" presStyleCnt="0">
        <dgm:presLayoutVars>
          <dgm:dir/>
          <dgm:resizeHandles val="exact"/>
        </dgm:presLayoutVars>
      </dgm:prSet>
      <dgm:spPr/>
    </dgm:pt>
    <dgm:pt modelId="{381C4246-8418-45EF-B5FE-7A53FE0413CA}" type="pres">
      <dgm:prSet presAssocID="{2B1E5EA7-6031-4C78-BA5C-498784FF8D8F}" presName="compNode" presStyleCnt="0"/>
      <dgm:spPr/>
    </dgm:pt>
    <dgm:pt modelId="{DECB859B-0C48-4131-9442-0791DD0CFB74}" type="pres">
      <dgm:prSet presAssocID="{2B1E5EA7-6031-4C78-BA5C-498784FF8D8F}" presName="bgRect" presStyleLbl="bgShp" presStyleIdx="0" presStyleCnt="4"/>
      <dgm:spPr/>
    </dgm:pt>
    <dgm:pt modelId="{63F67158-6A13-42F9-8DF0-269957D4C10D}" type="pres">
      <dgm:prSet presAssocID="{2B1E5EA7-6031-4C78-BA5C-498784FF8D8F}"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e"/>
        </a:ext>
      </dgm:extLst>
    </dgm:pt>
    <dgm:pt modelId="{853D13E5-805F-4A97-A816-E9799CE9A5B8}" type="pres">
      <dgm:prSet presAssocID="{2B1E5EA7-6031-4C78-BA5C-498784FF8D8F}" presName="spaceRect" presStyleCnt="0"/>
      <dgm:spPr/>
    </dgm:pt>
    <dgm:pt modelId="{CF0B3869-CADB-40D3-BCBD-EAAE1E1AA65A}" type="pres">
      <dgm:prSet presAssocID="{2B1E5EA7-6031-4C78-BA5C-498784FF8D8F}" presName="parTx" presStyleLbl="revTx" presStyleIdx="0" presStyleCnt="4">
        <dgm:presLayoutVars>
          <dgm:chMax val="0"/>
          <dgm:chPref val="0"/>
        </dgm:presLayoutVars>
      </dgm:prSet>
      <dgm:spPr/>
    </dgm:pt>
    <dgm:pt modelId="{3742F4CC-872A-43A7-9BFB-10076A91024A}" type="pres">
      <dgm:prSet presAssocID="{ADF7FD6F-5B15-4132-A1E6-AC51E93FA244}" presName="sibTrans" presStyleCnt="0"/>
      <dgm:spPr/>
    </dgm:pt>
    <dgm:pt modelId="{8CD6F33F-7FA0-4F7E-99B9-2AD2D4896397}" type="pres">
      <dgm:prSet presAssocID="{251C5BC1-B74F-4FB9-A07E-AA8363731652}" presName="compNode" presStyleCnt="0"/>
      <dgm:spPr/>
    </dgm:pt>
    <dgm:pt modelId="{404D25D7-8046-496B-8F02-133685127598}" type="pres">
      <dgm:prSet presAssocID="{251C5BC1-B74F-4FB9-A07E-AA8363731652}" presName="bgRect" presStyleLbl="bgShp" presStyleIdx="1" presStyleCnt="4"/>
      <dgm:spPr/>
    </dgm:pt>
    <dgm:pt modelId="{C14B5251-16E2-48EB-8AF6-38DFDB1F5074}" type="pres">
      <dgm:prSet presAssocID="{251C5BC1-B74F-4FB9-A07E-AA8363731652}"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F342008-EE41-48B8-97E9-567AA495018D}" type="pres">
      <dgm:prSet presAssocID="{251C5BC1-B74F-4FB9-A07E-AA8363731652}" presName="spaceRect" presStyleCnt="0"/>
      <dgm:spPr/>
    </dgm:pt>
    <dgm:pt modelId="{3D33A454-F31F-44E8-B88E-5311F6FF75C5}" type="pres">
      <dgm:prSet presAssocID="{251C5BC1-B74F-4FB9-A07E-AA8363731652}" presName="parTx" presStyleLbl="revTx" presStyleIdx="1" presStyleCnt="4">
        <dgm:presLayoutVars>
          <dgm:chMax val="0"/>
          <dgm:chPref val="0"/>
        </dgm:presLayoutVars>
      </dgm:prSet>
      <dgm:spPr/>
    </dgm:pt>
    <dgm:pt modelId="{B8B2EFF3-3CE3-4C35-B995-719002686BAF}" type="pres">
      <dgm:prSet presAssocID="{980B8C2B-3E8C-4DB2-9CAF-C7D987B03BB3}" presName="sibTrans" presStyleCnt="0"/>
      <dgm:spPr/>
    </dgm:pt>
    <dgm:pt modelId="{96246380-3CBB-464B-A76D-C23BE56337BA}" type="pres">
      <dgm:prSet presAssocID="{28297914-5462-4011-8A76-B536DD53BB18}" presName="compNode" presStyleCnt="0"/>
      <dgm:spPr/>
    </dgm:pt>
    <dgm:pt modelId="{36BF64E5-F826-482E-8569-F067977DF244}" type="pres">
      <dgm:prSet presAssocID="{28297914-5462-4011-8A76-B536DD53BB18}" presName="bgRect" presStyleLbl="bgShp" presStyleIdx="2" presStyleCnt="4"/>
      <dgm:spPr/>
    </dgm:pt>
    <dgm:pt modelId="{C962B4B0-6C2B-4180-83AF-83BE7E42BD3B}" type="pres">
      <dgm:prSet presAssocID="{28297914-5462-4011-8A76-B536DD53BB18}"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a:ext>
      </dgm:extLst>
    </dgm:pt>
    <dgm:pt modelId="{5A2BE1CE-46E6-408D-B134-594806BE2CE2}" type="pres">
      <dgm:prSet presAssocID="{28297914-5462-4011-8A76-B536DD53BB18}" presName="spaceRect" presStyleCnt="0"/>
      <dgm:spPr/>
    </dgm:pt>
    <dgm:pt modelId="{8A4CF48D-3D59-4C4E-BDAE-F892D6E3708F}" type="pres">
      <dgm:prSet presAssocID="{28297914-5462-4011-8A76-B536DD53BB18}" presName="parTx" presStyleLbl="revTx" presStyleIdx="2" presStyleCnt="4">
        <dgm:presLayoutVars>
          <dgm:chMax val="0"/>
          <dgm:chPref val="0"/>
        </dgm:presLayoutVars>
      </dgm:prSet>
      <dgm:spPr/>
    </dgm:pt>
    <dgm:pt modelId="{ECB6107F-F80A-4D18-9F1B-C55A6F02B045}" type="pres">
      <dgm:prSet presAssocID="{DC295435-CBD6-40D4-9DEE-DF87F44D2ECF}" presName="sibTrans" presStyleCnt="0"/>
      <dgm:spPr/>
    </dgm:pt>
    <dgm:pt modelId="{119D819A-4119-4594-8153-44EA86EC7FD0}" type="pres">
      <dgm:prSet presAssocID="{340A7386-3B83-45FA-A6DE-99017ADC900D}" presName="compNode" presStyleCnt="0"/>
      <dgm:spPr/>
    </dgm:pt>
    <dgm:pt modelId="{A1E55899-0334-4CFD-B029-030C36EDFED9}" type="pres">
      <dgm:prSet presAssocID="{340A7386-3B83-45FA-A6DE-99017ADC900D}" presName="bgRect" presStyleLbl="bgShp" presStyleIdx="3" presStyleCnt="4"/>
      <dgm:spPr/>
    </dgm:pt>
    <dgm:pt modelId="{3A41B5F4-77FD-494B-92F7-99865FE247F3}" type="pres">
      <dgm:prSet presAssocID="{340A7386-3B83-45FA-A6DE-99017ADC900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
        </a:ext>
      </dgm:extLst>
    </dgm:pt>
    <dgm:pt modelId="{AF402F56-69DC-4FD1-B021-E8C96DB15213}" type="pres">
      <dgm:prSet presAssocID="{340A7386-3B83-45FA-A6DE-99017ADC900D}" presName="spaceRect" presStyleCnt="0"/>
      <dgm:spPr/>
    </dgm:pt>
    <dgm:pt modelId="{9D015F13-6F64-4C93-B546-3F7FC1D2E22C}" type="pres">
      <dgm:prSet presAssocID="{340A7386-3B83-45FA-A6DE-99017ADC900D}" presName="parTx" presStyleLbl="revTx" presStyleIdx="3" presStyleCnt="4">
        <dgm:presLayoutVars>
          <dgm:chMax val="0"/>
          <dgm:chPref val="0"/>
        </dgm:presLayoutVars>
      </dgm:prSet>
      <dgm:spPr/>
    </dgm:pt>
  </dgm:ptLst>
  <dgm:cxnLst>
    <dgm:cxn modelId="{FBC1C205-55B3-48F0-B5C0-13CD7AA1518E}" srcId="{64F83ABF-EB09-4D3E-8FE6-10F47FFDB774}" destId="{28297914-5462-4011-8A76-B536DD53BB18}" srcOrd="2" destOrd="0" parTransId="{FE372BF1-7EC7-4076-91AD-87AEFC082044}" sibTransId="{DC295435-CBD6-40D4-9DEE-DF87F44D2ECF}"/>
    <dgm:cxn modelId="{284ACA5F-9858-4930-B158-F728817E74B3}" type="presOf" srcId="{64F83ABF-EB09-4D3E-8FE6-10F47FFDB774}" destId="{5FC97E21-9FA8-4165-A84F-D077BB66E1B2}" srcOrd="0" destOrd="0" presId="urn:microsoft.com/office/officeart/2018/2/layout/IconVerticalSolidList"/>
    <dgm:cxn modelId="{176AED45-5B63-46D5-AE2F-168B0F54A190}" type="presOf" srcId="{2B1E5EA7-6031-4C78-BA5C-498784FF8D8F}" destId="{CF0B3869-CADB-40D3-BCBD-EAAE1E1AA65A}" srcOrd="0" destOrd="0" presId="urn:microsoft.com/office/officeart/2018/2/layout/IconVerticalSolidList"/>
    <dgm:cxn modelId="{66FE1B6E-E70D-41AA-AAA5-E7420D35E2D9}" srcId="{64F83ABF-EB09-4D3E-8FE6-10F47FFDB774}" destId="{2B1E5EA7-6031-4C78-BA5C-498784FF8D8F}" srcOrd="0" destOrd="0" parTransId="{0D6817AB-6511-4B58-9753-EB2C538C3807}" sibTransId="{ADF7FD6F-5B15-4132-A1E6-AC51E93FA244}"/>
    <dgm:cxn modelId="{4DA36C8B-DE19-4392-9915-87868AF6CB02}" type="presOf" srcId="{251C5BC1-B74F-4FB9-A07E-AA8363731652}" destId="{3D33A454-F31F-44E8-B88E-5311F6FF75C5}" srcOrd="0" destOrd="0" presId="urn:microsoft.com/office/officeart/2018/2/layout/IconVerticalSolidList"/>
    <dgm:cxn modelId="{DA934E95-8804-4AE9-BF6A-210F79DFE8B5}" srcId="{64F83ABF-EB09-4D3E-8FE6-10F47FFDB774}" destId="{251C5BC1-B74F-4FB9-A07E-AA8363731652}" srcOrd="1" destOrd="0" parTransId="{B652FAE9-FCD0-429C-92BF-D7815A4C21E9}" sibTransId="{980B8C2B-3E8C-4DB2-9CAF-C7D987B03BB3}"/>
    <dgm:cxn modelId="{F1BD16BB-F8E9-4E6E-908E-9A4EB7E68ED9}" type="presOf" srcId="{340A7386-3B83-45FA-A6DE-99017ADC900D}" destId="{9D015F13-6F64-4C93-B546-3F7FC1D2E22C}" srcOrd="0" destOrd="0" presId="urn:microsoft.com/office/officeart/2018/2/layout/IconVerticalSolidList"/>
    <dgm:cxn modelId="{917337BB-7891-4BB5-A46D-9CC7ABB4BD80}" type="presOf" srcId="{28297914-5462-4011-8A76-B536DD53BB18}" destId="{8A4CF48D-3D59-4C4E-BDAE-F892D6E3708F}" srcOrd="0" destOrd="0" presId="urn:microsoft.com/office/officeart/2018/2/layout/IconVerticalSolidList"/>
    <dgm:cxn modelId="{14E3D7D8-5564-4B7E-8DF8-8BB8205B868E}" srcId="{64F83ABF-EB09-4D3E-8FE6-10F47FFDB774}" destId="{340A7386-3B83-45FA-A6DE-99017ADC900D}" srcOrd="3" destOrd="0" parTransId="{E847D60A-0558-42B8-BDBB-3527B589E0D6}" sibTransId="{D0F4D0BC-A11C-41D6-856F-D1C67455DFB6}"/>
    <dgm:cxn modelId="{D2580DF2-8D2D-4D64-B551-5391FAEE0424}" type="presParOf" srcId="{5FC97E21-9FA8-4165-A84F-D077BB66E1B2}" destId="{381C4246-8418-45EF-B5FE-7A53FE0413CA}" srcOrd="0" destOrd="0" presId="urn:microsoft.com/office/officeart/2018/2/layout/IconVerticalSolidList"/>
    <dgm:cxn modelId="{73639291-A639-406F-97C5-F1B0F926AA22}" type="presParOf" srcId="{381C4246-8418-45EF-B5FE-7A53FE0413CA}" destId="{DECB859B-0C48-4131-9442-0791DD0CFB74}" srcOrd="0" destOrd="0" presId="urn:microsoft.com/office/officeart/2018/2/layout/IconVerticalSolidList"/>
    <dgm:cxn modelId="{ADA7F2D7-02BE-4F3B-9A8E-FECF37783026}" type="presParOf" srcId="{381C4246-8418-45EF-B5FE-7A53FE0413CA}" destId="{63F67158-6A13-42F9-8DF0-269957D4C10D}" srcOrd="1" destOrd="0" presId="urn:microsoft.com/office/officeart/2018/2/layout/IconVerticalSolidList"/>
    <dgm:cxn modelId="{7CBA20A2-42EA-4488-8CFD-37D7AF9CB316}" type="presParOf" srcId="{381C4246-8418-45EF-B5FE-7A53FE0413CA}" destId="{853D13E5-805F-4A97-A816-E9799CE9A5B8}" srcOrd="2" destOrd="0" presId="urn:microsoft.com/office/officeart/2018/2/layout/IconVerticalSolidList"/>
    <dgm:cxn modelId="{B939B359-3E5D-4936-A007-56A49F5C89CC}" type="presParOf" srcId="{381C4246-8418-45EF-B5FE-7A53FE0413CA}" destId="{CF0B3869-CADB-40D3-BCBD-EAAE1E1AA65A}" srcOrd="3" destOrd="0" presId="urn:microsoft.com/office/officeart/2018/2/layout/IconVerticalSolidList"/>
    <dgm:cxn modelId="{7ACEC6E1-4F3E-4E33-9231-3119C35F0A2B}" type="presParOf" srcId="{5FC97E21-9FA8-4165-A84F-D077BB66E1B2}" destId="{3742F4CC-872A-43A7-9BFB-10076A91024A}" srcOrd="1" destOrd="0" presId="urn:microsoft.com/office/officeart/2018/2/layout/IconVerticalSolidList"/>
    <dgm:cxn modelId="{9D0AC75B-3B9F-4A59-8288-B9F65E2442E8}" type="presParOf" srcId="{5FC97E21-9FA8-4165-A84F-D077BB66E1B2}" destId="{8CD6F33F-7FA0-4F7E-99B9-2AD2D4896397}" srcOrd="2" destOrd="0" presId="urn:microsoft.com/office/officeart/2018/2/layout/IconVerticalSolidList"/>
    <dgm:cxn modelId="{39F2E04A-6E2A-434C-8EDB-325C8E7BB08C}" type="presParOf" srcId="{8CD6F33F-7FA0-4F7E-99B9-2AD2D4896397}" destId="{404D25D7-8046-496B-8F02-133685127598}" srcOrd="0" destOrd="0" presId="urn:microsoft.com/office/officeart/2018/2/layout/IconVerticalSolidList"/>
    <dgm:cxn modelId="{9AD242DD-2AA2-4A43-940A-416C30F61DF0}" type="presParOf" srcId="{8CD6F33F-7FA0-4F7E-99B9-2AD2D4896397}" destId="{C14B5251-16E2-48EB-8AF6-38DFDB1F5074}" srcOrd="1" destOrd="0" presId="urn:microsoft.com/office/officeart/2018/2/layout/IconVerticalSolidList"/>
    <dgm:cxn modelId="{AEE2391B-A655-4833-84BD-C835FD2DD7BE}" type="presParOf" srcId="{8CD6F33F-7FA0-4F7E-99B9-2AD2D4896397}" destId="{2F342008-EE41-48B8-97E9-567AA495018D}" srcOrd="2" destOrd="0" presId="urn:microsoft.com/office/officeart/2018/2/layout/IconVerticalSolidList"/>
    <dgm:cxn modelId="{67361D88-A1AB-4E64-8C0F-604D16EC8488}" type="presParOf" srcId="{8CD6F33F-7FA0-4F7E-99B9-2AD2D4896397}" destId="{3D33A454-F31F-44E8-B88E-5311F6FF75C5}" srcOrd="3" destOrd="0" presId="urn:microsoft.com/office/officeart/2018/2/layout/IconVerticalSolidList"/>
    <dgm:cxn modelId="{F2381FF8-1A7A-4551-AFD7-B5FEF732170A}" type="presParOf" srcId="{5FC97E21-9FA8-4165-A84F-D077BB66E1B2}" destId="{B8B2EFF3-3CE3-4C35-B995-719002686BAF}" srcOrd="3" destOrd="0" presId="urn:microsoft.com/office/officeart/2018/2/layout/IconVerticalSolidList"/>
    <dgm:cxn modelId="{347CFFEA-71E7-4C39-B01F-3765DDD879B7}" type="presParOf" srcId="{5FC97E21-9FA8-4165-A84F-D077BB66E1B2}" destId="{96246380-3CBB-464B-A76D-C23BE56337BA}" srcOrd="4" destOrd="0" presId="urn:microsoft.com/office/officeart/2018/2/layout/IconVerticalSolidList"/>
    <dgm:cxn modelId="{3CBD8422-2FAD-4617-9DD0-25C87FACD993}" type="presParOf" srcId="{96246380-3CBB-464B-A76D-C23BE56337BA}" destId="{36BF64E5-F826-482E-8569-F067977DF244}" srcOrd="0" destOrd="0" presId="urn:microsoft.com/office/officeart/2018/2/layout/IconVerticalSolidList"/>
    <dgm:cxn modelId="{02C5E5A4-7607-4559-A2D7-42163BD2B2EA}" type="presParOf" srcId="{96246380-3CBB-464B-A76D-C23BE56337BA}" destId="{C962B4B0-6C2B-4180-83AF-83BE7E42BD3B}" srcOrd="1" destOrd="0" presId="urn:microsoft.com/office/officeart/2018/2/layout/IconVerticalSolidList"/>
    <dgm:cxn modelId="{2F1589EA-CE66-44D4-B098-BDCFEDDBF520}" type="presParOf" srcId="{96246380-3CBB-464B-A76D-C23BE56337BA}" destId="{5A2BE1CE-46E6-408D-B134-594806BE2CE2}" srcOrd="2" destOrd="0" presId="urn:microsoft.com/office/officeart/2018/2/layout/IconVerticalSolidList"/>
    <dgm:cxn modelId="{015196D0-4681-4131-BF48-7CF48953114B}" type="presParOf" srcId="{96246380-3CBB-464B-A76D-C23BE56337BA}" destId="{8A4CF48D-3D59-4C4E-BDAE-F892D6E3708F}" srcOrd="3" destOrd="0" presId="urn:microsoft.com/office/officeart/2018/2/layout/IconVerticalSolidList"/>
    <dgm:cxn modelId="{66ED8DF5-C351-4D84-B321-A2A719E7F30D}" type="presParOf" srcId="{5FC97E21-9FA8-4165-A84F-D077BB66E1B2}" destId="{ECB6107F-F80A-4D18-9F1B-C55A6F02B045}" srcOrd="5" destOrd="0" presId="urn:microsoft.com/office/officeart/2018/2/layout/IconVerticalSolidList"/>
    <dgm:cxn modelId="{9DDE31D8-BDC4-464A-81A3-1CCE0FC98B29}" type="presParOf" srcId="{5FC97E21-9FA8-4165-A84F-D077BB66E1B2}" destId="{119D819A-4119-4594-8153-44EA86EC7FD0}" srcOrd="6" destOrd="0" presId="urn:microsoft.com/office/officeart/2018/2/layout/IconVerticalSolidList"/>
    <dgm:cxn modelId="{05FC7AED-45DD-4348-8E32-5D293105C7CD}" type="presParOf" srcId="{119D819A-4119-4594-8153-44EA86EC7FD0}" destId="{A1E55899-0334-4CFD-B029-030C36EDFED9}" srcOrd="0" destOrd="0" presId="urn:microsoft.com/office/officeart/2018/2/layout/IconVerticalSolidList"/>
    <dgm:cxn modelId="{D5D0F681-E6FE-4A9B-BEA6-C623627E7A86}" type="presParOf" srcId="{119D819A-4119-4594-8153-44EA86EC7FD0}" destId="{3A41B5F4-77FD-494B-92F7-99865FE247F3}" srcOrd="1" destOrd="0" presId="urn:microsoft.com/office/officeart/2018/2/layout/IconVerticalSolidList"/>
    <dgm:cxn modelId="{D83E38E6-7C5B-4766-B009-FFB27F44457D}" type="presParOf" srcId="{119D819A-4119-4594-8153-44EA86EC7FD0}" destId="{AF402F56-69DC-4FD1-B021-E8C96DB15213}" srcOrd="2" destOrd="0" presId="urn:microsoft.com/office/officeart/2018/2/layout/IconVerticalSolidList"/>
    <dgm:cxn modelId="{21F87392-DB0B-4BDD-94B3-5277D13F5AC5}" type="presParOf" srcId="{119D819A-4119-4594-8153-44EA86EC7FD0}" destId="{9D015F13-6F64-4C93-B546-3F7FC1D2E2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B859B-0C48-4131-9442-0791DD0CFB74}">
      <dsp:nvSpPr>
        <dsp:cNvPr id="0" name=""/>
        <dsp:cNvSpPr/>
      </dsp:nvSpPr>
      <dsp:spPr>
        <a:xfrm>
          <a:off x="0" y="2277"/>
          <a:ext cx="6096000" cy="11540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67158-6A13-42F9-8DF0-269957D4C10D}">
      <dsp:nvSpPr>
        <dsp:cNvPr id="0" name=""/>
        <dsp:cNvSpPr/>
      </dsp:nvSpPr>
      <dsp:spPr>
        <a:xfrm>
          <a:off x="349107" y="261943"/>
          <a:ext cx="634740" cy="63474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0B3869-CADB-40D3-BCBD-EAAE1E1AA65A}">
      <dsp:nvSpPr>
        <dsp:cNvPr id="0" name=""/>
        <dsp:cNvSpPr/>
      </dsp:nvSpPr>
      <dsp:spPr>
        <a:xfrm>
          <a:off x="1332954" y="2277"/>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US" sz="2100" kern="1200"/>
            <a:t>COMPANY’S CLASSIC COLLECTION INVOLVES VARIOUS COLLECTIONS WHICH ARE EXCLUSIVE.</a:t>
          </a:r>
        </a:p>
      </dsp:txBody>
      <dsp:txXfrm>
        <a:off x="1332954" y="2277"/>
        <a:ext cx="4763045" cy="1154072"/>
      </dsp:txXfrm>
    </dsp:sp>
    <dsp:sp modelId="{404D25D7-8046-496B-8F02-133685127598}">
      <dsp:nvSpPr>
        <dsp:cNvPr id="0" name=""/>
        <dsp:cNvSpPr/>
      </dsp:nvSpPr>
      <dsp:spPr>
        <a:xfrm>
          <a:off x="0" y="1444868"/>
          <a:ext cx="6096000" cy="11540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B5251-16E2-48EB-8AF6-38DFDB1F5074}">
      <dsp:nvSpPr>
        <dsp:cNvPr id="0" name=""/>
        <dsp:cNvSpPr/>
      </dsp:nvSpPr>
      <dsp:spPr>
        <a:xfrm>
          <a:off x="349107" y="1704534"/>
          <a:ext cx="634740" cy="63474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33A454-F31F-44E8-B88E-5311F6FF75C5}">
      <dsp:nvSpPr>
        <dsp:cNvPr id="0" name=""/>
        <dsp:cNvSpPr/>
      </dsp:nvSpPr>
      <dsp:spPr>
        <a:xfrm>
          <a:off x="1332954" y="1444868"/>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US" sz="2100" kern="1200"/>
            <a:t>NOVO COLLECTION</a:t>
          </a:r>
        </a:p>
      </dsp:txBody>
      <dsp:txXfrm>
        <a:off x="1332954" y="1444868"/>
        <a:ext cx="4763045" cy="1154072"/>
      </dsp:txXfrm>
    </dsp:sp>
    <dsp:sp modelId="{36BF64E5-F826-482E-8569-F067977DF244}">
      <dsp:nvSpPr>
        <dsp:cNvPr id="0" name=""/>
        <dsp:cNvSpPr/>
      </dsp:nvSpPr>
      <dsp:spPr>
        <a:xfrm>
          <a:off x="0" y="2887459"/>
          <a:ext cx="6096000" cy="11540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2B4B0-6C2B-4180-83AF-83BE7E42BD3B}">
      <dsp:nvSpPr>
        <dsp:cNvPr id="0" name=""/>
        <dsp:cNvSpPr/>
      </dsp:nvSpPr>
      <dsp:spPr>
        <a:xfrm>
          <a:off x="349107" y="3147125"/>
          <a:ext cx="634740" cy="63474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4CF48D-3D59-4C4E-BDAE-F892D6E3708F}">
      <dsp:nvSpPr>
        <dsp:cNvPr id="0" name=""/>
        <dsp:cNvSpPr/>
      </dsp:nvSpPr>
      <dsp:spPr>
        <a:xfrm>
          <a:off x="1332954" y="2887459"/>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US" sz="2100" kern="1200"/>
            <a:t>MELODY COLLECTION </a:t>
          </a:r>
        </a:p>
      </dsp:txBody>
      <dsp:txXfrm>
        <a:off x="1332954" y="2887459"/>
        <a:ext cx="4763045" cy="1154072"/>
      </dsp:txXfrm>
    </dsp:sp>
    <dsp:sp modelId="{A1E55899-0334-4CFD-B029-030C36EDFED9}">
      <dsp:nvSpPr>
        <dsp:cNvPr id="0" name=""/>
        <dsp:cNvSpPr/>
      </dsp:nvSpPr>
      <dsp:spPr>
        <a:xfrm>
          <a:off x="0" y="4330050"/>
          <a:ext cx="6096000" cy="115407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1B5F4-77FD-494B-92F7-99865FE247F3}">
      <dsp:nvSpPr>
        <dsp:cNvPr id="0" name=""/>
        <dsp:cNvSpPr/>
      </dsp:nvSpPr>
      <dsp:spPr>
        <a:xfrm>
          <a:off x="349107" y="4589716"/>
          <a:ext cx="634740" cy="63474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015F13-6F64-4C93-B546-3F7FC1D2E22C}">
      <dsp:nvSpPr>
        <dsp:cNvPr id="0" name=""/>
        <dsp:cNvSpPr/>
      </dsp:nvSpPr>
      <dsp:spPr>
        <a:xfrm>
          <a:off x="1332954" y="4330050"/>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US" sz="2100" kern="1200"/>
            <a:t>TEA AND COFFEE COLLECTION</a:t>
          </a:r>
        </a:p>
      </dsp:txBody>
      <dsp:txXfrm>
        <a:off x="1332954" y="4330050"/>
        <a:ext cx="4763045" cy="11540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558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10/18/2021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7808537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8369411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558983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1940501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10/18/2021</a:t>
            </a:fld>
            <a:endParaRPr lang="en-US"/>
          </a:p>
        </p:txBody>
      </p:sp>
      <p:sp>
        <p:nvSpPr>
          <p:cNvPr id="4"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79419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10/18/2021</a:t>
            </a:fld>
            <a:endParaRPr lang="en-US"/>
          </a:p>
        </p:txBody>
      </p:sp>
      <p:sp>
        <p:nvSpPr>
          <p:cNvPr id="4"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228805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9018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36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1AF2CE-4F37-411C-A3EE-BBBE223265BF}"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4196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10/18/2021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1333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10/18/2021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28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10/18/2021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391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761515-4A26-4F31-9F61-5A10B1FABBFC}" type="datetime1">
              <a:rPr lang="en-US" smtClean="0"/>
              <a:t>10/18/2021</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4275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75DC65-7D1F-4BAB-9695-F7E734143E14}" type="datetime1">
              <a:rPr lang="en-US" smtClean="0"/>
              <a:t>10/18/2021</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638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E624077-BD55-4036-8E92-6558FDF3B653}" type="datetime1">
              <a:rPr lang="en-US" smtClean="0"/>
              <a:t>10/18/2021</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5740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10/18/2021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1077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FE42E8-8B57-452D-A122-4DCE9AC771EF}" type="datetime1">
              <a:rPr lang="en-US" smtClean="0"/>
              <a:t>10/18/2021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156800058"/>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850" y="1207169"/>
            <a:ext cx="8825658" cy="1230739"/>
          </a:xfrm>
        </p:spPr>
        <p:txBody>
          <a:bodyPr>
            <a:normAutofit/>
          </a:bodyPr>
          <a:lstStyle/>
          <a:p>
            <a:r>
              <a:rPr lang="en-US">
                <a:ea typeface="+mj-lt"/>
                <a:cs typeface="+mj-lt"/>
              </a:rPr>
              <a:t>LA OPALA RG LTD</a:t>
            </a:r>
            <a:endParaRPr lang="en-US"/>
          </a:p>
        </p:txBody>
      </p:sp>
      <p:sp>
        <p:nvSpPr>
          <p:cNvPr id="3" name="Subtitle 2"/>
          <p:cNvSpPr>
            <a:spLocks noGrp="1"/>
          </p:cNvSpPr>
          <p:nvPr>
            <p:ph type="subTitle" idx="1"/>
          </p:nvPr>
        </p:nvSpPr>
        <p:spPr>
          <a:xfrm>
            <a:off x="1114850" y="4109559"/>
            <a:ext cx="8825658" cy="861420"/>
          </a:xfrm>
        </p:spPr>
        <p:txBody>
          <a:bodyPr vert="horz" lIns="91440" tIns="45720" rIns="91440" bIns="45720" rtlCol="0">
            <a:normAutofit/>
          </a:bodyPr>
          <a:lstStyle/>
          <a:p>
            <a:pPr>
              <a:lnSpc>
                <a:spcPct val="90000"/>
              </a:lnSpc>
            </a:pPr>
            <a:r>
              <a:rPr lang="en-US" sz="1700" i="0" dirty="0">
                <a:solidFill>
                  <a:schemeClr val="tx1"/>
                </a:solidFill>
                <a:latin typeface="Time "/>
                <a:ea typeface="+mj-lt"/>
                <a:cs typeface="+mj-lt"/>
              </a:rPr>
              <a:t>THE DESIRE FOR BEAUTIFUL THINGS IS UNIVERSAL.THE DEDICATION TO ENRICH LIFE WITH BRILLIANCE OF THE BEAUTYIS RARE.VISION IS TO BE THE CHOSEN TABLEWARE OF EVERY HOMEACROSS THE WORLD</a:t>
            </a:r>
            <a:endParaRPr lang="en-US" sz="1700" dirty="0">
              <a:solidFill>
                <a:schemeClr val="tx1"/>
              </a:solidFill>
              <a:latin typeface="Time "/>
            </a:endParaRPr>
          </a:p>
        </p:txBody>
      </p:sp>
      <p:sp>
        <p:nvSpPr>
          <p:cNvPr id="4" name="TextBox 3">
            <a:extLst>
              <a:ext uri="{FF2B5EF4-FFF2-40B4-BE49-F238E27FC236}">
                <a16:creationId xmlns:a16="http://schemas.microsoft.com/office/drawing/2014/main" id="{7A7FBD0F-BD46-4B2C-B84C-A9C8605DD079}"/>
              </a:ext>
            </a:extLst>
          </p:cNvPr>
          <p:cNvSpPr txBox="1"/>
          <p:nvPr/>
        </p:nvSpPr>
        <p:spPr>
          <a:xfrm>
            <a:off x="9596063" y="5558319"/>
            <a:ext cx="3308279" cy="1200329"/>
          </a:xfrm>
          <a:prstGeom prst="rect">
            <a:avLst/>
          </a:prstGeom>
          <a:noFill/>
        </p:spPr>
        <p:txBody>
          <a:bodyPr wrap="square" rtlCol="0">
            <a:spAutoFit/>
          </a:bodyPr>
          <a:lstStyle/>
          <a:p>
            <a:r>
              <a:rPr lang="en-US" dirty="0"/>
              <a:t>Presented by </a:t>
            </a:r>
          </a:p>
          <a:p>
            <a:r>
              <a:rPr lang="en-US" dirty="0"/>
              <a:t>Harsh </a:t>
            </a:r>
            <a:r>
              <a:rPr lang="en-US" dirty="0" err="1"/>
              <a:t>degamadiya</a:t>
            </a:r>
            <a:endParaRPr lang="en-US" dirty="0"/>
          </a:p>
          <a:p>
            <a:r>
              <a:rPr lang="en-US" dirty="0"/>
              <a:t>Jay </a:t>
            </a:r>
            <a:r>
              <a:rPr lang="en-US" dirty="0" err="1"/>
              <a:t>parmar</a:t>
            </a:r>
            <a:endParaRPr lang="en-US" dirty="0"/>
          </a:p>
          <a:p>
            <a:r>
              <a:rPr lang="en-US" dirty="0" err="1"/>
              <a:t>Pritish</a:t>
            </a:r>
            <a:r>
              <a:rPr lang="en-US" dirty="0"/>
              <a:t> swain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09ED-2701-4737-A446-8473C7220579}"/>
              </a:ext>
            </a:extLst>
          </p:cNvPr>
          <p:cNvSpPr>
            <a:spLocks noGrp="1"/>
          </p:cNvSpPr>
          <p:nvPr>
            <p:ph type="title"/>
          </p:nvPr>
        </p:nvSpPr>
        <p:spPr/>
        <p:txBody>
          <a:bodyPr/>
          <a:lstStyle/>
          <a:p>
            <a:r>
              <a:rPr lang="en-US" dirty="0"/>
              <a:t>DUPONT ANALYSIS</a:t>
            </a:r>
          </a:p>
        </p:txBody>
      </p:sp>
      <p:graphicFrame>
        <p:nvGraphicFramePr>
          <p:cNvPr id="4" name="Content Placeholder 3">
            <a:extLst>
              <a:ext uri="{FF2B5EF4-FFF2-40B4-BE49-F238E27FC236}">
                <a16:creationId xmlns:a16="http://schemas.microsoft.com/office/drawing/2014/main" id="{BDFEFC7E-D4B7-4EAF-859F-809B1B3E8CD6}"/>
              </a:ext>
            </a:extLst>
          </p:cNvPr>
          <p:cNvGraphicFramePr>
            <a:graphicFrameLocks noGrp="1"/>
          </p:cNvGraphicFramePr>
          <p:nvPr>
            <p:ph idx="1"/>
            <p:extLst>
              <p:ext uri="{D42A27DB-BD31-4B8C-83A1-F6EECF244321}">
                <p14:modId xmlns:p14="http://schemas.microsoft.com/office/powerpoint/2010/main" val="3258209156"/>
              </p:ext>
            </p:extLst>
          </p:nvPr>
        </p:nvGraphicFramePr>
        <p:xfrm>
          <a:off x="1771988" y="1515425"/>
          <a:ext cx="7834349" cy="1400528"/>
        </p:xfrm>
        <a:graphic>
          <a:graphicData uri="http://schemas.openxmlformats.org/drawingml/2006/table">
            <a:tbl>
              <a:tblPr firstRow="1" firstCol="1" lastRow="1" lastCol="1" bandRow="1" bandCol="1">
                <a:tableStyleId>{5C22544A-7EE6-4342-B048-85BDC9FD1C3A}</a:tableStyleId>
              </a:tblPr>
              <a:tblGrid>
                <a:gridCol w="3544686">
                  <a:extLst>
                    <a:ext uri="{9D8B030D-6E8A-4147-A177-3AD203B41FA5}">
                      <a16:colId xmlns:a16="http://schemas.microsoft.com/office/drawing/2014/main" val="1612231515"/>
                    </a:ext>
                  </a:extLst>
                </a:gridCol>
                <a:gridCol w="2368984">
                  <a:extLst>
                    <a:ext uri="{9D8B030D-6E8A-4147-A177-3AD203B41FA5}">
                      <a16:colId xmlns:a16="http://schemas.microsoft.com/office/drawing/2014/main" val="3840558625"/>
                    </a:ext>
                  </a:extLst>
                </a:gridCol>
                <a:gridCol w="1920679">
                  <a:extLst>
                    <a:ext uri="{9D8B030D-6E8A-4147-A177-3AD203B41FA5}">
                      <a16:colId xmlns:a16="http://schemas.microsoft.com/office/drawing/2014/main" val="1168500784"/>
                    </a:ext>
                  </a:extLst>
                </a:gridCol>
              </a:tblGrid>
              <a:tr h="251462">
                <a:tc>
                  <a:txBody>
                    <a:bodyPr/>
                    <a:lstStyle/>
                    <a:p>
                      <a:pPr marL="0" marR="0" algn="l">
                        <a:spcBef>
                          <a:spcPts val="0"/>
                        </a:spcBef>
                        <a:spcAft>
                          <a:spcPts val="0"/>
                        </a:spcAft>
                      </a:pPr>
                      <a:r>
                        <a:rPr lang="en-US" sz="1100" b="1" dirty="0">
                          <a:solidFill>
                            <a:schemeClr val="bg1"/>
                          </a:solidFill>
                          <a:effectLst/>
                        </a:rPr>
                        <a:t> </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6040" marR="0" algn="l">
                        <a:lnSpc>
                          <a:spcPts val="1165"/>
                        </a:lnSpc>
                        <a:spcBef>
                          <a:spcPts val="245"/>
                        </a:spcBef>
                        <a:spcAft>
                          <a:spcPts val="0"/>
                        </a:spcAft>
                      </a:pPr>
                      <a:r>
                        <a:rPr lang="en-US" sz="1100" b="1" dirty="0">
                          <a:solidFill>
                            <a:schemeClr val="bg1"/>
                          </a:solidFill>
                          <a:effectLst/>
                        </a:rPr>
                        <a:t>2020</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8580" marR="0" algn="l">
                        <a:lnSpc>
                          <a:spcPts val="1165"/>
                        </a:lnSpc>
                        <a:spcBef>
                          <a:spcPts val="245"/>
                        </a:spcBef>
                        <a:spcAft>
                          <a:spcPts val="0"/>
                        </a:spcAft>
                      </a:pPr>
                      <a:r>
                        <a:rPr lang="en-US" sz="1100" b="1">
                          <a:solidFill>
                            <a:schemeClr val="bg1"/>
                          </a:solidFill>
                          <a:effectLst/>
                        </a:rPr>
                        <a:t>2021</a:t>
                      </a:r>
                      <a:endParaRPr lang="en-US" sz="11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val="1366977442"/>
                  </a:ext>
                </a:extLst>
              </a:tr>
              <a:tr h="250630">
                <a:tc>
                  <a:txBody>
                    <a:bodyPr/>
                    <a:lstStyle/>
                    <a:p>
                      <a:pPr marL="66675" marR="0" algn="l">
                        <a:lnSpc>
                          <a:spcPts val="1165"/>
                        </a:lnSpc>
                        <a:spcBef>
                          <a:spcPts val="245"/>
                        </a:spcBef>
                        <a:spcAft>
                          <a:spcPts val="0"/>
                        </a:spcAft>
                      </a:pPr>
                      <a:r>
                        <a:rPr lang="en-US" sz="1100" b="1" dirty="0">
                          <a:solidFill>
                            <a:schemeClr val="bg1"/>
                          </a:solidFill>
                          <a:effectLst/>
                        </a:rPr>
                        <a:t>NPM</a:t>
                      </a:r>
                      <a:r>
                        <a:rPr lang="en-US" sz="1100" b="1" spc="-30" dirty="0">
                          <a:solidFill>
                            <a:schemeClr val="bg1"/>
                          </a:solidFill>
                          <a:effectLst/>
                        </a:rPr>
                        <a:t> </a:t>
                      </a:r>
                      <a:r>
                        <a:rPr lang="en-US" sz="1100" b="1" dirty="0">
                          <a:solidFill>
                            <a:schemeClr val="bg1"/>
                          </a:solidFill>
                          <a:effectLst/>
                        </a:rPr>
                        <a:t>(Profitability)</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6040" marR="0" algn="l">
                        <a:lnSpc>
                          <a:spcPts val="1165"/>
                        </a:lnSpc>
                        <a:spcBef>
                          <a:spcPts val="245"/>
                        </a:spcBef>
                        <a:spcAft>
                          <a:spcPts val="0"/>
                        </a:spcAft>
                      </a:pPr>
                      <a:r>
                        <a:rPr lang="en-US" sz="1100" b="1" dirty="0">
                          <a:solidFill>
                            <a:schemeClr val="bg1"/>
                          </a:solidFill>
                          <a:effectLst/>
                        </a:rPr>
                        <a:t>31.2</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8580" marR="0" algn="l">
                        <a:lnSpc>
                          <a:spcPts val="1165"/>
                        </a:lnSpc>
                        <a:spcBef>
                          <a:spcPts val="245"/>
                        </a:spcBef>
                        <a:spcAft>
                          <a:spcPts val="0"/>
                        </a:spcAft>
                      </a:pPr>
                      <a:r>
                        <a:rPr lang="en-US" sz="1100" b="1">
                          <a:solidFill>
                            <a:schemeClr val="bg1"/>
                          </a:solidFill>
                          <a:effectLst/>
                        </a:rPr>
                        <a:t>23.46</a:t>
                      </a:r>
                      <a:endParaRPr lang="en-US" sz="11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val="3835465127"/>
                  </a:ext>
                </a:extLst>
              </a:tr>
              <a:tr h="247299">
                <a:tc>
                  <a:txBody>
                    <a:bodyPr/>
                    <a:lstStyle/>
                    <a:p>
                      <a:pPr marL="66675" marR="0" algn="l">
                        <a:lnSpc>
                          <a:spcPts val="1165"/>
                        </a:lnSpc>
                        <a:spcBef>
                          <a:spcPts val="220"/>
                        </a:spcBef>
                        <a:spcAft>
                          <a:spcPts val="0"/>
                        </a:spcAft>
                      </a:pPr>
                      <a:r>
                        <a:rPr lang="en-US" sz="1100" b="1" dirty="0">
                          <a:solidFill>
                            <a:schemeClr val="bg1"/>
                          </a:solidFill>
                          <a:effectLst/>
                        </a:rPr>
                        <a:t>Asset</a:t>
                      </a:r>
                      <a:r>
                        <a:rPr lang="en-US" sz="1100" b="1" spc="-30" dirty="0">
                          <a:solidFill>
                            <a:schemeClr val="bg1"/>
                          </a:solidFill>
                          <a:effectLst/>
                        </a:rPr>
                        <a:t> </a:t>
                      </a:r>
                      <a:r>
                        <a:rPr lang="en-US" sz="1100" b="1" dirty="0">
                          <a:solidFill>
                            <a:schemeClr val="bg1"/>
                          </a:solidFill>
                          <a:effectLst/>
                        </a:rPr>
                        <a:t>turnover</a:t>
                      </a:r>
                      <a:r>
                        <a:rPr lang="en-US" sz="1100" b="1" spc="-20" dirty="0">
                          <a:solidFill>
                            <a:schemeClr val="bg1"/>
                          </a:solidFill>
                          <a:effectLst/>
                        </a:rPr>
                        <a:t> </a:t>
                      </a:r>
                      <a:r>
                        <a:rPr lang="en-US" sz="1100" b="1" dirty="0">
                          <a:solidFill>
                            <a:schemeClr val="bg1"/>
                          </a:solidFill>
                          <a:effectLst/>
                        </a:rPr>
                        <a:t>(Efficiency)</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6040" marR="0" algn="l">
                        <a:lnSpc>
                          <a:spcPts val="1165"/>
                        </a:lnSpc>
                        <a:spcBef>
                          <a:spcPts val="220"/>
                        </a:spcBef>
                        <a:spcAft>
                          <a:spcPts val="0"/>
                        </a:spcAft>
                      </a:pPr>
                      <a:r>
                        <a:rPr lang="en-US" sz="1100" b="1" dirty="0">
                          <a:solidFill>
                            <a:schemeClr val="bg1"/>
                          </a:solidFill>
                          <a:effectLst/>
                        </a:rPr>
                        <a:t>1.2</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8580" marR="0" algn="l">
                        <a:lnSpc>
                          <a:spcPts val="1165"/>
                        </a:lnSpc>
                        <a:spcBef>
                          <a:spcPts val="220"/>
                        </a:spcBef>
                        <a:spcAft>
                          <a:spcPts val="0"/>
                        </a:spcAft>
                      </a:pPr>
                      <a:r>
                        <a:rPr lang="en-US" sz="1100" b="1">
                          <a:solidFill>
                            <a:schemeClr val="bg1"/>
                          </a:solidFill>
                          <a:effectLst/>
                        </a:rPr>
                        <a:t>0.92</a:t>
                      </a:r>
                      <a:endParaRPr lang="en-US" sz="11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val="2486383541"/>
                  </a:ext>
                </a:extLst>
              </a:tr>
              <a:tr h="399675">
                <a:tc>
                  <a:txBody>
                    <a:bodyPr/>
                    <a:lstStyle/>
                    <a:p>
                      <a:pPr marL="66675" marR="0" algn="l">
                        <a:lnSpc>
                          <a:spcPts val="1165"/>
                        </a:lnSpc>
                        <a:spcBef>
                          <a:spcPts val="245"/>
                        </a:spcBef>
                        <a:spcAft>
                          <a:spcPts val="0"/>
                        </a:spcAft>
                      </a:pPr>
                      <a:r>
                        <a:rPr lang="en-US" sz="1100" b="1">
                          <a:solidFill>
                            <a:schemeClr val="bg1"/>
                          </a:solidFill>
                          <a:effectLst/>
                        </a:rPr>
                        <a:t>financial</a:t>
                      </a:r>
                      <a:r>
                        <a:rPr lang="en-US" sz="1100" b="1" spc="-30">
                          <a:solidFill>
                            <a:schemeClr val="bg1"/>
                          </a:solidFill>
                          <a:effectLst/>
                        </a:rPr>
                        <a:t> </a:t>
                      </a:r>
                      <a:r>
                        <a:rPr lang="en-US" sz="1100" b="1">
                          <a:solidFill>
                            <a:schemeClr val="bg1"/>
                          </a:solidFill>
                          <a:effectLst/>
                        </a:rPr>
                        <a:t>leverage</a:t>
                      </a:r>
                      <a:r>
                        <a:rPr lang="en-US" sz="1100" b="1" spc="-25">
                          <a:solidFill>
                            <a:schemeClr val="bg1"/>
                          </a:solidFill>
                          <a:effectLst/>
                        </a:rPr>
                        <a:t> </a:t>
                      </a:r>
                      <a:r>
                        <a:rPr lang="en-US" sz="1100" b="1">
                          <a:solidFill>
                            <a:schemeClr val="bg1"/>
                          </a:solidFill>
                          <a:effectLst/>
                        </a:rPr>
                        <a:t>(Leverage)</a:t>
                      </a:r>
                      <a:endParaRPr lang="en-US" sz="11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6040" marR="0" algn="l">
                        <a:lnSpc>
                          <a:spcPts val="1165"/>
                        </a:lnSpc>
                        <a:spcBef>
                          <a:spcPts val="245"/>
                        </a:spcBef>
                        <a:spcAft>
                          <a:spcPts val="0"/>
                        </a:spcAft>
                      </a:pPr>
                      <a:r>
                        <a:rPr lang="en-US" sz="1100" b="1" dirty="0">
                          <a:solidFill>
                            <a:schemeClr val="bg1"/>
                          </a:solidFill>
                          <a:effectLst/>
                        </a:rPr>
                        <a:t>0.46</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8580" marR="0" algn="l">
                        <a:lnSpc>
                          <a:spcPts val="1165"/>
                        </a:lnSpc>
                        <a:spcBef>
                          <a:spcPts val="245"/>
                        </a:spcBef>
                        <a:spcAft>
                          <a:spcPts val="0"/>
                        </a:spcAft>
                      </a:pPr>
                      <a:r>
                        <a:rPr lang="en-US" sz="1100" b="1" dirty="0">
                          <a:solidFill>
                            <a:schemeClr val="bg1"/>
                          </a:solidFill>
                          <a:effectLst/>
                        </a:rPr>
                        <a:t>0.34</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val="4217606918"/>
                  </a:ext>
                </a:extLst>
              </a:tr>
              <a:tr h="251462">
                <a:tc>
                  <a:txBody>
                    <a:bodyPr/>
                    <a:lstStyle/>
                    <a:p>
                      <a:pPr marL="66675" marR="0" algn="l">
                        <a:lnSpc>
                          <a:spcPts val="1165"/>
                        </a:lnSpc>
                        <a:spcBef>
                          <a:spcPts val="245"/>
                        </a:spcBef>
                        <a:spcAft>
                          <a:spcPts val="0"/>
                        </a:spcAft>
                      </a:pPr>
                      <a:r>
                        <a:rPr lang="en-US" sz="1100" b="1" dirty="0">
                          <a:solidFill>
                            <a:schemeClr val="bg1"/>
                          </a:solidFill>
                          <a:effectLst/>
                        </a:rPr>
                        <a:t>ROE</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6040" marR="0" algn="l">
                        <a:lnSpc>
                          <a:spcPts val="1050"/>
                        </a:lnSpc>
                        <a:spcBef>
                          <a:spcPts val="360"/>
                        </a:spcBef>
                        <a:spcAft>
                          <a:spcPts val="0"/>
                        </a:spcAft>
                      </a:pPr>
                      <a:r>
                        <a:rPr lang="en-US" sz="1000" b="1" dirty="0">
                          <a:solidFill>
                            <a:schemeClr val="bg1"/>
                          </a:solidFill>
                          <a:effectLst/>
                        </a:rPr>
                        <a:t>15.5%</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L="68580" marR="0" algn="l">
                        <a:lnSpc>
                          <a:spcPts val="1050"/>
                        </a:lnSpc>
                        <a:spcBef>
                          <a:spcPts val="360"/>
                        </a:spcBef>
                        <a:spcAft>
                          <a:spcPts val="0"/>
                        </a:spcAft>
                      </a:pPr>
                      <a:r>
                        <a:rPr lang="en-US" sz="1000" b="1" dirty="0">
                          <a:solidFill>
                            <a:schemeClr val="bg1"/>
                          </a:solidFill>
                          <a:effectLst/>
                        </a:rPr>
                        <a:t>7.4%</a:t>
                      </a:r>
                      <a:endParaRPr lang="en-US" sz="11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val="3056694212"/>
                  </a:ext>
                </a:extLst>
              </a:tr>
            </a:tbl>
          </a:graphicData>
        </a:graphic>
      </p:graphicFrame>
      <p:sp>
        <p:nvSpPr>
          <p:cNvPr id="7" name="TextBox 6">
            <a:extLst>
              <a:ext uri="{FF2B5EF4-FFF2-40B4-BE49-F238E27FC236}">
                <a16:creationId xmlns:a16="http://schemas.microsoft.com/office/drawing/2014/main" id="{EC9D0723-061B-4A14-9AAA-B92557344AD6}"/>
              </a:ext>
            </a:extLst>
          </p:cNvPr>
          <p:cNvSpPr txBox="1"/>
          <p:nvPr/>
        </p:nvSpPr>
        <p:spPr>
          <a:xfrm>
            <a:off x="2888751" y="3048372"/>
            <a:ext cx="5496675" cy="2862322"/>
          </a:xfrm>
          <a:prstGeom prst="rect">
            <a:avLst/>
          </a:prstGeom>
          <a:noFill/>
        </p:spPr>
        <p:txBody>
          <a:bodyPr wrap="square" rtlCol="0">
            <a:spAutoFit/>
          </a:bodyPr>
          <a:lstStyle/>
          <a:p>
            <a:r>
              <a:rPr lang="en-US" dirty="0"/>
              <a:t>ROE=Net Income/Equity</a:t>
            </a:r>
          </a:p>
          <a:p>
            <a:r>
              <a:rPr lang="en-US" dirty="0"/>
              <a:t> </a:t>
            </a:r>
          </a:p>
          <a:p>
            <a:r>
              <a:rPr lang="en-US" dirty="0"/>
              <a:t>= Profitability X Efficiency X Leverage</a:t>
            </a:r>
          </a:p>
          <a:p>
            <a:r>
              <a:rPr lang="en-US" dirty="0"/>
              <a:t> </a:t>
            </a:r>
          </a:p>
          <a:p>
            <a:r>
              <a:rPr lang="en-US" dirty="0"/>
              <a:t>= NI/Sales X Sales/Assets X Assets/Equity</a:t>
            </a:r>
          </a:p>
          <a:p>
            <a:r>
              <a:rPr lang="en-US" dirty="0"/>
              <a:t> </a:t>
            </a:r>
          </a:p>
          <a:p>
            <a:r>
              <a:rPr lang="en-US" dirty="0"/>
              <a:t>=15.49% for FY 2020</a:t>
            </a:r>
          </a:p>
          <a:p>
            <a:r>
              <a:rPr lang="en-US" dirty="0"/>
              <a:t> </a:t>
            </a:r>
          </a:p>
          <a:p>
            <a:r>
              <a:rPr lang="en-US" dirty="0"/>
              <a:t>=7.4% for 2021</a:t>
            </a:r>
          </a:p>
          <a:p>
            <a:endParaRPr lang="en-US" dirty="0"/>
          </a:p>
        </p:txBody>
      </p:sp>
    </p:spTree>
    <p:extLst>
      <p:ext uri="{BB962C8B-B14F-4D97-AF65-F5344CB8AC3E}">
        <p14:creationId xmlns:p14="http://schemas.microsoft.com/office/powerpoint/2010/main" val="109066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7C9E-B852-4CE3-B136-E68801B2D85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Horizontal </a:t>
            </a:r>
          </a:p>
        </p:txBody>
      </p:sp>
      <p:graphicFrame>
        <p:nvGraphicFramePr>
          <p:cNvPr id="5" name="Table 4">
            <a:extLst>
              <a:ext uri="{FF2B5EF4-FFF2-40B4-BE49-F238E27FC236}">
                <a16:creationId xmlns:a16="http://schemas.microsoft.com/office/drawing/2014/main" id="{8616518E-42BE-47D8-89E8-EEB6F60A0C34}"/>
              </a:ext>
            </a:extLst>
          </p:cNvPr>
          <p:cNvGraphicFramePr>
            <a:graphicFrameLocks noGrp="1"/>
          </p:cNvGraphicFramePr>
          <p:nvPr>
            <p:extLst>
              <p:ext uri="{D42A27DB-BD31-4B8C-83A1-F6EECF244321}">
                <p14:modId xmlns:p14="http://schemas.microsoft.com/office/powerpoint/2010/main" val="4202719620"/>
              </p:ext>
            </p:extLst>
          </p:nvPr>
        </p:nvGraphicFramePr>
        <p:xfrm>
          <a:off x="474452" y="531962"/>
          <a:ext cx="6871516" cy="5875512"/>
        </p:xfrm>
        <a:graphic>
          <a:graphicData uri="http://schemas.openxmlformats.org/drawingml/2006/table">
            <a:tbl>
              <a:tblPr firstRow="1" bandRow="1">
                <a:tableStyleId>{5C22544A-7EE6-4342-B048-85BDC9FD1C3A}</a:tableStyleId>
              </a:tblPr>
              <a:tblGrid>
                <a:gridCol w="2793577">
                  <a:extLst>
                    <a:ext uri="{9D8B030D-6E8A-4147-A177-3AD203B41FA5}">
                      <a16:colId xmlns:a16="http://schemas.microsoft.com/office/drawing/2014/main" val="911314740"/>
                    </a:ext>
                  </a:extLst>
                </a:gridCol>
                <a:gridCol w="1424160">
                  <a:extLst>
                    <a:ext uri="{9D8B030D-6E8A-4147-A177-3AD203B41FA5}">
                      <a16:colId xmlns:a16="http://schemas.microsoft.com/office/drawing/2014/main" val="988397230"/>
                    </a:ext>
                  </a:extLst>
                </a:gridCol>
                <a:gridCol w="1424160">
                  <a:extLst>
                    <a:ext uri="{9D8B030D-6E8A-4147-A177-3AD203B41FA5}">
                      <a16:colId xmlns:a16="http://schemas.microsoft.com/office/drawing/2014/main" val="2439829415"/>
                    </a:ext>
                  </a:extLst>
                </a:gridCol>
                <a:gridCol w="1229619">
                  <a:extLst>
                    <a:ext uri="{9D8B030D-6E8A-4147-A177-3AD203B41FA5}">
                      <a16:colId xmlns:a16="http://schemas.microsoft.com/office/drawing/2014/main" val="1907560364"/>
                    </a:ext>
                  </a:extLst>
                </a:gridCol>
              </a:tblGrid>
              <a:tr h="250022">
                <a:tc>
                  <a:txBody>
                    <a:bodyPr/>
                    <a:lstStyle/>
                    <a:p>
                      <a:r>
                        <a:rPr lang="en-GB" sz="1200" dirty="0">
                          <a:effectLst/>
                        </a:rPr>
                        <a:t>Rs Cr</a:t>
                      </a:r>
                      <a:endParaRPr lang="en-GB" sz="1400" dirty="0">
                        <a:effectLst/>
                        <a:latin typeface="Times New Roman" panose="02020603050405020304" pitchFamily="18" charset="0"/>
                      </a:endParaRPr>
                    </a:p>
                  </a:txBody>
                  <a:tcPr marL="81723" marR="81723" marT="0" marB="0" anchor="b"/>
                </a:tc>
                <a:tc>
                  <a:txBody>
                    <a:bodyPr/>
                    <a:lstStyle/>
                    <a:p>
                      <a:r>
                        <a:rPr lang="en-GB" sz="1200" dirty="0">
                          <a:effectLst/>
                        </a:rPr>
                        <a:t>Mar-20</a:t>
                      </a:r>
                      <a:endParaRPr lang="en-GB" sz="1400" dirty="0">
                        <a:effectLst/>
                        <a:latin typeface="Times New Roman" panose="02020603050405020304" pitchFamily="18" charset="0"/>
                      </a:endParaRPr>
                    </a:p>
                  </a:txBody>
                  <a:tcPr marL="81723" marR="81723" marT="0" marB="0" anchor="b"/>
                </a:tc>
                <a:tc>
                  <a:txBody>
                    <a:bodyPr/>
                    <a:lstStyle/>
                    <a:p>
                      <a:r>
                        <a:rPr lang="en-GB" sz="1200" dirty="0">
                          <a:effectLst/>
                        </a:rPr>
                        <a:t>Mar-21</a:t>
                      </a:r>
                      <a:endParaRPr lang="en-GB" sz="1400" dirty="0">
                        <a:effectLst/>
                        <a:latin typeface="Times New Roman" panose="02020603050405020304" pitchFamily="18" charset="0"/>
                      </a:endParaRPr>
                    </a:p>
                  </a:txBody>
                  <a:tcPr marL="81723" marR="81723" marT="0" marB="0" anchor="b"/>
                </a:tc>
                <a:tc>
                  <a:txBody>
                    <a:bodyPr/>
                    <a:lstStyle/>
                    <a:p>
                      <a:r>
                        <a:rPr lang="en-GB" sz="1200" dirty="0">
                          <a:effectLst/>
                        </a:rPr>
                        <a:t> %</a:t>
                      </a:r>
                      <a:r>
                        <a:rPr lang="en-GB" sz="1400" dirty="0">
                          <a:effectLst/>
                          <a:latin typeface="Times New Roman"/>
                        </a:rPr>
                        <a:t> change </a:t>
                      </a:r>
                      <a:endParaRPr lang="en-GB" sz="1400">
                        <a:effectLst/>
                        <a:latin typeface="Times New Roman" panose="02020603050405020304" pitchFamily="18" charset="0"/>
                      </a:endParaRPr>
                    </a:p>
                  </a:txBody>
                  <a:tcPr marL="81723" marR="81723" marT="0" marB="0"/>
                </a:tc>
                <a:extLst>
                  <a:ext uri="{0D108BD9-81ED-4DB2-BD59-A6C34878D82A}">
                    <a16:rowId xmlns:a16="http://schemas.microsoft.com/office/drawing/2014/main" val="4142198107"/>
                  </a:ext>
                </a:extLst>
              </a:tr>
              <a:tr h="296901">
                <a:tc>
                  <a:txBody>
                    <a:bodyPr/>
                    <a:lstStyle/>
                    <a:p>
                      <a:r>
                        <a:rPr lang="en-GB" sz="1200" dirty="0">
                          <a:effectLst/>
                        </a:rPr>
                        <a:t>Equity Share Capital</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22</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22</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0%</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4192156718"/>
                  </a:ext>
                </a:extLst>
              </a:tr>
              <a:tr h="296901">
                <a:tc>
                  <a:txBody>
                    <a:bodyPr/>
                    <a:lstStyle/>
                    <a:p>
                      <a:r>
                        <a:rPr lang="en-GB" sz="1200" dirty="0">
                          <a:effectLst/>
                        </a:rPr>
                        <a:t>Reserves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523</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644</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23%</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1040687980"/>
                  </a:ext>
                </a:extLst>
              </a:tr>
              <a:tr h="265649">
                <a:tc>
                  <a:txBody>
                    <a:bodyPr/>
                    <a:lstStyle/>
                    <a:p>
                      <a:r>
                        <a:rPr lang="en-GB" sz="1200" dirty="0">
                          <a:effectLst/>
                        </a:rPr>
                        <a:t>Borrowings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2</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-60%</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1757335421"/>
                  </a:ext>
                </a:extLst>
              </a:tr>
              <a:tr h="281274">
                <a:tc>
                  <a:txBody>
                    <a:bodyPr/>
                    <a:lstStyle/>
                    <a:p>
                      <a:r>
                        <a:rPr lang="en-GB" sz="1200" dirty="0">
                          <a:effectLst/>
                        </a:rPr>
                        <a:t>Other Liabilities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61</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74</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21%</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716071912"/>
                  </a:ext>
                </a:extLst>
              </a:tr>
              <a:tr h="265649">
                <a:tc>
                  <a:txBody>
                    <a:bodyPr/>
                    <a:lstStyle/>
                    <a:p>
                      <a:r>
                        <a:rPr lang="en-GB" sz="1200" dirty="0">
                          <a:effectLst/>
                        </a:rPr>
                        <a:t>Total</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611</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742</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21%</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171639277"/>
                  </a:ext>
                </a:extLst>
              </a:tr>
              <a:tr h="296901">
                <a:tc>
                  <a:txBody>
                    <a:bodyPr/>
                    <a:lstStyle/>
                    <a:p>
                      <a:r>
                        <a:rPr lang="en-GB" sz="1200" dirty="0">
                          <a:effectLst/>
                        </a:rPr>
                        <a:t>Net Block</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122</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114</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-7%</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4065939656"/>
                  </a:ext>
                </a:extLst>
              </a:tr>
              <a:tr h="281274">
                <a:tc>
                  <a:txBody>
                    <a:bodyPr/>
                    <a:lstStyle/>
                    <a:p>
                      <a:r>
                        <a:rPr lang="en-GB" sz="1200" dirty="0">
                          <a:effectLst/>
                        </a:rPr>
                        <a:t>Capital Work in Progress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25</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81</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224%</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491502992"/>
                  </a:ext>
                </a:extLst>
              </a:tr>
              <a:tr h="296901">
                <a:tc>
                  <a:txBody>
                    <a:bodyPr/>
                    <a:lstStyle/>
                    <a:p>
                      <a:r>
                        <a:rPr lang="en-GB" sz="1200" dirty="0">
                          <a:effectLst/>
                        </a:rPr>
                        <a:t>Investments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340</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461</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36%</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354464345"/>
                  </a:ext>
                </a:extLst>
              </a:tr>
              <a:tr h="265649">
                <a:tc>
                  <a:txBody>
                    <a:bodyPr/>
                    <a:lstStyle/>
                    <a:p>
                      <a:r>
                        <a:rPr lang="en-GB" sz="1200" dirty="0">
                          <a:effectLst/>
                        </a:rPr>
                        <a:t>Other Assets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124</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86</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-31%</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3586510316"/>
                  </a:ext>
                </a:extLst>
              </a:tr>
              <a:tr h="281274">
                <a:tc>
                  <a:txBody>
                    <a:bodyPr/>
                    <a:lstStyle/>
                    <a:p>
                      <a:r>
                        <a:rPr lang="en-GB" sz="1200" dirty="0">
                          <a:effectLst/>
                        </a:rPr>
                        <a:t>Total</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611</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742</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21%</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321075567"/>
                  </a:ext>
                </a:extLst>
              </a:tr>
              <a:tr h="265649">
                <a:tc>
                  <a:txBody>
                    <a:bodyPr/>
                    <a:lstStyle/>
                    <a:p>
                      <a:r>
                        <a:rPr lang="en-GB" sz="1200" dirty="0">
                          <a:effectLst/>
                        </a:rPr>
                        <a:t>Working Capital</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63</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11</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-83%</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118686915"/>
                  </a:ext>
                </a:extLst>
              </a:tr>
              <a:tr h="296901">
                <a:tc>
                  <a:txBody>
                    <a:bodyPr/>
                    <a:lstStyle/>
                    <a:p>
                      <a:r>
                        <a:rPr lang="en-GB" sz="1200" dirty="0">
                          <a:effectLst/>
                        </a:rPr>
                        <a:t>Debtors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44</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38</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-14%</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43844546"/>
                  </a:ext>
                </a:extLst>
              </a:tr>
              <a:tr h="281274">
                <a:tc>
                  <a:txBody>
                    <a:bodyPr/>
                    <a:lstStyle/>
                    <a:p>
                      <a:r>
                        <a:rPr lang="en-GB" sz="1200" dirty="0">
                          <a:effectLst/>
                        </a:rPr>
                        <a:t>Inventory</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55</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30</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-45%</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755751011"/>
                  </a:ext>
                </a:extLst>
              </a:tr>
              <a:tr h="281274">
                <a:tc>
                  <a:txBody>
                    <a:bodyPr/>
                    <a:lstStyle/>
                    <a:p>
                      <a:r>
                        <a:rPr lang="en-GB" sz="1200" dirty="0">
                          <a:effectLst/>
                        </a:rPr>
                        <a:t>Cash &amp; Bank**</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4,739</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5,829</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23%</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585157188"/>
                  </a:ext>
                </a:extLst>
              </a:tr>
              <a:tr h="265649">
                <a:tc>
                  <a:txBody>
                    <a:bodyPr/>
                    <a:lstStyle/>
                    <a:p>
                      <a:r>
                        <a:rPr lang="en-GB" sz="1200" dirty="0">
                          <a:effectLst/>
                        </a:rPr>
                        <a:t>Debtor Days</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59</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65</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10%</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231950837"/>
                  </a:ext>
                </a:extLst>
              </a:tr>
              <a:tr h="281274">
                <a:tc>
                  <a:txBody>
                    <a:bodyPr/>
                    <a:lstStyle/>
                    <a:p>
                      <a:r>
                        <a:rPr lang="en-GB" sz="1200" dirty="0">
                          <a:effectLst/>
                        </a:rPr>
                        <a:t>Inventory Turnover</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5</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7</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40%</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4027790422"/>
                  </a:ext>
                </a:extLst>
              </a:tr>
              <a:tr h="281274">
                <a:tc>
                  <a:txBody>
                    <a:bodyPr/>
                    <a:lstStyle/>
                    <a:p>
                      <a:r>
                        <a:rPr lang="en-GB" sz="1200" dirty="0">
                          <a:effectLst/>
                        </a:rPr>
                        <a:t>Fixed Asset Turnover</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2.2</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1.8</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-18%</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3128793381"/>
                  </a:ext>
                </a:extLst>
              </a:tr>
              <a:tr h="281274">
                <a:tc>
                  <a:txBody>
                    <a:bodyPr/>
                    <a:lstStyle/>
                    <a:p>
                      <a:r>
                        <a:rPr lang="en-GB" sz="1200" dirty="0">
                          <a:effectLst/>
                        </a:rPr>
                        <a:t>Debt/Equity</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0.0</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0.0</a:t>
                      </a:r>
                      <a:endParaRPr lang="en-GB" sz="1400" dirty="0">
                        <a:effectLst/>
                        <a:latin typeface="Times New Roman" panose="02020603050405020304" pitchFamily="18" charset="0"/>
                      </a:endParaRPr>
                    </a:p>
                  </a:txBody>
                  <a:tcPr marL="81723" marR="81723" marT="0" marB="0" anchor="b"/>
                </a:tc>
                <a:tc>
                  <a:txBody>
                    <a:bodyPr/>
                    <a:lstStyle/>
                    <a:p>
                      <a:pPr algn="ct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1600233223"/>
                  </a:ext>
                </a:extLst>
              </a:tr>
              <a:tr h="281274">
                <a:tc>
                  <a:txBody>
                    <a:bodyPr/>
                    <a:lstStyle/>
                    <a:p>
                      <a:r>
                        <a:rPr lang="en-GB" sz="1200" dirty="0">
                          <a:effectLst/>
                        </a:rPr>
                        <a:t>Return on Equity</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15%</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7%</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-53%</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3112328555"/>
                  </a:ext>
                </a:extLst>
              </a:tr>
              <a:tr h="281274">
                <a:tc>
                  <a:txBody>
                    <a:bodyPr/>
                    <a:lstStyle/>
                    <a:p>
                      <a:r>
                        <a:rPr lang="en-GB" sz="1200" dirty="0">
                          <a:effectLst/>
                        </a:rPr>
                        <a:t>Return on Capital Employed</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19%</a:t>
                      </a:r>
                      <a:endParaRPr lang="en-GB" sz="1400" dirty="0">
                        <a:effectLst/>
                        <a:latin typeface="Times New Roman" panose="02020603050405020304" pitchFamily="18" charset="0"/>
                      </a:endParaRPr>
                    </a:p>
                  </a:txBody>
                  <a:tcPr marL="81723" marR="81723" marT="0" marB="0" anchor="b"/>
                </a:tc>
                <a:tc>
                  <a:txBody>
                    <a:bodyPr/>
                    <a:lstStyle/>
                    <a:p>
                      <a:pPr algn="ctr"/>
                      <a:r>
                        <a:rPr lang="en-GB" sz="1200" dirty="0">
                          <a:effectLst/>
                        </a:rPr>
                        <a:t>10%</a:t>
                      </a:r>
                      <a:endParaRPr lang="en-GB" sz="1400" dirty="0">
                        <a:effectLst/>
                        <a:latin typeface="Times New Roman" panose="02020603050405020304" pitchFamily="18" charset="0"/>
                      </a:endParaRPr>
                    </a:p>
                  </a:txBody>
                  <a:tcPr marL="81723" marR="81723" marT="0" marB="0" anchor="b"/>
                </a:tc>
                <a:tc>
                  <a:txBody>
                    <a:bodyPr/>
                    <a:lstStyle/>
                    <a:p>
                      <a:pPr algn="ctr"/>
                      <a:r>
                        <a:rPr lang="en-GB" sz="1300" dirty="0">
                          <a:effectLst/>
                        </a:rPr>
                        <a:t>-47%</a:t>
                      </a:r>
                      <a:endParaRPr lang="en-GB" sz="1400" dirty="0">
                        <a:effectLst/>
                        <a:latin typeface="Times New Roman" panose="02020603050405020304" pitchFamily="18" charset="0"/>
                      </a:endParaRPr>
                    </a:p>
                  </a:txBody>
                  <a:tcPr marL="81723" marR="81723" marT="0" marB="0" anchor="b"/>
                </a:tc>
                <a:extLst>
                  <a:ext uri="{0D108BD9-81ED-4DB2-BD59-A6C34878D82A}">
                    <a16:rowId xmlns:a16="http://schemas.microsoft.com/office/drawing/2014/main" val="810102923"/>
                  </a:ext>
                </a:extLst>
              </a:tr>
            </a:tbl>
          </a:graphicData>
        </a:graphic>
      </p:graphicFrame>
    </p:spTree>
    <p:extLst>
      <p:ext uri="{BB962C8B-B14F-4D97-AF65-F5344CB8AC3E}">
        <p14:creationId xmlns:p14="http://schemas.microsoft.com/office/powerpoint/2010/main" val="14813591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1A5F-F0D5-479D-A5F0-3B615B06FC41}"/>
              </a:ext>
            </a:extLst>
          </p:cNvPr>
          <p:cNvSpPr>
            <a:spLocks noGrp="1"/>
          </p:cNvSpPr>
          <p:nvPr>
            <p:ph type="title"/>
          </p:nvPr>
        </p:nvSpPr>
        <p:spPr/>
        <p:txBody>
          <a:bodyPr/>
          <a:lstStyle/>
          <a:p>
            <a:r>
              <a:rPr lang="en-GB" b="1" dirty="0">
                <a:ea typeface="+mj-lt"/>
                <a:cs typeface="+mj-lt"/>
              </a:rPr>
              <a:t>Vertical analysis </a:t>
            </a:r>
            <a:endParaRPr lang="en-US" dirty="0"/>
          </a:p>
        </p:txBody>
      </p:sp>
      <p:graphicFrame>
        <p:nvGraphicFramePr>
          <p:cNvPr id="5" name="Content Placeholder 4">
            <a:extLst>
              <a:ext uri="{FF2B5EF4-FFF2-40B4-BE49-F238E27FC236}">
                <a16:creationId xmlns:a16="http://schemas.microsoft.com/office/drawing/2014/main" id="{88460FE3-3251-4445-9E79-975223158CEE}"/>
              </a:ext>
            </a:extLst>
          </p:cNvPr>
          <p:cNvGraphicFramePr>
            <a:graphicFrameLocks noGrp="1"/>
          </p:cNvGraphicFramePr>
          <p:nvPr>
            <p:ph idx="1"/>
            <p:extLst>
              <p:ext uri="{D42A27DB-BD31-4B8C-83A1-F6EECF244321}">
                <p14:modId xmlns:p14="http://schemas.microsoft.com/office/powerpoint/2010/main" val="2423957668"/>
              </p:ext>
            </p:extLst>
          </p:nvPr>
        </p:nvGraphicFramePr>
        <p:xfrm>
          <a:off x="848264" y="1265207"/>
          <a:ext cx="9196257" cy="1594998"/>
        </p:xfrm>
        <a:graphic>
          <a:graphicData uri="http://schemas.openxmlformats.org/drawingml/2006/table">
            <a:tbl>
              <a:tblPr firstRow="1" bandRow="1">
                <a:tableStyleId>{5C22544A-7EE6-4342-B048-85BDC9FD1C3A}</a:tableStyleId>
              </a:tblPr>
              <a:tblGrid>
                <a:gridCol w="2889092">
                  <a:extLst>
                    <a:ext uri="{9D8B030D-6E8A-4147-A177-3AD203B41FA5}">
                      <a16:colId xmlns:a16="http://schemas.microsoft.com/office/drawing/2014/main" val="3073423114"/>
                    </a:ext>
                  </a:extLst>
                </a:gridCol>
                <a:gridCol w="1261433">
                  <a:extLst>
                    <a:ext uri="{9D8B030D-6E8A-4147-A177-3AD203B41FA5}">
                      <a16:colId xmlns:a16="http://schemas.microsoft.com/office/drawing/2014/main" val="4060245082"/>
                    </a:ext>
                  </a:extLst>
                </a:gridCol>
                <a:gridCol w="1261433">
                  <a:extLst>
                    <a:ext uri="{9D8B030D-6E8A-4147-A177-3AD203B41FA5}">
                      <a16:colId xmlns:a16="http://schemas.microsoft.com/office/drawing/2014/main" val="2100729807"/>
                    </a:ext>
                  </a:extLst>
                </a:gridCol>
                <a:gridCol w="1261433">
                  <a:extLst>
                    <a:ext uri="{9D8B030D-6E8A-4147-A177-3AD203B41FA5}">
                      <a16:colId xmlns:a16="http://schemas.microsoft.com/office/drawing/2014/main" val="4277100020"/>
                    </a:ext>
                  </a:extLst>
                </a:gridCol>
                <a:gridCol w="1261433">
                  <a:extLst>
                    <a:ext uri="{9D8B030D-6E8A-4147-A177-3AD203B41FA5}">
                      <a16:colId xmlns:a16="http://schemas.microsoft.com/office/drawing/2014/main" val="1813602199"/>
                    </a:ext>
                  </a:extLst>
                </a:gridCol>
                <a:gridCol w="1261433">
                  <a:extLst>
                    <a:ext uri="{9D8B030D-6E8A-4147-A177-3AD203B41FA5}">
                      <a16:colId xmlns:a16="http://schemas.microsoft.com/office/drawing/2014/main" val="2704800542"/>
                    </a:ext>
                  </a:extLst>
                </a:gridCol>
              </a:tblGrid>
              <a:tr h="360773">
                <a:tc>
                  <a:txBody>
                    <a:bodyPr/>
                    <a:lstStyle/>
                    <a:p>
                      <a:r>
                        <a:rPr lang="en-GB" dirty="0">
                          <a:effectLst/>
                        </a:rPr>
                        <a:t>P&amp;L</a:t>
                      </a:r>
                      <a:endParaRPr lang="en-US" dirty="0"/>
                    </a:p>
                  </a:txBody>
                  <a:tcPr marL="68580" marR="68580" marT="0" marB="0"/>
                </a:tc>
                <a:tc>
                  <a:txBody>
                    <a:bodyPr/>
                    <a:lstStyle/>
                    <a:p>
                      <a:pPr algn="ctr"/>
                      <a:r>
                        <a:rPr lang="en-GB" sz="1000" dirty="0">
                          <a:effectLst/>
                        </a:rPr>
                        <a:t>Mar-17</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Mar-18</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Mar-19</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Mar-20</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Mar-21</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114594408"/>
                  </a:ext>
                </a:extLst>
              </a:tr>
              <a:tr h="246845">
                <a:tc>
                  <a:txBody>
                    <a:bodyPr/>
                    <a:lstStyle/>
                    <a:p>
                      <a:r>
                        <a:rPr lang="en-GB" sz="1000" dirty="0">
                          <a:effectLst/>
                        </a:rPr>
                        <a:t> Sales</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100%</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566556700"/>
                  </a:ext>
                </a:extLst>
              </a:tr>
              <a:tr h="246845">
                <a:tc>
                  <a:txBody>
                    <a:bodyPr/>
                    <a:lstStyle/>
                    <a:p>
                      <a:r>
                        <a:rPr lang="en-GB" sz="1000" dirty="0">
                          <a:effectLst/>
                        </a:rPr>
                        <a:t> Raw Material Cost</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12.7%</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11.2%</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13.4%</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12.7%</a:t>
                      </a:r>
                      <a:endParaRPr lang="en-GB" sz="1200" dirty="0">
                        <a:effectLst/>
                        <a:latin typeface="Times New Roman" panose="02020603050405020304" pitchFamily="18" charset="0"/>
                      </a:endParaRPr>
                    </a:p>
                  </a:txBody>
                  <a:tcPr marL="68580" marR="68580" marT="0" marB="0"/>
                </a:tc>
                <a:tc>
                  <a:txBody>
                    <a:bodyPr/>
                    <a:lstStyle/>
                    <a:p>
                      <a:pPr algn="r"/>
                      <a:r>
                        <a:rPr lang="en-GB" sz="1100" dirty="0">
                          <a:effectLst/>
                        </a:rPr>
                        <a:t>8.2%</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61625039"/>
                  </a:ext>
                </a:extLst>
              </a:tr>
              <a:tr h="246845">
                <a:tc>
                  <a:txBody>
                    <a:bodyPr/>
                    <a:lstStyle/>
                    <a:p>
                      <a:pPr lvl="0">
                        <a:buNone/>
                      </a:pPr>
                      <a:r>
                        <a:rPr lang="en-GB" sz="1000" dirty="0">
                          <a:effectLst/>
                        </a:rPr>
                        <a:t>Power &amp; fuel </a:t>
                      </a:r>
                    </a:p>
                  </a:txBody>
                  <a:tcPr marL="68580" marR="68580" marT="0" marB="0"/>
                </a:tc>
                <a:tc>
                  <a:txBody>
                    <a:bodyPr/>
                    <a:lstStyle/>
                    <a:p>
                      <a:pPr lvl="0" algn="r">
                        <a:buNone/>
                      </a:pPr>
                      <a:r>
                        <a:rPr lang="en-GB" sz="1100" b="0" i="0" u="none" strike="noStrike" noProof="0" dirty="0">
                          <a:effectLst/>
                          <a:latin typeface="Century Gothic"/>
                        </a:rPr>
                        <a:t>11.8%</a:t>
                      </a:r>
                      <a:endParaRPr lang="en-US" dirty="0"/>
                    </a:p>
                  </a:txBody>
                  <a:tcPr marL="68580" marR="68580" marT="0" marB="0"/>
                </a:tc>
                <a:tc>
                  <a:txBody>
                    <a:bodyPr/>
                    <a:lstStyle/>
                    <a:p>
                      <a:pPr lvl="0" algn="r">
                        <a:buNone/>
                      </a:pPr>
                      <a:r>
                        <a:rPr lang="en-GB" sz="1100" b="0" i="0" u="none" strike="noStrike" noProof="0" dirty="0">
                          <a:effectLst/>
                          <a:latin typeface="Century Gothic"/>
                        </a:rPr>
                        <a:t>13.1%</a:t>
                      </a:r>
                      <a:endParaRPr lang="en-US" dirty="0"/>
                    </a:p>
                  </a:txBody>
                  <a:tcPr marL="68580" marR="68580" marT="0" marB="0"/>
                </a:tc>
                <a:tc>
                  <a:txBody>
                    <a:bodyPr/>
                    <a:lstStyle/>
                    <a:p>
                      <a:pPr lvl="0" algn="r">
                        <a:buNone/>
                      </a:pPr>
                      <a:r>
                        <a:rPr lang="en-GB" sz="1100" b="0" i="0" u="none" strike="noStrike" noProof="0" dirty="0">
                          <a:effectLst/>
                          <a:latin typeface="Century Gothic"/>
                        </a:rPr>
                        <a:t>16.2%</a:t>
                      </a:r>
                      <a:endParaRPr lang="en-US" dirty="0"/>
                    </a:p>
                  </a:txBody>
                  <a:tcPr marL="68580" marR="68580" marT="0" marB="0"/>
                </a:tc>
                <a:tc>
                  <a:txBody>
                    <a:bodyPr/>
                    <a:lstStyle/>
                    <a:p>
                      <a:pPr lvl="0" algn="r">
                        <a:buNone/>
                      </a:pPr>
                      <a:r>
                        <a:rPr lang="en-GB" sz="1100" b="0" i="0" u="none" strike="noStrike" noProof="0" dirty="0">
                          <a:effectLst/>
                          <a:latin typeface="Century Gothic"/>
                        </a:rPr>
                        <a:t>15.5%</a:t>
                      </a:r>
                      <a:endParaRPr lang="en-US" dirty="0"/>
                    </a:p>
                  </a:txBody>
                  <a:tcPr marL="68580" marR="68580" marT="0" marB="0"/>
                </a:tc>
                <a:tc>
                  <a:txBody>
                    <a:bodyPr/>
                    <a:lstStyle/>
                    <a:p>
                      <a:pPr lvl="0" algn="r">
                        <a:buNone/>
                      </a:pPr>
                      <a:r>
                        <a:rPr lang="en-GB" sz="1100" dirty="0">
                          <a:effectLst/>
                        </a:rPr>
                        <a:t>11%</a:t>
                      </a:r>
                    </a:p>
                  </a:txBody>
                  <a:tcPr marL="68580" marR="68580" marT="0" marB="0"/>
                </a:tc>
                <a:extLst>
                  <a:ext uri="{0D108BD9-81ED-4DB2-BD59-A6C34878D82A}">
                    <a16:rowId xmlns:a16="http://schemas.microsoft.com/office/drawing/2014/main" val="1973824497"/>
                  </a:ext>
                </a:extLst>
              </a:tr>
              <a:tr h="246845">
                <a:tc>
                  <a:txBody>
                    <a:bodyPr/>
                    <a:lstStyle/>
                    <a:p>
                      <a:pPr lvl="0">
                        <a:buNone/>
                      </a:pPr>
                      <a:r>
                        <a:rPr lang="en-GB" sz="1000" b="0" i="0" u="none" strike="noStrike" noProof="0" dirty="0">
                          <a:effectLst/>
                          <a:latin typeface="Century Gothic"/>
                        </a:rPr>
                        <a:t>Other Mfr. Exp</a:t>
                      </a:r>
                      <a:endParaRPr lang="en-US" dirty="0"/>
                    </a:p>
                  </a:txBody>
                  <a:tcPr marL="68580" marR="68580" marT="0" marB="0"/>
                </a:tc>
                <a:tc>
                  <a:txBody>
                    <a:bodyPr/>
                    <a:lstStyle/>
                    <a:p>
                      <a:pPr lvl="0" algn="r">
                        <a:buNone/>
                      </a:pPr>
                      <a:r>
                        <a:rPr lang="en-GB" sz="1100" dirty="0">
                          <a:effectLst/>
                        </a:rPr>
                        <a:t>9.1%</a:t>
                      </a:r>
                    </a:p>
                  </a:txBody>
                  <a:tcPr marL="68580" marR="68580" marT="0" marB="0"/>
                </a:tc>
                <a:tc>
                  <a:txBody>
                    <a:bodyPr/>
                    <a:lstStyle/>
                    <a:p>
                      <a:pPr lvl="0" algn="r">
                        <a:buNone/>
                      </a:pPr>
                      <a:r>
                        <a:rPr lang="en-GB" sz="1100" dirty="0">
                          <a:effectLst/>
                        </a:rPr>
                        <a:t>8.9%</a:t>
                      </a:r>
                    </a:p>
                  </a:txBody>
                  <a:tcPr marL="68580" marR="68580" marT="0" marB="0"/>
                </a:tc>
                <a:tc>
                  <a:txBody>
                    <a:bodyPr/>
                    <a:lstStyle/>
                    <a:p>
                      <a:pPr lvl="0" algn="r">
                        <a:buNone/>
                      </a:pPr>
                      <a:r>
                        <a:rPr lang="en-GB" sz="1100" dirty="0">
                          <a:effectLst/>
                        </a:rPr>
                        <a:t>8.9%</a:t>
                      </a:r>
                    </a:p>
                  </a:txBody>
                  <a:tcPr marL="68580" marR="68580" marT="0" marB="0"/>
                </a:tc>
                <a:tc>
                  <a:txBody>
                    <a:bodyPr/>
                    <a:lstStyle/>
                    <a:p>
                      <a:pPr lvl="0" algn="r">
                        <a:buNone/>
                      </a:pPr>
                      <a:r>
                        <a:rPr lang="en-GB" sz="1100" dirty="0">
                          <a:effectLst/>
                        </a:rPr>
                        <a:t>9.0%</a:t>
                      </a:r>
                    </a:p>
                  </a:txBody>
                  <a:tcPr marL="68580" marR="68580" marT="0" marB="0"/>
                </a:tc>
                <a:tc>
                  <a:txBody>
                    <a:bodyPr/>
                    <a:lstStyle/>
                    <a:p>
                      <a:pPr lvl="0" algn="r">
                        <a:buNone/>
                      </a:pPr>
                      <a:r>
                        <a:rPr lang="en-GB" sz="1100" dirty="0">
                          <a:effectLst/>
                        </a:rPr>
                        <a:t>9.1%</a:t>
                      </a:r>
                    </a:p>
                  </a:txBody>
                  <a:tcPr marL="68580" marR="68580" marT="0" marB="0"/>
                </a:tc>
                <a:extLst>
                  <a:ext uri="{0D108BD9-81ED-4DB2-BD59-A6C34878D82A}">
                    <a16:rowId xmlns:a16="http://schemas.microsoft.com/office/drawing/2014/main" val="1898526752"/>
                  </a:ext>
                </a:extLst>
              </a:tr>
              <a:tr h="246845">
                <a:tc>
                  <a:txBody>
                    <a:bodyPr/>
                    <a:lstStyle/>
                    <a:p>
                      <a:pPr lvl="0">
                        <a:buNone/>
                      </a:pPr>
                      <a:r>
                        <a:rPr lang="en-GB" sz="1000" b="0" i="0" u="none" strike="noStrike" noProof="0" dirty="0">
                          <a:effectLst/>
                        </a:rPr>
                        <a:t>Employee Cost</a:t>
                      </a:r>
                      <a:endParaRPr lang="en-US" dirty="0"/>
                    </a:p>
                  </a:txBody>
                  <a:tcPr marL="68580" marR="68580" marT="0" marB="0"/>
                </a:tc>
                <a:tc>
                  <a:txBody>
                    <a:bodyPr/>
                    <a:lstStyle/>
                    <a:p>
                      <a:pPr lvl="0" algn="r">
                        <a:buNone/>
                      </a:pPr>
                      <a:r>
                        <a:rPr lang="en-GB" sz="1100" dirty="0">
                          <a:effectLst/>
                        </a:rPr>
                        <a:t>16.1%</a:t>
                      </a:r>
                    </a:p>
                  </a:txBody>
                  <a:tcPr marL="68580" marR="68580" marT="0" marB="0"/>
                </a:tc>
                <a:tc>
                  <a:txBody>
                    <a:bodyPr/>
                    <a:lstStyle/>
                    <a:p>
                      <a:pPr lvl="0" algn="r">
                        <a:buNone/>
                      </a:pPr>
                      <a:r>
                        <a:rPr lang="en-GB" sz="1100" dirty="0">
                          <a:effectLst/>
                        </a:rPr>
                        <a:t>16.3%</a:t>
                      </a:r>
                    </a:p>
                  </a:txBody>
                  <a:tcPr marL="68580" marR="68580" marT="0" marB="0"/>
                </a:tc>
                <a:tc>
                  <a:txBody>
                    <a:bodyPr/>
                    <a:lstStyle/>
                    <a:p>
                      <a:pPr lvl="0" algn="r">
                        <a:buNone/>
                      </a:pPr>
                      <a:r>
                        <a:rPr lang="en-GB" sz="1100" dirty="0">
                          <a:effectLst/>
                        </a:rPr>
                        <a:t>17.7%</a:t>
                      </a:r>
                    </a:p>
                  </a:txBody>
                  <a:tcPr marL="68580" marR="68580" marT="0" marB="0"/>
                </a:tc>
                <a:tc>
                  <a:txBody>
                    <a:bodyPr/>
                    <a:lstStyle/>
                    <a:p>
                      <a:pPr lvl="0" algn="r">
                        <a:buNone/>
                      </a:pPr>
                      <a:r>
                        <a:rPr lang="en-GB" sz="1100" dirty="0">
                          <a:effectLst/>
                        </a:rPr>
                        <a:t>18.9%</a:t>
                      </a:r>
                    </a:p>
                  </a:txBody>
                  <a:tcPr marL="68580" marR="68580" marT="0" marB="0"/>
                </a:tc>
                <a:tc>
                  <a:txBody>
                    <a:bodyPr/>
                    <a:lstStyle/>
                    <a:p>
                      <a:pPr lvl="0" algn="r">
                        <a:buNone/>
                      </a:pPr>
                      <a:r>
                        <a:rPr lang="en-GB" sz="1100" dirty="0">
                          <a:effectLst/>
                        </a:rPr>
                        <a:t>20%</a:t>
                      </a:r>
                    </a:p>
                  </a:txBody>
                  <a:tcPr marL="68580" marR="68580" marT="0" marB="0"/>
                </a:tc>
                <a:extLst>
                  <a:ext uri="{0D108BD9-81ED-4DB2-BD59-A6C34878D82A}">
                    <a16:rowId xmlns:a16="http://schemas.microsoft.com/office/drawing/2014/main" val="1295511422"/>
                  </a:ext>
                </a:extLst>
              </a:tr>
            </a:tbl>
          </a:graphicData>
        </a:graphic>
      </p:graphicFrame>
      <p:graphicFrame>
        <p:nvGraphicFramePr>
          <p:cNvPr id="4" name="Table 3">
            <a:extLst>
              <a:ext uri="{FF2B5EF4-FFF2-40B4-BE49-F238E27FC236}">
                <a16:creationId xmlns:a16="http://schemas.microsoft.com/office/drawing/2014/main" id="{03D057E5-A03B-4EF3-8B60-5C50A1B330A5}"/>
              </a:ext>
            </a:extLst>
          </p:cNvPr>
          <p:cNvGraphicFramePr>
            <a:graphicFrameLocks noGrp="1"/>
          </p:cNvGraphicFramePr>
          <p:nvPr>
            <p:extLst>
              <p:ext uri="{D42A27DB-BD31-4B8C-83A1-F6EECF244321}">
                <p14:modId xmlns:p14="http://schemas.microsoft.com/office/powerpoint/2010/main" val="1606251336"/>
              </p:ext>
            </p:extLst>
          </p:nvPr>
        </p:nvGraphicFramePr>
        <p:xfrm>
          <a:off x="862641" y="3105509"/>
          <a:ext cx="9236644" cy="3590436"/>
        </p:xfrm>
        <a:graphic>
          <a:graphicData uri="http://schemas.openxmlformats.org/drawingml/2006/table">
            <a:tbl>
              <a:tblPr firstRow="1" bandRow="1">
                <a:tableStyleId>{5C22544A-7EE6-4342-B048-85BDC9FD1C3A}</a:tableStyleId>
              </a:tblPr>
              <a:tblGrid>
                <a:gridCol w="3142741">
                  <a:extLst>
                    <a:ext uri="{9D8B030D-6E8A-4147-A177-3AD203B41FA5}">
                      <a16:colId xmlns:a16="http://schemas.microsoft.com/office/drawing/2014/main" val="1949862458"/>
                    </a:ext>
                  </a:extLst>
                </a:gridCol>
                <a:gridCol w="1255214">
                  <a:extLst>
                    <a:ext uri="{9D8B030D-6E8A-4147-A177-3AD203B41FA5}">
                      <a16:colId xmlns:a16="http://schemas.microsoft.com/office/drawing/2014/main" val="3634249672"/>
                    </a:ext>
                  </a:extLst>
                </a:gridCol>
                <a:gridCol w="1339836">
                  <a:extLst>
                    <a:ext uri="{9D8B030D-6E8A-4147-A177-3AD203B41FA5}">
                      <a16:colId xmlns:a16="http://schemas.microsoft.com/office/drawing/2014/main" val="753792047"/>
                    </a:ext>
                  </a:extLst>
                </a:gridCol>
                <a:gridCol w="1165892">
                  <a:extLst>
                    <a:ext uri="{9D8B030D-6E8A-4147-A177-3AD203B41FA5}">
                      <a16:colId xmlns:a16="http://schemas.microsoft.com/office/drawing/2014/main" val="3580865919"/>
                    </a:ext>
                  </a:extLst>
                </a:gridCol>
                <a:gridCol w="1167069">
                  <a:extLst>
                    <a:ext uri="{9D8B030D-6E8A-4147-A177-3AD203B41FA5}">
                      <a16:colId xmlns:a16="http://schemas.microsoft.com/office/drawing/2014/main" val="427720460"/>
                    </a:ext>
                  </a:extLst>
                </a:gridCol>
                <a:gridCol w="1165892">
                  <a:extLst>
                    <a:ext uri="{9D8B030D-6E8A-4147-A177-3AD203B41FA5}">
                      <a16:colId xmlns:a16="http://schemas.microsoft.com/office/drawing/2014/main" val="1778085897"/>
                    </a:ext>
                  </a:extLst>
                </a:gridCol>
              </a:tblGrid>
              <a:tr h="444968">
                <a:tc>
                  <a:txBody>
                    <a:bodyPr/>
                    <a:lstStyle/>
                    <a:p>
                      <a:pPr lvl="0">
                        <a:buNone/>
                      </a:pPr>
                      <a:r>
                        <a:rPr lang="en-GB">
                          <a:effectLst/>
                        </a:rPr>
                        <a:t>BALANCESHEET</a:t>
                      </a:r>
                      <a:endParaRPr lang="en-GB" dirty="0">
                        <a:effectLst/>
                      </a:endParaRPr>
                    </a:p>
                  </a:txBody>
                  <a:tcPr marL="68580" marR="68580" marT="0" marB="0"/>
                </a:tc>
                <a:tc>
                  <a:txBody>
                    <a:bodyPr/>
                    <a:lstStyle/>
                    <a:p>
                      <a:pPr algn="ctr"/>
                      <a:r>
                        <a:rPr lang="en-GB" sz="1000" dirty="0">
                          <a:effectLst/>
                        </a:rPr>
                        <a:t>Mar- 17</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Mar-18</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Mar-19</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Mar-20</a:t>
                      </a:r>
                      <a:endParaRPr lang="en-GB" sz="1200" dirty="0">
                        <a:effectLst/>
                        <a:latin typeface="Times New Roman" panose="02020603050405020304" pitchFamily="18" charset="0"/>
                      </a:endParaRPr>
                    </a:p>
                  </a:txBody>
                  <a:tcPr marL="68580" marR="68580" marT="0" marB="0"/>
                </a:tc>
                <a:tc>
                  <a:txBody>
                    <a:bodyPr/>
                    <a:lstStyle/>
                    <a:p>
                      <a:pPr algn="ctr"/>
                      <a:r>
                        <a:rPr lang="en-GB" sz="1000" dirty="0">
                          <a:effectLst/>
                        </a:rPr>
                        <a:t>Mar-21</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087590639"/>
                  </a:ext>
                </a:extLst>
              </a:tr>
              <a:tr h="245500">
                <a:tc>
                  <a:txBody>
                    <a:bodyPr/>
                    <a:lstStyle/>
                    <a:p>
                      <a:r>
                        <a:rPr lang="en-GB" sz="1000" dirty="0">
                          <a:effectLst/>
                        </a:rPr>
                        <a:t>Equity Share Capital</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4%</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4%</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4%</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3%</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91780238"/>
                  </a:ext>
                </a:extLst>
              </a:tr>
              <a:tr h="230156">
                <a:tc>
                  <a:txBody>
                    <a:bodyPr/>
                    <a:lstStyle/>
                    <a:p>
                      <a:r>
                        <a:rPr lang="en-GB" sz="1000" dirty="0">
                          <a:effectLst/>
                        </a:rPr>
                        <a:t>Reserves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86%</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83%</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84%</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86%</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87%</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44859532"/>
                  </a:ext>
                </a:extLst>
              </a:tr>
              <a:tr h="230156">
                <a:tc>
                  <a:txBody>
                    <a:bodyPr/>
                    <a:lstStyle/>
                    <a:p>
                      <a:r>
                        <a:rPr lang="en-GB" sz="1000" dirty="0">
                          <a:effectLst/>
                        </a:rPr>
                        <a:t>Borrowings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885303068"/>
                  </a:ext>
                </a:extLst>
              </a:tr>
              <a:tr h="230156">
                <a:tc>
                  <a:txBody>
                    <a:bodyPr/>
                    <a:lstStyle/>
                    <a:p>
                      <a:r>
                        <a:rPr lang="en-GB" sz="1000" dirty="0">
                          <a:effectLst/>
                        </a:rPr>
                        <a:t>Other Liabilities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12%</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12%</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12%</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644798217"/>
                  </a:ext>
                </a:extLst>
              </a:tr>
              <a:tr h="260844">
                <a:tc>
                  <a:txBody>
                    <a:bodyPr/>
                    <a:lstStyle/>
                    <a:p>
                      <a:r>
                        <a:rPr lang="en-GB" sz="1000" dirty="0">
                          <a:effectLst/>
                        </a:rPr>
                        <a:t>Total Liabilities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033725539"/>
                  </a:ext>
                </a:extLst>
              </a:tr>
              <a:tr h="230156">
                <a:tc>
                  <a:txBody>
                    <a:bodyPr/>
                    <a:lstStyle/>
                    <a:p>
                      <a:r>
                        <a:rPr lang="en-GB" sz="1000" dirty="0">
                          <a:effectLst/>
                        </a:rPr>
                        <a:t>Net Block</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22%</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23%</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15%</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10650381"/>
                  </a:ext>
                </a:extLst>
              </a:tr>
              <a:tr h="245500">
                <a:tc>
                  <a:txBody>
                    <a:bodyPr/>
                    <a:lstStyle/>
                    <a:p>
                      <a:r>
                        <a:rPr lang="en-GB" sz="1000" dirty="0">
                          <a:effectLst/>
                        </a:rPr>
                        <a:t>Capital Work in Progress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4%</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11%</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558097680"/>
                  </a:ext>
                </a:extLst>
              </a:tr>
              <a:tr h="245500">
                <a:tc>
                  <a:txBody>
                    <a:bodyPr/>
                    <a:lstStyle/>
                    <a:p>
                      <a:r>
                        <a:rPr lang="en-GB" sz="1000" dirty="0">
                          <a:effectLst/>
                        </a:rPr>
                        <a:t>Investments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61%</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63%</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59%</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56%</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62%</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90469631"/>
                  </a:ext>
                </a:extLst>
              </a:tr>
              <a:tr h="260844">
                <a:tc>
                  <a:txBody>
                    <a:bodyPr/>
                    <a:lstStyle/>
                    <a:p>
                      <a:r>
                        <a:rPr lang="en-GB" sz="1000" dirty="0">
                          <a:effectLst/>
                        </a:rPr>
                        <a:t>Other Assets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17%</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15%</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20%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12%</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489679169"/>
                  </a:ext>
                </a:extLst>
              </a:tr>
              <a:tr h="230156">
                <a:tc>
                  <a:txBody>
                    <a:bodyPr/>
                    <a:lstStyle/>
                    <a:p>
                      <a:r>
                        <a:rPr lang="en-GB" sz="1000" dirty="0">
                          <a:effectLst/>
                        </a:rPr>
                        <a:t>Total Assets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100%</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94938552"/>
                  </a:ext>
                </a:extLst>
              </a:tr>
              <a:tr h="245500">
                <a:tc>
                  <a:txBody>
                    <a:bodyPr/>
                    <a:lstStyle/>
                    <a:p>
                      <a:r>
                        <a:rPr lang="en-GB" sz="1000" dirty="0">
                          <a:effectLst/>
                        </a:rPr>
                        <a:t>Receivables</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7%</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7%</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7%</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5%</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15013946"/>
                  </a:ext>
                </a:extLst>
              </a:tr>
              <a:tr h="245500">
                <a:tc>
                  <a:txBody>
                    <a:bodyPr/>
                    <a:lstStyle/>
                    <a:p>
                      <a:r>
                        <a:rPr lang="en-GB" sz="1000" dirty="0">
                          <a:effectLst/>
                        </a:rPr>
                        <a:t>Inventory</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7%</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5%</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8%</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9%</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4%</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937358920"/>
                  </a:ext>
                </a:extLst>
              </a:tr>
              <a:tr h="245500">
                <a:tc>
                  <a:txBody>
                    <a:bodyPr/>
                    <a:lstStyle/>
                    <a:p>
                      <a:r>
                        <a:rPr lang="en-GB" sz="1000" dirty="0">
                          <a:effectLst/>
                        </a:rPr>
                        <a:t>Cash &amp; Bank</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0%</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a:t>
                      </a:r>
                      <a:endParaRPr lang="en-GB" sz="1200" dirty="0">
                        <a:effectLst/>
                        <a:latin typeface="Times New Roman" panose="02020603050405020304" pitchFamily="18" charset="0"/>
                      </a:endParaRPr>
                    </a:p>
                  </a:txBody>
                  <a:tcPr marL="68580" marR="68580" marT="0" marB="0"/>
                </a:tc>
                <a:tc>
                  <a:txBody>
                    <a:bodyPr/>
                    <a:lstStyle/>
                    <a:p>
                      <a:pPr algn="r"/>
                      <a:r>
                        <a:rPr lang="en-GB" sz="1000" dirty="0">
                          <a:effectLst/>
                        </a:rPr>
                        <a:t>1%</a:t>
                      </a:r>
                      <a:endParaRPr lang="en-GB"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208463144"/>
                  </a:ext>
                </a:extLst>
              </a:tr>
            </a:tbl>
          </a:graphicData>
        </a:graphic>
      </p:graphicFrame>
    </p:spTree>
    <p:extLst>
      <p:ext uri="{BB962C8B-B14F-4D97-AF65-F5344CB8AC3E}">
        <p14:creationId xmlns:p14="http://schemas.microsoft.com/office/powerpoint/2010/main" val="279553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705A-3650-4792-A0DA-F42754792EE6}"/>
              </a:ext>
            </a:extLst>
          </p:cNvPr>
          <p:cNvSpPr>
            <a:spLocks noGrp="1"/>
          </p:cNvSpPr>
          <p:nvPr>
            <p:ph type="title"/>
          </p:nvPr>
        </p:nvSpPr>
        <p:spPr>
          <a:xfrm>
            <a:off x="-870" y="7020"/>
            <a:ext cx="9404723" cy="1400530"/>
          </a:xfrm>
        </p:spPr>
        <p:txBody>
          <a:bodyPr/>
          <a:lstStyle/>
          <a:p>
            <a:r>
              <a:rPr lang="en-GB" dirty="0"/>
              <a:t>Trend analysis </a:t>
            </a:r>
          </a:p>
        </p:txBody>
      </p:sp>
      <p:graphicFrame>
        <p:nvGraphicFramePr>
          <p:cNvPr id="5" name="Table 4">
            <a:extLst>
              <a:ext uri="{FF2B5EF4-FFF2-40B4-BE49-F238E27FC236}">
                <a16:creationId xmlns:a16="http://schemas.microsoft.com/office/drawing/2014/main" id="{BA3439EF-8337-41CF-9765-9B9265A17246}"/>
              </a:ext>
            </a:extLst>
          </p:cNvPr>
          <p:cNvGraphicFramePr>
            <a:graphicFrameLocks noGrp="1"/>
          </p:cNvGraphicFramePr>
          <p:nvPr>
            <p:extLst>
              <p:ext uri="{D42A27DB-BD31-4B8C-83A1-F6EECF244321}">
                <p14:modId xmlns:p14="http://schemas.microsoft.com/office/powerpoint/2010/main" val="2787929218"/>
              </p:ext>
            </p:extLst>
          </p:nvPr>
        </p:nvGraphicFramePr>
        <p:xfrm>
          <a:off x="373811" y="805132"/>
          <a:ext cx="9520682" cy="3661564"/>
        </p:xfrm>
        <a:graphic>
          <a:graphicData uri="http://schemas.openxmlformats.org/drawingml/2006/table">
            <a:tbl>
              <a:tblPr firstRow="1" bandRow="1">
                <a:tableStyleId>{5C22544A-7EE6-4342-B048-85BDC9FD1C3A}</a:tableStyleId>
              </a:tblPr>
              <a:tblGrid>
                <a:gridCol w="2733817">
                  <a:extLst>
                    <a:ext uri="{9D8B030D-6E8A-4147-A177-3AD203B41FA5}">
                      <a16:colId xmlns:a16="http://schemas.microsoft.com/office/drawing/2014/main" val="1211422994"/>
                    </a:ext>
                  </a:extLst>
                </a:gridCol>
                <a:gridCol w="2065354">
                  <a:extLst>
                    <a:ext uri="{9D8B030D-6E8A-4147-A177-3AD203B41FA5}">
                      <a16:colId xmlns:a16="http://schemas.microsoft.com/office/drawing/2014/main" val="2363453467"/>
                    </a:ext>
                  </a:extLst>
                </a:gridCol>
                <a:gridCol w="1160963">
                  <a:extLst>
                    <a:ext uri="{9D8B030D-6E8A-4147-A177-3AD203B41FA5}">
                      <a16:colId xmlns:a16="http://schemas.microsoft.com/office/drawing/2014/main" val="2400937909"/>
                    </a:ext>
                  </a:extLst>
                </a:gridCol>
                <a:gridCol w="1780274">
                  <a:extLst>
                    <a:ext uri="{9D8B030D-6E8A-4147-A177-3AD203B41FA5}">
                      <a16:colId xmlns:a16="http://schemas.microsoft.com/office/drawing/2014/main" val="3962188031"/>
                    </a:ext>
                  </a:extLst>
                </a:gridCol>
                <a:gridCol w="1780274">
                  <a:extLst>
                    <a:ext uri="{9D8B030D-6E8A-4147-A177-3AD203B41FA5}">
                      <a16:colId xmlns:a16="http://schemas.microsoft.com/office/drawing/2014/main" val="13198665"/>
                    </a:ext>
                  </a:extLst>
                </a:gridCol>
              </a:tblGrid>
              <a:tr h="248681">
                <a:tc>
                  <a:txBody>
                    <a:bodyPr/>
                    <a:lstStyle/>
                    <a:p>
                      <a:r>
                        <a:rPr lang="en-GB" sz="1000">
                          <a:effectLst/>
                        </a:rPr>
                        <a:t> P&amp;L</a:t>
                      </a:r>
                      <a:endParaRPr lang="en-GB" sz="1200">
                        <a:effectLst/>
                        <a:latin typeface="Times New Roman" panose="02020603050405020304" pitchFamily="18" charset="0"/>
                      </a:endParaRPr>
                    </a:p>
                  </a:txBody>
                  <a:tcPr marL="68580" marR="68580" marT="0" marB="0" anchor="b"/>
                </a:tc>
                <a:tc>
                  <a:txBody>
                    <a:bodyPr/>
                    <a:lstStyle/>
                    <a:p>
                      <a:r>
                        <a:rPr lang="en-GB" sz="1000">
                          <a:effectLst/>
                        </a:rPr>
                        <a:t> 2018</a:t>
                      </a:r>
                      <a:endParaRPr lang="en-GB" sz="1200">
                        <a:effectLst/>
                        <a:latin typeface="Times New Roman" panose="02020603050405020304" pitchFamily="18" charset="0"/>
                      </a:endParaRPr>
                    </a:p>
                  </a:txBody>
                  <a:tcPr marL="68580" marR="68580" marT="0" marB="0" anchor="b"/>
                </a:tc>
                <a:tc>
                  <a:txBody>
                    <a:bodyPr/>
                    <a:lstStyle/>
                    <a:p>
                      <a:r>
                        <a:rPr lang="en-GB" sz="1000">
                          <a:effectLst/>
                        </a:rPr>
                        <a:t> 2019</a:t>
                      </a:r>
                      <a:endParaRPr lang="en-GB" sz="1200">
                        <a:effectLst/>
                        <a:latin typeface="Times New Roman" panose="02020603050405020304" pitchFamily="18" charset="0"/>
                      </a:endParaRPr>
                    </a:p>
                  </a:txBody>
                  <a:tcPr marL="68580" marR="68580" marT="0" marB="0" anchor="b"/>
                </a:tc>
                <a:tc>
                  <a:txBody>
                    <a:bodyPr/>
                    <a:lstStyle/>
                    <a:p>
                      <a:r>
                        <a:rPr lang="en-GB" sz="1000">
                          <a:effectLst/>
                        </a:rPr>
                        <a:t> 2020</a:t>
                      </a:r>
                      <a:endParaRPr lang="en-GB" sz="1200">
                        <a:effectLst/>
                        <a:latin typeface="Times New Roman" panose="02020603050405020304" pitchFamily="18" charset="0"/>
                      </a:endParaRPr>
                    </a:p>
                  </a:txBody>
                  <a:tcPr marL="68580" marR="68580" marT="0" marB="0" anchor="b"/>
                </a:tc>
                <a:tc>
                  <a:txBody>
                    <a:bodyPr/>
                    <a:lstStyle/>
                    <a:p>
                      <a:r>
                        <a:rPr lang="en-GB" sz="1000">
                          <a:effectLst/>
                        </a:rPr>
                        <a:t> 2021</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81308543"/>
                  </a:ext>
                </a:extLst>
              </a:tr>
              <a:tr h="221050">
                <a:tc>
                  <a:txBody>
                    <a:bodyPr/>
                    <a:lstStyle/>
                    <a:p>
                      <a:r>
                        <a:rPr lang="en-GB" sz="1000">
                          <a:effectLst/>
                        </a:rPr>
                        <a:t> Sales</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7%</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-22%</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255005"/>
                  </a:ext>
                </a:extLst>
              </a:tr>
              <a:tr h="262497">
                <a:tc>
                  <a:txBody>
                    <a:bodyPr/>
                    <a:lstStyle/>
                    <a:p>
                      <a:r>
                        <a:rPr lang="en-GB" sz="1000">
                          <a:effectLst/>
                        </a:rPr>
                        <a:t> Raw Material Cost</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25%</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15%</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-42%</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543384"/>
                  </a:ext>
                </a:extLst>
              </a:tr>
              <a:tr h="248681">
                <a:tc>
                  <a:txBody>
                    <a:bodyPr/>
                    <a:lstStyle/>
                    <a:p>
                      <a:r>
                        <a:rPr lang="en-GB" sz="1000">
                          <a:effectLst/>
                        </a:rPr>
                        <a:t> Change in Inventory</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-59%</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-324%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-214%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266%</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71929923"/>
                  </a:ext>
                </a:extLst>
              </a:tr>
              <a:tr h="248681">
                <a:tc>
                  <a:txBody>
                    <a:bodyPr/>
                    <a:lstStyle/>
                    <a:p>
                      <a:r>
                        <a:rPr lang="en-GB" sz="1000">
                          <a:effectLst/>
                        </a:rPr>
                        <a:t> Power and Fuel</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62%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51%</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-16%</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11044482"/>
                  </a:ext>
                </a:extLst>
              </a:tr>
              <a:tr h="207234">
                <a:tc>
                  <a:txBody>
                    <a:bodyPr/>
                    <a:lstStyle/>
                    <a:p>
                      <a:r>
                        <a:rPr lang="en-GB" sz="1000">
                          <a:effectLst/>
                        </a:rPr>
                        <a:t> Other Mfr. Exp</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8%</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15%</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13%</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-10%</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01519444"/>
                  </a:ext>
                </a:extLst>
              </a:tr>
              <a:tr h="221050">
                <a:tc>
                  <a:txBody>
                    <a:bodyPr/>
                    <a:lstStyle/>
                    <a:p>
                      <a:r>
                        <a:rPr lang="en-GB" sz="1000">
                          <a:effectLst/>
                        </a:rPr>
                        <a:t> Employee Cost</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11%</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11%</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98282274"/>
                  </a:ext>
                </a:extLst>
              </a:tr>
              <a:tr h="234865">
                <a:tc>
                  <a:txBody>
                    <a:bodyPr/>
                    <a:lstStyle/>
                    <a:p>
                      <a:r>
                        <a:rPr lang="en-GB" sz="1000">
                          <a:effectLst/>
                        </a:rPr>
                        <a:t> Selling and admin</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18%</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61%</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37%</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-12%</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60929225"/>
                  </a:ext>
                </a:extLst>
              </a:tr>
              <a:tr h="234865">
                <a:tc>
                  <a:txBody>
                    <a:bodyPr/>
                    <a:lstStyle/>
                    <a:p>
                      <a:r>
                        <a:rPr lang="en-GB" sz="1000">
                          <a:effectLst/>
                        </a:rPr>
                        <a:t> Other Expenses</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-59%</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-55%</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-57%</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58350022"/>
                  </a:ext>
                </a:extLst>
              </a:tr>
              <a:tr h="207234">
                <a:tc>
                  <a:txBody>
                    <a:bodyPr/>
                    <a:lstStyle/>
                    <a:p>
                      <a:r>
                        <a:rPr lang="en-GB" sz="1000">
                          <a:effectLst/>
                        </a:rPr>
                        <a:t> Other Income</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57%</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-27%</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7585097"/>
                  </a:ext>
                </a:extLst>
              </a:tr>
              <a:tr h="207234">
                <a:tc>
                  <a:txBody>
                    <a:bodyPr/>
                    <a:lstStyle/>
                    <a:p>
                      <a:r>
                        <a:rPr lang="en-GB" sz="1000">
                          <a:effectLst/>
                        </a:rPr>
                        <a:t> Depreciation</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11%</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28%</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123183670"/>
                  </a:ext>
                </a:extLst>
              </a:tr>
              <a:tr h="248681">
                <a:tc>
                  <a:txBody>
                    <a:bodyPr/>
                    <a:lstStyle/>
                    <a:p>
                      <a:r>
                        <a:rPr lang="en-GB" sz="1000">
                          <a:effectLst/>
                        </a:rPr>
                        <a:t> Interest</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-37%</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-57%</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-81%</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25983842"/>
                  </a:ext>
                </a:extLst>
              </a:tr>
              <a:tr h="276312">
                <a:tc>
                  <a:txBody>
                    <a:bodyPr/>
                    <a:lstStyle/>
                    <a:p>
                      <a:r>
                        <a:rPr lang="en-GB" sz="1000">
                          <a:effectLst/>
                        </a:rPr>
                        <a:t> Profit before tax</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23%</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31%</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-26%</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209607651"/>
                  </a:ext>
                </a:extLst>
              </a:tr>
              <a:tr h="234865">
                <a:tc>
                  <a:txBody>
                    <a:bodyPr/>
                    <a:lstStyle/>
                    <a:p>
                      <a:r>
                        <a:rPr lang="en-GB" sz="1000">
                          <a:effectLst/>
                        </a:rPr>
                        <a:t> Tax</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35%</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62%</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-14%</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-39%</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18694556"/>
                  </a:ext>
                </a:extLst>
              </a:tr>
              <a:tr h="138156">
                <a:tc>
                  <a:txBody>
                    <a:bodyPr/>
                    <a:lstStyle/>
                    <a:p>
                      <a:r>
                        <a:rPr lang="en-GB" sz="1000">
                          <a:effectLst/>
                        </a:rPr>
                        <a:t> Net profit</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18%</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19%</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36%</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-20%</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12364687"/>
                  </a:ext>
                </a:extLst>
              </a:tr>
              <a:tr h="207234">
                <a:tc>
                  <a:txBody>
                    <a:bodyPr/>
                    <a:lstStyle/>
                    <a:p>
                      <a:r>
                        <a:rPr lang="en-GB" sz="1000">
                          <a:effectLst/>
                        </a:rPr>
                        <a:t> Dividend Amount</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10%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20%</a:t>
                      </a:r>
                      <a:endParaRPr lang="en-GB" sz="1200">
                        <a:effectLst/>
                        <a:latin typeface="Times New Roman" panose="02020603050405020304" pitchFamily="18" charset="0"/>
                      </a:endParaRPr>
                    </a:p>
                  </a:txBody>
                  <a:tcPr marL="68580" marR="68580" marT="0" marB="0" anchor="b"/>
                </a:tc>
                <a:tc>
                  <a:txBody>
                    <a:bodyPr/>
                    <a:lstStyle/>
                    <a:p>
                      <a:pPr algn="r"/>
                      <a:r>
                        <a:rPr lang="en-GB" sz="1000">
                          <a:effectLst/>
                        </a:rPr>
                        <a:t>50%</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59439945"/>
                  </a:ext>
                </a:extLst>
              </a:tr>
            </a:tbl>
          </a:graphicData>
        </a:graphic>
      </p:graphicFrame>
    </p:spTree>
    <p:extLst>
      <p:ext uri="{BB962C8B-B14F-4D97-AF65-F5344CB8AC3E}">
        <p14:creationId xmlns:p14="http://schemas.microsoft.com/office/powerpoint/2010/main" val="312437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6A65-A24D-4E9A-884A-1FEE013B5B3D}"/>
              </a:ext>
            </a:extLst>
          </p:cNvPr>
          <p:cNvSpPr>
            <a:spLocks noGrp="1"/>
          </p:cNvSpPr>
          <p:nvPr>
            <p:ph type="title"/>
          </p:nvPr>
        </p:nvSpPr>
        <p:spPr/>
        <p:txBody>
          <a:bodyPr/>
          <a:lstStyle/>
          <a:p>
            <a:r>
              <a:rPr lang="en-GB"/>
              <a:t>TREND ANALYSIS</a:t>
            </a:r>
          </a:p>
        </p:txBody>
      </p:sp>
      <p:graphicFrame>
        <p:nvGraphicFramePr>
          <p:cNvPr id="5" name="Table 4">
            <a:extLst>
              <a:ext uri="{FF2B5EF4-FFF2-40B4-BE49-F238E27FC236}">
                <a16:creationId xmlns:a16="http://schemas.microsoft.com/office/drawing/2014/main" id="{EFC246BC-5B35-4C12-ADBC-26A084891A28}"/>
              </a:ext>
            </a:extLst>
          </p:cNvPr>
          <p:cNvGraphicFramePr>
            <a:graphicFrameLocks noGrp="1"/>
          </p:cNvGraphicFramePr>
          <p:nvPr>
            <p:extLst>
              <p:ext uri="{D42A27DB-BD31-4B8C-83A1-F6EECF244321}">
                <p14:modId xmlns:p14="http://schemas.microsoft.com/office/powerpoint/2010/main" val="3957764999"/>
              </p:ext>
            </p:extLst>
          </p:nvPr>
        </p:nvGraphicFramePr>
        <p:xfrm>
          <a:off x="2274464" y="1346115"/>
          <a:ext cx="6479118" cy="4966700"/>
        </p:xfrm>
        <a:graphic>
          <a:graphicData uri="http://schemas.openxmlformats.org/drawingml/2006/table">
            <a:tbl>
              <a:tblPr firstRow="1" bandRow="1">
                <a:tableStyleId>{5C22544A-7EE6-4342-B048-85BDC9FD1C3A}</a:tableStyleId>
              </a:tblPr>
              <a:tblGrid>
                <a:gridCol w="2523567">
                  <a:extLst>
                    <a:ext uri="{9D8B030D-6E8A-4147-A177-3AD203B41FA5}">
                      <a16:colId xmlns:a16="http://schemas.microsoft.com/office/drawing/2014/main" val="29510861"/>
                    </a:ext>
                  </a:extLst>
                </a:gridCol>
                <a:gridCol w="1089060">
                  <a:extLst>
                    <a:ext uri="{9D8B030D-6E8A-4147-A177-3AD203B41FA5}">
                      <a16:colId xmlns:a16="http://schemas.microsoft.com/office/drawing/2014/main" val="10639243"/>
                    </a:ext>
                  </a:extLst>
                </a:gridCol>
                <a:gridCol w="1181528">
                  <a:extLst>
                    <a:ext uri="{9D8B030D-6E8A-4147-A177-3AD203B41FA5}">
                      <a16:colId xmlns:a16="http://schemas.microsoft.com/office/drawing/2014/main" val="3884641977"/>
                    </a:ext>
                  </a:extLst>
                </a:gridCol>
                <a:gridCol w="893852">
                  <a:extLst>
                    <a:ext uri="{9D8B030D-6E8A-4147-A177-3AD203B41FA5}">
                      <a16:colId xmlns:a16="http://schemas.microsoft.com/office/drawing/2014/main" val="666247262"/>
                    </a:ext>
                  </a:extLst>
                </a:gridCol>
                <a:gridCol w="791111">
                  <a:extLst>
                    <a:ext uri="{9D8B030D-6E8A-4147-A177-3AD203B41FA5}">
                      <a16:colId xmlns:a16="http://schemas.microsoft.com/office/drawing/2014/main" val="3754505513"/>
                    </a:ext>
                  </a:extLst>
                </a:gridCol>
              </a:tblGrid>
              <a:tr h="337038">
                <a:tc>
                  <a:txBody>
                    <a:bodyPr/>
                    <a:lstStyle/>
                    <a:p>
                      <a:pPr algn="l"/>
                      <a:r>
                        <a:rPr lang="en-GB" sz="1000" dirty="0">
                          <a:effectLst/>
                        </a:rPr>
                        <a:t>Report Date</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2018</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2019</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2020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2021</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041476918"/>
                  </a:ext>
                </a:extLst>
              </a:tr>
              <a:tr h="311612">
                <a:tc>
                  <a:txBody>
                    <a:bodyPr/>
                    <a:lstStyle/>
                    <a:p>
                      <a:pPr algn="l"/>
                      <a:r>
                        <a:rPr lang="en-GB" sz="1000" dirty="0">
                          <a:effectLst/>
                        </a:rPr>
                        <a:t> Equity Share Capital</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100%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100%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100%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100%</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72339460"/>
                  </a:ext>
                </a:extLst>
              </a:tr>
              <a:tr h="356128">
                <a:tc>
                  <a:txBody>
                    <a:bodyPr/>
                    <a:lstStyle/>
                    <a:p>
                      <a:pPr algn="l"/>
                      <a:r>
                        <a:rPr lang="en-GB" sz="1000" dirty="0">
                          <a:effectLst/>
                        </a:rPr>
                        <a:t> Reserves</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14%</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23%</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52%</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816260"/>
                  </a:ext>
                </a:extLst>
              </a:tr>
              <a:tr h="311612">
                <a:tc>
                  <a:txBody>
                    <a:bodyPr/>
                    <a:lstStyle/>
                    <a:p>
                      <a:pPr algn="l"/>
                      <a:r>
                        <a:rPr lang="en-GB" sz="1000" dirty="0">
                          <a:effectLst/>
                        </a:rPr>
                        <a:t> Borrowings</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2869%</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585%</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4077%</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1131%</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2208182"/>
                  </a:ext>
                </a:extLst>
              </a:tr>
              <a:tr h="311612">
                <a:tc>
                  <a:txBody>
                    <a:bodyPr/>
                    <a:lstStyle/>
                    <a:p>
                      <a:pPr algn="l"/>
                      <a:r>
                        <a:rPr lang="en-GB" sz="1000" dirty="0">
                          <a:effectLst/>
                        </a:rPr>
                        <a:t> Other Liabilities</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15%</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18%</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0%</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23%</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40152617"/>
                  </a:ext>
                </a:extLst>
              </a:tr>
              <a:tr h="311612">
                <a:tc>
                  <a:txBody>
                    <a:bodyPr/>
                    <a:lstStyle/>
                    <a:p>
                      <a:pPr algn="l"/>
                      <a:r>
                        <a:rPr lang="en-GB" sz="1000" dirty="0">
                          <a:effectLst/>
                        </a:rPr>
                        <a:t> Total</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16%</a:t>
                      </a:r>
                      <a:endParaRPr lang="en-GB" sz="1200" dirty="0">
                        <a:effectLst/>
                        <a:latin typeface="Times New Roman" panose="02020603050405020304" pitchFamily="18" charset="0"/>
                      </a:endParaRPr>
                    </a:p>
                  </a:txBody>
                  <a:tcPr marL="68580" marR="68580" marT="0" marB="0" anchor="b"/>
                </a:tc>
                <a:tc>
                  <a:txBody>
                    <a:bodyPr/>
                    <a:lstStyle/>
                    <a:p>
                      <a:pPr algn="l"/>
                      <a:r>
                        <a:rPr lang="en-GB" sz="1000" dirty="0">
                          <a:effectLst/>
                        </a:rPr>
                        <a:t>21%</a:t>
                      </a:r>
                      <a:endParaRPr lang="en-GB" sz="1200" dirty="0">
                        <a:effectLst/>
                        <a:latin typeface="Times New Roman" panose="02020603050405020304" pitchFamily="18" charset="0"/>
                      </a:endParaRPr>
                    </a:p>
                  </a:txBody>
                  <a:tcPr marL="68580" marR="68580" marT="0" marB="0" anchor="b"/>
                </a:tc>
                <a:tc>
                  <a:txBody>
                    <a:bodyPr/>
                    <a:lstStyle/>
                    <a:p>
                      <a:pPr algn="l"/>
                      <a:r>
                        <a:rPr lang="en-GB" sz="1000">
                          <a:effectLst/>
                        </a:rPr>
                        <a:t>23%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50%</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96562771"/>
                  </a:ext>
                </a:extLst>
              </a:tr>
              <a:tr h="333870">
                <a:tc>
                  <a:txBody>
                    <a:bodyPr/>
                    <a:lstStyle/>
                    <a:p>
                      <a:pPr algn="l"/>
                      <a:r>
                        <a:rPr lang="en-GB" sz="1000">
                          <a:effectLst/>
                        </a:rPr>
                        <a:t> Net Block</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21%</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6%</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37562584"/>
                  </a:ext>
                </a:extLst>
              </a:tr>
              <a:tr h="378385">
                <a:tc>
                  <a:txBody>
                    <a:bodyPr/>
                    <a:lstStyle/>
                    <a:p>
                      <a:pPr algn="l"/>
                      <a:r>
                        <a:rPr lang="en-GB" sz="1000">
                          <a:effectLst/>
                        </a:rPr>
                        <a:t> Capital Work in Progress</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-97%</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84%</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1943%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6397%</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59960362"/>
                  </a:ext>
                </a:extLst>
              </a:tr>
              <a:tr h="311612">
                <a:tc>
                  <a:txBody>
                    <a:bodyPr/>
                    <a:lstStyle/>
                    <a:p>
                      <a:pPr algn="l"/>
                      <a:r>
                        <a:rPr lang="en-GB" sz="1000">
                          <a:effectLst/>
                        </a:rPr>
                        <a:t> Investments</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19%</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17%</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12%</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51%</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18790514"/>
                  </a:ext>
                </a:extLst>
              </a:tr>
              <a:tr h="311612">
                <a:tc>
                  <a:txBody>
                    <a:bodyPr/>
                    <a:lstStyle/>
                    <a:p>
                      <a:pPr algn="l"/>
                      <a:r>
                        <a:rPr lang="en-GB" sz="1000">
                          <a:effectLst/>
                        </a:rPr>
                        <a:t> Other Assets</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49%</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51%</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71037196"/>
                  </a:ext>
                </a:extLst>
              </a:tr>
              <a:tr h="333870">
                <a:tc>
                  <a:txBody>
                    <a:bodyPr/>
                    <a:lstStyle/>
                    <a:p>
                      <a:pPr algn="l"/>
                      <a:r>
                        <a:rPr lang="en-GB" sz="1000">
                          <a:effectLst/>
                        </a:rPr>
                        <a:t> Total</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16%</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4%</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2%</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21%</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36098405"/>
                  </a:ext>
                </a:extLst>
              </a:tr>
              <a:tr h="378385">
                <a:tc>
                  <a:txBody>
                    <a:bodyPr/>
                    <a:lstStyle/>
                    <a:p>
                      <a:pPr algn="l"/>
                      <a:r>
                        <a:rPr lang="en-GB" sz="1000">
                          <a:effectLst/>
                        </a:rPr>
                        <a:t> Receivables</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25%</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18%</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-9%</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-14%</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96442870"/>
                  </a:ext>
                </a:extLst>
              </a:tr>
              <a:tr h="311612">
                <a:tc>
                  <a:txBody>
                    <a:bodyPr/>
                    <a:lstStyle/>
                    <a:p>
                      <a:pPr algn="l"/>
                      <a:r>
                        <a:rPr lang="en-GB" sz="1000">
                          <a:effectLst/>
                        </a:rPr>
                        <a:t> Inventory</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-7%</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53%</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14%</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-46%</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7880693"/>
                  </a:ext>
                </a:extLst>
              </a:tr>
              <a:tr h="311612">
                <a:tc>
                  <a:txBody>
                    <a:bodyPr/>
                    <a:lstStyle/>
                    <a:p>
                      <a:pPr algn="l"/>
                      <a:r>
                        <a:rPr lang="en-GB" sz="1000">
                          <a:effectLst/>
                        </a:rPr>
                        <a:t> Cash &amp; Bank</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59%</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116%</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117%</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149%</a:t>
                      </a:r>
                      <a:endParaRPr lang="en-GB"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61799236"/>
                  </a:ext>
                </a:extLst>
              </a:tr>
              <a:tr h="356128">
                <a:tc>
                  <a:txBody>
                    <a:bodyPr/>
                    <a:lstStyle/>
                    <a:p>
                      <a:pPr algn="l"/>
                      <a:r>
                        <a:rPr lang="en-GB" sz="1000" dirty="0">
                          <a:effectLst/>
                        </a:rPr>
                        <a:t> No. of Equity Shares</a:t>
                      </a:r>
                      <a:endParaRPr lang="en-GB" sz="1200" dirty="0">
                        <a:effectLst/>
                        <a:latin typeface="Times New Roman" panose="02020603050405020304" pitchFamily="18" charset="0"/>
                      </a:endParaRPr>
                    </a:p>
                  </a:txBody>
                  <a:tcPr marL="68580" marR="68580" marT="0" marB="0" anchor="b"/>
                </a:tc>
                <a:tc>
                  <a:txBody>
                    <a:bodyPr/>
                    <a:lstStyle/>
                    <a:p>
                      <a:pPr algn="l"/>
                      <a:r>
                        <a:rPr lang="en-GB" sz="1000">
                          <a:effectLst/>
                        </a:rPr>
                        <a:t>100%</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100%</a:t>
                      </a:r>
                      <a:endParaRPr lang="en-GB" sz="1200">
                        <a:effectLst/>
                        <a:latin typeface="Times New Roman" panose="02020603050405020304" pitchFamily="18" charset="0"/>
                      </a:endParaRPr>
                    </a:p>
                  </a:txBody>
                  <a:tcPr marL="68580" marR="68580" marT="0" marB="0" anchor="b"/>
                </a:tc>
                <a:tc>
                  <a:txBody>
                    <a:bodyPr/>
                    <a:lstStyle/>
                    <a:p>
                      <a:pPr algn="l"/>
                      <a:r>
                        <a:rPr lang="en-GB" sz="1000">
                          <a:effectLst/>
                        </a:rPr>
                        <a:t>100%</a:t>
                      </a:r>
                      <a:endParaRPr lang="en-GB" sz="1200">
                        <a:effectLst/>
                        <a:latin typeface="Times New Roman" panose="02020603050405020304" pitchFamily="18" charset="0"/>
                      </a:endParaRPr>
                    </a:p>
                  </a:txBody>
                  <a:tcPr marL="68580" marR="68580" marT="0" marB="0" anchor="b"/>
                </a:tc>
                <a:tc>
                  <a:txBody>
                    <a:bodyPr/>
                    <a:lstStyle/>
                    <a:p>
                      <a:pPr algn="l"/>
                      <a:r>
                        <a:rPr lang="en-GB" sz="1000" dirty="0">
                          <a:effectLst/>
                        </a:rPr>
                        <a:t>100%</a:t>
                      </a:r>
                      <a:endParaRPr lang="en-GB"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2140346"/>
                  </a:ext>
                </a:extLst>
              </a:tr>
            </a:tbl>
          </a:graphicData>
        </a:graphic>
      </p:graphicFrame>
    </p:spTree>
    <p:extLst>
      <p:ext uri="{BB962C8B-B14F-4D97-AF65-F5344CB8AC3E}">
        <p14:creationId xmlns:p14="http://schemas.microsoft.com/office/powerpoint/2010/main" val="37148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2986-0267-4D55-BB35-33FFD90CA543}"/>
              </a:ext>
            </a:extLst>
          </p:cNvPr>
          <p:cNvSpPr>
            <a:spLocks noGrp="1"/>
          </p:cNvSpPr>
          <p:nvPr>
            <p:ph type="title"/>
          </p:nvPr>
        </p:nvSpPr>
        <p:spPr>
          <a:xfrm>
            <a:off x="491999" y="19401"/>
            <a:ext cx="9404723" cy="1400530"/>
          </a:xfrm>
        </p:spPr>
        <p:txBody>
          <a:bodyPr/>
          <a:lstStyle/>
          <a:p>
            <a:r>
              <a:rPr lang="en-GB" dirty="0"/>
              <a:t>Cash flow analysis </a:t>
            </a:r>
          </a:p>
        </p:txBody>
      </p:sp>
      <p:graphicFrame>
        <p:nvGraphicFramePr>
          <p:cNvPr id="6" name="Chart 5">
            <a:extLst>
              <a:ext uri="{FF2B5EF4-FFF2-40B4-BE49-F238E27FC236}">
                <a16:creationId xmlns:a16="http://schemas.microsoft.com/office/drawing/2014/main" id="{42D8B15C-F56A-4881-AE1F-148FDE12C40C}"/>
              </a:ext>
            </a:extLst>
          </p:cNvPr>
          <p:cNvGraphicFramePr/>
          <p:nvPr>
            <p:extLst>
              <p:ext uri="{D42A27DB-BD31-4B8C-83A1-F6EECF244321}">
                <p14:modId xmlns:p14="http://schemas.microsoft.com/office/powerpoint/2010/main" val="293931171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202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7454-4AF3-4017-BD25-663AD6C14E52}"/>
              </a:ext>
            </a:extLst>
          </p:cNvPr>
          <p:cNvSpPr>
            <a:spLocks noGrp="1"/>
          </p:cNvSpPr>
          <p:nvPr>
            <p:ph type="title"/>
          </p:nvPr>
        </p:nvSpPr>
        <p:spPr>
          <a:xfrm>
            <a:off x="1371599" y="1010097"/>
            <a:ext cx="9486901" cy="1010088"/>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21B2C4B4-79EB-4ABF-A383-7B4A451F2947}"/>
              </a:ext>
            </a:extLst>
          </p:cNvPr>
          <p:cNvSpPr>
            <a:spLocks noGrp="1"/>
          </p:cNvSpPr>
          <p:nvPr>
            <p:ph idx="1"/>
          </p:nvPr>
        </p:nvSpPr>
        <p:spPr>
          <a:xfrm>
            <a:off x="1371600" y="2206257"/>
            <a:ext cx="9486901" cy="3540642"/>
          </a:xfrm>
        </p:spPr>
        <p:txBody>
          <a:bodyPr vert="horz" lIns="91440" tIns="45720" rIns="91440" bIns="45720" rtlCol="0" anchor="t">
            <a:normAutofit/>
          </a:bodyPr>
          <a:lstStyle/>
          <a:p>
            <a:pPr>
              <a:lnSpc>
                <a:spcPct val="90000"/>
              </a:lnSpc>
            </a:pPr>
            <a:r>
              <a:rPr lang="en-US" sz="1500" dirty="0">
                <a:ea typeface="+mj-lt"/>
                <a:cs typeface="+mj-lt"/>
              </a:rPr>
              <a:t>After doing the analysis of last 5 years of company’s financial performance, we can say that company is doing exceptionally well in majorly every aspect.</a:t>
            </a:r>
          </a:p>
          <a:p>
            <a:pPr>
              <a:lnSpc>
                <a:spcPct val="90000"/>
              </a:lnSpc>
            </a:pPr>
            <a:r>
              <a:rPr lang="en-US" sz="1500" dirty="0">
                <a:ea typeface="+mj-lt"/>
                <a:cs typeface="+mj-lt"/>
              </a:rPr>
              <a:t>when we compare its performance with horizontal, vertical &amp; trend analysis, we can see that company’s revenue, operating profit &amp; net profit margin is continuously increasing with huge numbers. Also, it is having less debts. </a:t>
            </a:r>
          </a:p>
          <a:p>
            <a:pPr>
              <a:lnSpc>
                <a:spcPct val="90000"/>
              </a:lnSpc>
            </a:pPr>
            <a:r>
              <a:rPr lang="en-US" sz="1500" dirty="0">
                <a:ea typeface="+mj-lt"/>
                <a:cs typeface="+mj-lt"/>
              </a:rPr>
              <a:t>Overall, company is having good amount of operation excellency and continuously reducing its cost of operation comparison with growth in net sales amount.</a:t>
            </a:r>
          </a:p>
          <a:p>
            <a:pPr>
              <a:lnSpc>
                <a:spcPct val="90000"/>
              </a:lnSpc>
            </a:pPr>
            <a:r>
              <a:rPr lang="en-US" sz="1500" dirty="0">
                <a:ea typeface="+mj-lt"/>
                <a:cs typeface="+mj-lt"/>
              </a:rPr>
              <a:t> Company is also having enough cash flow for investing in increasing manufacturing capacity or to run business smoothly. </a:t>
            </a:r>
          </a:p>
          <a:p>
            <a:pPr>
              <a:lnSpc>
                <a:spcPct val="90000"/>
              </a:lnSpc>
            </a:pPr>
            <a:r>
              <a:rPr lang="en-US" sz="1500" dirty="0">
                <a:ea typeface="+mj-lt"/>
                <a:cs typeface="+mj-lt"/>
              </a:rPr>
              <a:t> Management of company is very experienced and trustworthy. </a:t>
            </a:r>
          </a:p>
          <a:p>
            <a:pPr>
              <a:lnSpc>
                <a:spcPct val="90000"/>
              </a:lnSpc>
            </a:pPr>
            <a:r>
              <a:rPr lang="en-US" sz="1500" dirty="0">
                <a:ea typeface="+mj-lt"/>
                <a:cs typeface="+mj-lt"/>
              </a:rPr>
              <a:t>The company has always given good amount of return on investment of equity. So for the investment point of view, this company is very good option in tableware and glass sector.</a:t>
            </a:r>
            <a:endParaRPr lang="en-US" sz="1500" dirty="0"/>
          </a:p>
        </p:txBody>
      </p:sp>
    </p:spTree>
    <p:extLst>
      <p:ext uri="{BB962C8B-B14F-4D97-AF65-F5344CB8AC3E}">
        <p14:creationId xmlns:p14="http://schemas.microsoft.com/office/powerpoint/2010/main" val="62697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F0A3-F1A1-4A1A-B60E-1B8C9E69BF65}"/>
              </a:ext>
            </a:extLst>
          </p:cNvPr>
          <p:cNvSpPr>
            <a:spLocks noGrp="1"/>
          </p:cNvSpPr>
          <p:nvPr>
            <p:ph type="title"/>
          </p:nvPr>
        </p:nvSpPr>
        <p:spPr>
          <a:xfrm>
            <a:off x="1371599" y="1010097"/>
            <a:ext cx="9486901" cy="1010088"/>
          </a:xfrm>
        </p:spPr>
        <p:txBody>
          <a:bodyPr anchor="b">
            <a:normAutofit/>
          </a:bodyPr>
          <a:lstStyle/>
          <a:p>
            <a:pPr algn="ctr"/>
            <a:r>
              <a:rPr lang="en-US"/>
              <a:t>LA OPALA RG LTD</a:t>
            </a:r>
          </a:p>
        </p:txBody>
      </p:sp>
      <p:sp>
        <p:nvSpPr>
          <p:cNvPr id="3" name="Content Placeholder 2">
            <a:extLst>
              <a:ext uri="{FF2B5EF4-FFF2-40B4-BE49-F238E27FC236}">
                <a16:creationId xmlns:a16="http://schemas.microsoft.com/office/drawing/2014/main" id="{2EAC1DD9-13AD-47BE-B46D-A9DAEF85C8B5}"/>
              </a:ext>
            </a:extLst>
          </p:cNvPr>
          <p:cNvSpPr>
            <a:spLocks noGrp="1"/>
          </p:cNvSpPr>
          <p:nvPr>
            <p:ph idx="1"/>
          </p:nvPr>
        </p:nvSpPr>
        <p:spPr>
          <a:xfrm>
            <a:off x="1371600" y="2206257"/>
            <a:ext cx="9486901" cy="3540642"/>
          </a:xfrm>
        </p:spPr>
        <p:txBody>
          <a:bodyPr vert="horz" lIns="91440" tIns="45720" rIns="91440" bIns="45720" rtlCol="0" anchor="t">
            <a:normAutofit/>
          </a:bodyPr>
          <a:lstStyle/>
          <a:p>
            <a:r>
              <a:rPr lang="en-US" dirty="0">
                <a:ea typeface="+mj-lt"/>
                <a:cs typeface="+mj-lt"/>
              </a:rPr>
              <a:t>La Opala RG Limited is a leading manufacturer and marketer of lifestyle product in the tableware segment.</a:t>
            </a:r>
            <a:endParaRPr lang="en-US" dirty="0"/>
          </a:p>
          <a:p>
            <a:r>
              <a:rPr lang="en-US" dirty="0">
                <a:ea typeface="+mj-lt"/>
                <a:cs typeface="+mj-lt"/>
              </a:rPr>
              <a:t>Promoted by Sushil Jhunjhunwala and Ajit Jhunjhunwala La Opala Glasses involved in the business of manufacturing opal ware.</a:t>
            </a:r>
          </a:p>
          <a:p>
            <a:r>
              <a:rPr lang="en-US" dirty="0">
                <a:ea typeface="+mj-lt"/>
                <a:cs typeface="+mj-lt"/>
              </a:rPr>
              <a:t>The company was established on 11 Jun,1987 Calcutta(Kolkata).</a:t>
            </a:r>
            <a:endParaRPr lang="en-US" dirty="0"/>
          </a:p>
          <a:p>
            <a:pPr>
              <a:buClr>
                <a:srgbClr val="8AD0D6"/>
              </a:buClr>
            </a:pPr>
            <a:r>
              <a:rPr lang="en-US" dirty="0"/>
              <a:t>The company currently has 2 plants with capacity of 25000 TPA</a:t>
            </a:r>
          </a:p>
          <a:p>
            <a:pPr>
              <a:buClr>
                <a:srgbClr val="1E5155">
                  <a:lumMod val="40000"/>
                  <a:lumOff val="60000"/>
                </a:srgbClr>
              </a:buClr>
            </a:pPr>
            <a:endParaRPr lang="en-US"/>
          </a:p>
          <a:p>
            <a:pPr>
              <a:buClr>
                <a:srgbClr val="1E5155">
                  <a:lumMod val="40000"/>
                  <a:lumOff val="60000"/>
                </a:srgbClr>
              </a:buClr>
            </a:pPr>
            <a:endParaRPr lang="en-US"/>
          </a:p>
          <a:p>
            <a:pPr>
              <a:buClr>
                <a:srgbClr val="1E5155">
                  <a:lumMod val="40000"/>
                  <a:lumOff val="60000"/>
                </a:srgbClr>
              </a:buClr>
            </a:pPr>
            <a:endParaRPr lang="en-US"/>
          </a:p>
          <a:p>
            <a:endParaRPr lang="en-US"/>
          </a:p>
        </p:txBody>
      </p:sp>
    </p:spTree>
    <p:extLst>
      <p:ext uri="{BB962C8B-B14F-4D97-AF65-F5344CB8AC3E}">
        <p14:creationId xmlns:p14="http://schemas.microsoft.com/office/powerpoint/2010/main" val="404435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1F43-21AF-49C3-882F-F1EB994A693C}"/>
              </a:ext>
            </a:extLst>
          </p:cNvPr>
          <p:cNvSpPr>
            <a:spLocks noGrp="1"/>
          </p:cNvSpPr>
          <p:nvPr>
            <p:ph type="title"/>
          </p:nvPr>
        </p:nvSpPr>
        <p:spPr>
          <a:xfrm>
            <a:off x="1371600" y="1371600"/>
            <a:ext cx="2705100" cy="4114800"/>
          </a:xfrm>
        </p:spPr>
        <p:txBody>
          <a:bodyPr anchor="ctr">
            <a:normAutofit/>
          </a:bodyPr>
          <a:lstStyle/>
          <a:p>
            <a:pPr algn="ctr"/>
            <a:r>
              <a:rPr lang="en-US" dirty="0">
                <a:solidFill>
                  <a:schemeClr val="bg2"/>
                </a:solidFill>
              </a:rPr>
              <a:t>Products</a:t>
            </a:r>
          </a:p>
        </p:txBody>
      </p:sp>
      <p:graphicFrame>
        <p:nvGraphicFramePr>
          <p:cNvPr id="5" name="Content Placeholder 2">
            <a:extLst>
              <a:ext uri="{FF2B5EF4-FFF2-40B4-BE49-F238E27FC236}">
                <a16:creationId xmlns:a16="http://schemas.microsoft.com/office/drawing/2014/main" id="{A827AE35-FF3C-477D-A376-1A1D402DE0E2}"/>
              </a:ext>
            </a:extLst>
          </p:cNvPr>
          <p:cNvGraphicFramePr>
            <a:graphicFrameLocks noGrp="1"/>
          </p:cNvGraphicFramePr>
          <p:nvPr>
            <p:ph idx="1"/>
            <p:extLst>
              <p:ext uri="{D42A27DB-BD31-4B8C-83A1-F6EECF244321}">
                <p14:modId xmlns:p14="http://schemas.microsoft.com/office/powerpoint/2010/main" val="43872971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21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89CF-E166-42F4-B0DC-F9E3119CCC9B}"/>
              </a:ext>
            </a:extLst>
          </p:cNvPr>
          <p:cNvSpPr>
            <a:spLocks noGrp="1"/>
          </p:cNvSpPr>
          <p:nvPr>
            <p:ph type="title"/>
          </p:nvPr>
        </p:nvSpPr>
        <p:spPr/>
        <p:txBody>
          <a:bodyPr/>
          <a:lstStyle/>
          <a:p>
            <a:r>
              <a:rPr lang="en-GB"/>
              <a:t>CURRENT MARKET SCENARIO </a:t>
            </a:r>
            <a:endParaRPr lang="en-US"/>
          </a:p>
        </p:txBody>
      </p:sp>
      <p:sp>
        <p:nvSpPr>
          <p:cNvPr id="3" name="Content Placeholder 2">
            <a:extLst>
              <a:ext uri="{FF2B5EF4-FFF2-40B4-BE49-F238E27FC236}">
                <a16:creationId xmlns:a16="http://schemas.microsoft.com/office/drawing/2014/main" id="{1C8B3E6B-8C9A-405B-BAD3-2FE73FA5FFF2}"/>
              </a:ext>
            </a:extLst>
          </p:cNvPr>
          <p:cNvSpPr>
            <a:spLocks noGrp="1"/>
          </p:cNvSpPr>
          <p:nvPr>
            <p:ph idx="1"/>
          </p:nvPr>
        </p:nvSpPr>
        <p:spPr>
          <a:xfrm>
            <a:off x="646111" y="1846874"/>
            <a:ext cx="5030359" cy="4195481"/>
          </a:xfrm>
        </p:spPr>
        <p:txBody>
          <a:bodyPr vert="horz" lIns="91440" tIns="45720" rIns="91440" bIns="45720" rtlCol="0" anchor="t">
            <a:normAutofit/>
          </a:bodyPr>
          <a:lstStyle/>
          <a:p>
            <a:pPr marL="0" indent="0">
              <a:buNone/>
            </a:pPr>
            <a:r>
              <a:rPr lang="en-GB" dirty="0">
                <a:ea typeface="+mj-lt"/>
                <a:cs typeface="+mj-lt"/>
              </a:rPr>
              <a:t>CURRENT EQUITY PRICE: - RS. 309.40</a:t>
            </a:r>
          </a:p>
          <a:p>
            <a:pPr marL="0" indent="0">
              <a:buNone/>
            </a:pPr>
            <a:r>
              <a:rPr lang="en-GB" dirty="0">
                <a:ea typeface="+mj-lt"/>
                <a:cs typeface="+mj-lt"/>
              </a:rPr>
              <a:t>MARKET CAP.: -  RS. 3,413 Cr.</a:t>
            </a:r>
          </a:p>
          <a:p>
            <a:pPr marL="0" indent="0">
              <a:buNone/>
            </a:pPr>
            <a:r>
              <a:rPr lang="en-GB" dirty="0">
                <a:ea typeface="+mj-lt"/>
                <a:cs typeface="+mj-lt"/>
              </a:rPr>
              <a:t>Inventory days: - 254 days</a:t>
            </a:r>
          </a:p>
          <a:p>
            <a:pPr marL="0" indent="0">
              <a:buNone/>
            </a:pPr>
            <a:r>
              <a:rPr lang="en-GB" dirty="0">
                <a:ea typeface="+mj-lt"/>
                <a:cs typeface="+mj-lt"/>
              </a:rPr>
              <a:t>Days payable: - 111 days</a:t>
            </a:r>
          </a:p>
          <a:p>
            <a:pPr marL="0" indent="0">
              <a:buNone/>
            </a:pPr>
            <a:r>
              <a:rPr lang="en-GB" dirty="0">
                <a:ea typeface="+mj-lt"/>
                <a:cs typeface="+mj-lt"/>
              </a:rPr>
              <a:t>Days receivable : - 65days</a:t>
            </a:r>
          </a:p>
        </p:txBody>
      </p:sp>
      <p:sp>
        <p:nvSpPr>
          <p:cNvPr id="4" name="Content Placeholder 2">
            <a:extLst>
              <a:ext uri="{FF2B5EF4-FFF2-40B4-BE49-F238E27FC236}">
                <a16:creationId xmlns:a16="http://schemas.microsoft.com/office/drawing/2014/main" id="{276AE401-D1ED-4A90-BB95-A70FCD02B78B}"/>
              </a:ext>
            </a:extLst>
          </p:cNvPr>
          <p:cNvSpPr txBox="1">
            <a:spLocks/>
          </p:cNvSpPr>
          <p:nvPr/>
        </p:nvSpPr>
        <p:spPr>
          <a:xfrm>
            <a:off x="6096000" y="1853248"/>
            <a:ext cx="5030359" cy="4195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dirty="0">
                <a:ea typeface="+mj-lt"/>
                <a:cs typeface="+mj-lt"/>
              </a:rPr>
              <a:t>Industry </a:t>
            </a:r>
          </a:p>
          <a:p>
            <a:pPr marL="0" indent="0">
              <a:buFont typeface="Wingdings 3" charset="2"/>
              <a:buNone/>
            </a:pPr>
            <a:r>
              <a:rPr lang="en-GB" dirty="0">
                <a:ea typeface="+mj-lt"/>
                <a:cs typeface="+mj-lt"/>
              </a:rPr>
              <a:t>Total market: - RS. 22890CR.</a:t>
            </a:r>
          </a:p>
          <a:p>
            <a:pPr marL="0" indent="0">
              <a:buFont typeface="Wingdings 3" charset="2"/>
              <a:buNone/>
            </a:pPr>
            <a:r>
              <a:rPr lang="en-GB" dirty="0">
                <a:ea typeface="+mj-lt"/>
                <a:cs typeface="+mj-lt"/>
              </a:rPr>
              <a:t>Inventory days: - 250 days</a:t>
            </a:r>
          </a:p>
          <a:p>
            <a:pPr marL="0" indent="0">
              <a:buFont typeface="Wingdings 3" charset="2"/>
              <a:buNone/>
            </a:pPr>
            <a:r>
              <a:rPr lang="en-GB" dirty="0">
                <a:ea typeface="+mj-lt"/>
                <a:cs typeface="+mj-lt"/>
              </a:rPr>
              <a:t>Days payable: - 100 days</a:t>
            </a:r>
          </a:p>
          <a:p>
            <a:pPr marL="0" indent="0">
              <a:buFont typeface="Wingdings 3" charset="2"/>
              <a:buNone/>
            </a:pPr>
            <a:r>
              <a:rPr lang="en-GB" dirty="0">
                <a:ea typeface="+mj-lt"/>
                <a:cs typeface="+mj-lt"/>
              </a:rPr>
              <a:t>Days receivable: - 60 days</a:t>
            </a:r>
          </a:p>
        </p:txBody>
      </p:sp>
    </p:spTree>
    <p:extLst>
      <p:ext uri="{BB962C8B-B14F-4D97-AF65-F5344CB8AC3E}">
        <p14:creationId xmlns:p14="http://schemas.microsoft.com/office/powerpoint/2010/main" val="20114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653D82-008A-4EA6-A8B6-36400BA5D0CC}"/>
              </a:ext>
            </a:extLst>
          </p:cNvPr>
          <p:cNvSpPr>
            <a:spLocks noGrp="1"/>
          </p:cNvSpPr>
          <p:nvPr>
            <p:ph type="title"/>
          </p:nvPr>
        </p:nvSpPr>
        <p:spPr>
          <a:xfrm>
            <a:off x="648930" y="629267"/>
            <a:ext cx="9252154" cy="1016654"/>
          </a:xfrm>
        </p:spPr>
        <p:txBody>
          <a:bodyPr>
            <a:normAutofit/>
          </a:bodyPr>
          <a:lstStyle/>
          <a:p>
            <a:r>
              <a:rPr lang="en-US">
                <a:solidFill>
                  <a:srgbClr val="EBEBEB"/>
                </a:solidFill>
              </a:rPr>
              <a:t>Liquidity Ratio</a:t>
            </a:r>
          </a:p>
        </p:txBody>
      </p:sp>
      <p:graphicFrame>
        <p:nvGraphicFramePr>
          <p:cNvPr id="5" name="Content Placeholder 11">
            <a:extLst>
              <a:ext uri="{FF2B5EF4-FFF2-40B4-BE49-F238E27FC236}">
                <a16:creationId xmlns:a16="http://schemas.microsoft.com/office/drawing/2014/main" id="{CF154D24-6BF9-487E-AD01-ED8FA6F0BB19}"/>
              </a:ext>
            </a:extLst>
          </p:cNvPr>
          <p:cNvGraphicFramePr>
            <a:graphicFrameLocks noGrp="1"/>
          </p:cNvGraphicFramePr>
          <p:nvPr>
            <p:ph idx="1"/>
            <p:extLst>
              <p:ext uri="{D42A27DB-BD31-4B8C-83A1-F6EECF244321}">
                <p14:modId xmlns:p14="http://schemas.microsoft.com/office/powerpoint/2010/main" val="2965897989"/>
              </p:ext>
            </p:extLst>
          </p:nvPr>
        </p:nvGraphicFramePr>
        <p:xfrm>
          <a:off x="648930" y="2321426"/>
          <a:ext cx="10895370" cy="41375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703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0D7-0BC2-4BA2-B85B-8F1395F81E1B}"/>
              </a:ext>
            </a:extLst>
          </p:cNvPr>
          <p:cNvSpPr>
            <a:spLocks noGrp="1"/>
          </p:cNvSpPr>
          <p:nvPr>
            <p:ph type="title"/>
          </p:nvPr>
        </p:nvSpPr>
        <p:spPr/>
        <p:txBody>
          <a:bodyPr/>
          <a:lstStyle/>
          <a:p>
            <a:r>
              <a:rPr lang="en-US" dirty="0"/>
              <a:t>Collection period</a:t>
            </a:r>
          </a:p>
        </p:txBody>
      </p:sp>
      <p:graphicFrame>
        <p:nvGraphicFramePr>
          <p:cNvPr id="6" name="Content Placeholder 5">
            <a:extLst>
              <a:ext uri="{FF2B5EF4-FFF2-40B4-BE49-F238E27FC236}">
                <a16:creationId xmlns:a16="http://schemas.microsoft.com/office/drawing/2014/main" id="{A51E3425-657C-4F62-A26A-5D14FF2FD003}"/>
              </a:ext>
            </a:extLst>
          </p:cNvPr>
          <p:cNvGraphicFramePr>
            <a:graphicFrameLocks noGrp="1"/>
          </p:cNvGraphicFramePr>
          <p:nvPr>
            <p:ph idx="1"/>
            <p:extLst>
              <p:ext uri="{D42A27DB-BD31-4B8C-83A1-F6EECF244321}">
                <p14:modId xmlns:p14="http://schemas.microsoft.com/office/powerpoint/2010/main" val="386715268"/>
              </p:ext>
            </p:extLst>
          </p:nvPr>
        </p:nvGraphicFramePr>
        <p:xfrm>
          <a:off x="1103312" y="2052637"/>
          <a:ext cx="6705047" cy="28686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243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1CBD-998B-4A91-86AD-D90862B48A55}"/>
              </a:ext>
            </a:extLst>
          </p:cNvPr>
          <p:cNvSpPr>
            <a:spLocks noGrp="1"/>
          </p:cNvSpPr>
          <p:nvPr>
            <p:ph type="title"/>
          </p:nvPr>
        </p:nvSpPr>
        <p:spPr/>
        <p:txBody>
          <a:bodyPr/>
          <a:lstStyle/>
          <a:p>
            <a:r>
              <a:rPr lang="en-US" dirty="0"/>
              <a:t>Profitability</a:t>
            </a:r>
          </a:p>
        </p:txBody>
      </p:sp>
      <p:graphicFrame>
        <p:nvGraphicFramePr>
          <p:cNvPr id="7" name="Content Placeholder 6">
            <a:extLst>
              <a:ext uri="{FF2B5EF4-FFF2-40B4-BE49-F238E27FC236}">
                <a16:creationId xmlns:a16="http://schemas.microsoft.com/office/drawing/2014/main" id="{F2D60A5A-19EC-415B-9449-17EE3129A77D}"/>
              </a:ext>
            </a:extLst>
          </p:cNvPr>
          <p:cNvGraphicFramePr>
            <a:graphicFrameLocks noGrp="1"/>
          </p:cNvGraphicFramePr>
          <p:nvPr>
            <p:ph idx="1"/>
            <p:extLst>
              <p:ext uri="{D42A27DB-BD31-4B8C-83A1-F6EECF244321}">
                <p14:modId xmlns:p14="http://schemas.microsoft.com/office/powerpoint/2010/main" val="803060424"/>
              </p:ext>
            </p:extLst>
          </p:nvPr>
        </p:nvGraphicFramePr>
        <p:xfrm>
          <a:off x="801384" y="1376737"/>
          <a:ext cx="9739901" cy="5167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15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38F0-CB3A-446C-8D64-B5241BE847BD}"/>
              </a:ext>
            </a:extLst>
          </p:cNvPr>
          <p:cNvSpPr>
            <a:spLocks noGrp="1"/>
          </p:cNvSpPr>
          <p:nvPr>
            <p:ph type="title"/>
          </p:nvPr>
        </p:nvSpPr>
        <p:spPr>
          <a:xfrm>
            <a:off x="1100504" y="226058"/>
            <a:ext cx="5269474" cy="1303606"/>
          </a:xfrm>
        </p:spPr>
        <p:txBody>
          <a:bodyPr>
            <a:normAutofit/>
          </a:bodyPr>
          <a:lstStyle/>
          <a:p>
            <a:pPr algn="ctr"/>
            <a:r>
              <a:rPr lang="en-US" sz="5400" dirty="0">
                <a:latin typeface="Time "/>
              </a:rPr>
              <a:t>Turnover ratio</a:t>
            </a:r>
          </a:p>
        </p:txBody>
      </p:sp>
      <p:sp>
        <p:nvSpPr>
          <p:cNvPr id="6" name="Content Placeholder 5">
            <a:extLst>
              <a:ext uri="{FF2B5EF4-FFF2-40B4-BE49-F238E27FC236}">
                <a16:creationId xmlns:a16="http://schemas.microsoft.com/office/drawing/2014/main" id="{550BFCF6-1D25-48C6-A6E0-7AC58E45873F}"/>
              </a:ext>
            </a:extLst>
          </p:cNvPr>
          <p:cNvSpPr>
            <a:spLocks noGrp="1"/>
          </p:cNvSpPr>
          <p:nvPr>
            <p:ph idx="1"/>
          </p:nvPr>
        </p:nvSpPr>
        <p:spPr>
          <a:xfrm>
            <a:off x="8115301" y="1814732"/>
            <a:ext cx="3390899" cy="4501662"/>
          </a:xfrm>
        </p:spPr>
        <p:txBody>
          <a:bodyPr vert="horz" lIns="91440" tIns="45720" rIns="91440" bIns="45720" rtlCol="0" anchor="t">
            <a:normAutofit fontScale="85000" lnSpcReduction="10000"/>
          </a:bodyPr>
          <a:lstStyle/>
          <a:p>
            <a:r>
              <a:rPr lang="en-US" sz="2400" dirty="0">
                <a:ea typeface="+mj-lt"/>
                <a:cs typeface="+mj-lt"/>
              </a:rPr>
              <a:t>Asset turnover ratio is decreasing every year which is showing company is not using their assets efficiently to generate income.</a:t>
            </a:r>
          </a:p>
          <a:p>
            <a:r>
              <a:rPr lang="en-US" sz="2400" dirty="0"/>
              <a:t>Inventory turnover ratio is steadily increasing which shows company is efficiently managing its inventory whether its raw material acquisition or manufactured goods available to sale.</a:t>
            </a:r>
          </a:p>
          <a:p>
            <a:endParaRPr lang="en-US" dirty="0"/>
          </a:p>
        </p:txBody>
      </p:sp>
      <p:graphicFrame>
        <p:nvGraphicFramePr>
          <p:cNvPr id="5" name="Chart 4"/>
          <p:cNvGraphicFramePr/>
          <p:nvPr>
            <p:extLst>
              <p:ext uri="{D42A27DB-BD31-4B8C-83A1-F6EECF244321}">
                <p14:modId xmlns:p14="http://schemas.microsoft.com/office/powerpoint/2010/main" val="1567187364"/>
              </p:ext>
            </p:extLst>
          </p:nvPr>
        </p:nvGraphicFramePr>
        <p:xfrm>
          <a:off x="461317" y="2156089"/>
          <a:ext cx="7230766" cy="31722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357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26807DF-E482-4EAC-8CEF-4D812270BD27}"/>
              </a:ext>
            </a:extLst>
          </p:cNvPr>
          <p:cNvSpPr>
            <a:spLocks noGrp="1"/>
          </p:cNvSpPr>
          <p:nvPr>
            <p:ph idx="1"/>
          </p:nvPr>
        </p:nvSpPr>
        <p:spPr>
          <a:xfrm>
            <a:off x="8115301" y="1814732"/>
            <a:ext cx="3390899" cy="4501662"/>
          </a:xfrm>
        </p:spPr>
        <p:txBody>
          <a:bodyPr vert="horz" lIns="91440" tIns="45720" rIns="91440" bIns="45720" rtlCol="0" anchor="t">
            <a:normAutofit/>
          </a:bodyPr>
          <a:lstStyle/>
          <a:p>
            <a:r>
              <a:rPr lang="en-US" dirty="0">
                <a:ea typeface="+mj-lt"/>
                <a:cs typeface="+mj-lt"/>
              </a:rPr>
              <a:t>ROE for la </a:t>
            </a:r>
            <a:r>
              <a:rPr lang="en-US" dirty="0" err="1">
                <a:ea typeface="+mj-lt"/>
                <a:cs typeface="+mj-lt"/>
              </a:rPr>
              <a:t>opala</a:t>
            </a:r>
            <a:r>
              <a:rPr lang="en-US" dirty="0">
                <a:ea typeface="+mj-lt"/>
                <a:cs typeface="+mj-lt"/>
              </a:rPr>
              <a:t> is 7.44 which is very lower than past ROE of company is mainly due to covid 19 before that roe was hovering around 13.00 which is more than industry’s ROE of 11.5. it shows company is profitable and gives good returns to its equity holders</a:t>
            </a:r>
          </a:p>
          <a:p>
            <a:endParaRPr lang="en-US" dirty="0"/>
          </a:p>
        </p:txBody>
      </p:sp>
      <p:sp>
        <p:nvSpPr>
          <p:cNvPr id="8" name="TextBox 7">
            <a:extLst>
              <a:ext uri="{FF2B5EF4-FFF2-40B4-BE49-F238E27FC236}">
                <a16:creationId xmlns:a16="http://schemas.microsoft.com/office/drawing/2014/main" id="{C53A82C0-D163-4730-A44B-C63732CEC1F6}"/>
              </a:ext>
            </a:extLst>
          </p:cNvPr>
          <p:cNvSpPr txBox="1"/>
          <p:nvPr/>
        </p:nvSpPr>
        <p:spPr>
          <a:xfrm>
            <a:off x="971910" y="641230"/>
            <a:ext cx="95868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graphicFrame>
        <p:nvGraphicFramePr>
          <p:cNvPr id="7" name="Table 7">
            <a:extLst>
              <a:ext uri="{FF2B5EF4-FFF2-40B4-BE49-F238E27FC236}">
                <a16:creationId xmlns:a16="http://schemas.microsoft.com/office/drawing/2014/main" id="{D0AC388E-80DD-4A25-9C26-A01818A864BF}"/>
              </a:ext>
            </a:extLst>
          </p:cNvPr>
          <p:cNvGraphicFramePr>
            <a:graphicFrameLocks noGrp="1"/>
          </p:cNvGraphicFramePr>
          <p:nvPr>
            <p:extLst>
              <p:ext uri="{D42A27DB-BD31-4B8C-83A1-F6EECF244321}">
                <p14:modId xmlns:p14="http://schemas.microsoft.com/office/powerpoint/2010/main" val="3185743198"/>
              </p:ext>
            </p:extLst>
          </p:nvPr>
        </p:nvGraphicFramePr>
        <p:xfrm>
          <a:off x="740999" y="4133602"/>
          <a:ext cx="6096003" cy="1540273"/>
        </p:xfrm>
        <a:graphic>
          <a:graphicData uri="http://schemas.openxmlformats.org/drawingml/2006/table">
            <a:tbl>
              <a:tblPr firstRow="1" bandRow="1">
                <a:tableStyleId>{5940675A-B579-460E-94D1-54222C63F5DA}</a:tableStyleId>
              </a:tblPr>
              <a:tblGrid>
                <a:gridCol w="1261697">
                  <a:extLst>
                    <a:ext uri="{9D8B030D-6E8A-4147-A177-3AD203B41FA5}">
                      <a16:colId xmlns:a16="http://schemas.microsoft.com/office/drawing/2014/main" val="2598539667"/>
                    </a:ext>
                  </a:extLst>
                </a:gridCol>
                <a:gridCol w="963313">
                  <a:extLst>
                    <a:ext uri="{9D8B030D-6E8A-4147-A177-3AD203B41FA5}">
                      <a16:colId xmlns:a16="http://schemas.microsoft.com/office/drawing/2014/main" val="1260567903"/>
                    </a:ext>
                  </a:extLst>
                </a:gridCol>
                <a:gridCol w="981054">
                  <a:extLst>
                    <a:ext uri="{9D8B030D-6E8A-4147-A177-3AD203B41FA5}">
                      <a16:colId xmlns:a16="http://schemas.microsoft.com/office/drawing/2014/main" val="4030805015"/>
                    </a:ext>
                  </a:extLst>
                </a:gridCol>
                <a:gridCol w="963313">
                  <a:extLst>
                    <a:ext uri="{9D8B030D-6E8A-4147-A177-3AD203B41FA5}">
                      <a16:colId xmlns:a16="http://schemas.microsoft.com/office/drawing/2014/main" val="2904736989"/>
                    </a:ext>
                  </a:extLst>
                </a:gridCol>
                <a:gridCol w="963313">
                  <a:extLst>
                    <a:ext uri="{9D8B030D-6E8A-4147-A177-3AD203B41FA5}">
                      <a16:colId xmlns:a16="http://schemas.microsoft.com/office/drawing/2014/main" val="2535491072"/>
                    </a:ext>
                  </a:extLst>
                </a:gridCol>
                <a:gridCol w="963313">
                  <a:extLst>
                    <a:ext uri="{9D8B030D-6E8A-4147-A177-3AD203B41FA5}">
                      <a16:colId xmlns:a16="http://schemas.microsoft.com/office/drawing/2014/main" val="2641114301"/>
                    </a:ext>
                  </a:extLst>
                </a:gridCol>
              </a:tblGrid>
              <a:tr h="471237">
                <a:tc>
                  <a:txBody>
                    <a:bodyPr/>
                    <a:lstStyle/>
                    <a:p>
                      <a:r>
                        <a:rPr lang="en-US" sz="2100" dirty="0"/>
                        <a:t>Year</a:t>
                      </a:r>
                    </a:p>
                  </a:txBody>
                  <a:tcPr marL="108917" marR="108917" marT="54458" marB="54458"/>
                </a:tc>
                <a:tc>
                  <a:txBody>
                    <a:bodyPr/>
                    <a:lstStyle/>
                    <a:p>
                      <a:r>
                        <a:rPr lang="en-US" sz="2100" dirty="0"/>
                        <a:t>2017</a:t>
                      </a:r>
                    </a:p>
                  </a:txBody>
                  <a:tcPr marL="108917" marR="108917" marT="54458" marB="54458"/>
                </a:tc>
                <a:tc>
                  <a:txBody>
                    <a:bodyPr/>
                    <a:lstStyle/>
                    <a:p>
                      <a:r>
                        <a:rPr lang="en-US" sz="2100" dirty="0"/>
                        <a:t>2018</a:t>
                      </a:r>
                    </a:p>
                  </a:txBody>
                  <a:tcPr marL="108917" marR="108917" marT="54458" marB="54458"/>
                </a:tc>
                <a:tc>
                  <a:txBody>
                    <a:bodyPr/>
                    <a:lstStyle/>
                    <a:p>
                      <a:r>
                        <a:rPr lang="en-US" sz="2100" dirty="0"/>
                        <a:t>2019</a:t>
                      </a:r>
                    </a:p>
                  </a:txBody>
                  <a:tcPr marL="108917" marR="108917" marT="54458" marB="54458"/>
                </a:tc>
                <a:tc>
                  <a:txBody>
                    <a:bodyPr/>
                    <a:lstStyle/>
                    <a:p>
                      <a:r>
                        <a:rPr lang="en-US" sz="2100" dirty="0"/>
                        <a:t>2020</a:t>
                      </a:r>
                    </a:p>
                  </a:txBody>
                  <a:tcPr marL="108917" marR="108917" marT="54458" marB="54458"/>
                </a:tc>
                <a:tc>
                  <a:txBody>
                    <a:bodyPr/>
                    <a:lstStyle/>
                    <a:p>
                      <a:r>
                        <a:rPr lang="en-US" sz="2100" dirty="0"/>
                        <a:t>2021</a:t>
                      </a:r>
                    </a:p>
                  </a:txBody>
                  <a:tcPr marL="108917" marR="108917" marT="54458" marB="54458"/>
                </a:tc>
                <a:extLst>
                  <a:ext uri="{0D108BD9-81ED-4DB2-BD59-A6C34878D82A}">
                    <a16:rowId xmlns:a16="http://schemas.microsoft.com/office/drawing/2014/main" val="3964452658"/>
                  </a:ext>
                </a:extLst>
              </a:tr>
              <a:tr h="796396">
                <a:tc>
                  <a:txBody>
                    <a:bodyPr/>
                    <a:lstStyle/>
                    <a:p>
                      <a:pPr lvl="0">
                        <a:buNone/>
                      </a:pPr>
                      <a:r>
                        <a:rPr lang="en-US" sz="2100" u="none" strike="noStrike" noProof="0" dirty="0"/>
                        <a:t>Return On Equity</a:t>
                      </a:r>
                    </a:p>
                  </a:txBody>
                  <a:tcPr marL="108917" marR="108917" marT="54458" marB="54458"/>
                </a:tc>
                <a:tc>
                  <a:txBody>
                    <a:bodyPr/>
                    <a:lstStyle/>
                    <a:p>
                      <a:pPr lvl="0">
                        <a:buNone/>
                      </a:pPr>
                      <a:r>
                        <a:rPr lang="en-US" sz="2100" u="none" strike="noStrike" noProof="0" dirty="0"/>
                        <a:t>14.3</a:t>
                      </a:r>
                    </a:p>
                  </a:txBody>
                  <a:tcPr marL="108917" marR="108917" marT="54458" marB="54458"/>
                </a:tc>
                <a:tc>
                  <a:txBody>
                    <a:bodyPr/>
                    <a:lstStyle/>
                    <a:p>
                      <a:pPr lvl="0">
                        <a:buNone/>
                      </a:pPr>
                      <a:r>
                        <a:rPr lang="en-US" sz="2100" u="none" strike="noStrike" noProof="0" dirty="0"/>
                        <a:t>14.58</a:t>
                      </a:r>
                    </a:p>
                  </a:txBody>
                  <a:tcPr marL="108917" marR="108917" marT="54458" marB="54458"/>
                </a:tc>
                <a:tc>
                  <a:txBody>
                    <a:bodyPr/>
                    <a:lstStyle/>
                    <a:p>
                      <a:pPr lvl="0">
                        <a:buNone/>
                      </a:pPr>
                      <a:r>
                        <a:rPr lang="en-US" sz="2100" u="none" strike="noStrike" noProof="0" dirty="0"/>
                        <a:t>13.99</a:t>
                      </a:r>
                    </a:p>
                  </a:txBody>
                  <a:tcPr marL="108917" marR="108917" marT="54458" marB="54458"/>
                </a:tc>
                <a:tc>
                  <a:txBody>
                    <a:bodyPr/>
                    <a:lstStyle/>
                    <a:p>
                      <a:pPr lvl="0">
                        <a:buNone/>
                      </a:pPr>
                      <a:r>
                        <a:rPr lang="en-US" sz="2100" u="none" strike="noStrike" noProof="0" dirty="0"/>
                        <a:t>15.45</a:t>
                      </a:r>
                    </a:p>
                  </a:txBody>
                  <a:tcPr marL="108917" marR="108917" marT="54458" marB="54458"/>
                </a:tc>
                <a:tc>
                  <a:txBody>
                    <a:bodyPr/>
                    <a:lstStyle/>
                    <a:p>
                      <a:pPr lvl="0">
                        <a:buNone/>
                      </a:pPr>
                      <a:r>
                        <a:rPr lang="en-US" sz="2100" u="none" strike="noStrike" noProof="0" dirty="0"/>
                        <a:t>7.44</a:t>
                      </a:r>
                    </a:p>
                  </a:txBody>
                  <a:tcPr marL="108917" marR="108917" marT="54458" marB="54458"/>
                </a:tc>
                <a:extLst>
                  <a:ext uri="{0D108BD9-81ED-4DB2-BD59-A6C34878D82A}">
                    <a16:rowId xmlns:a16="http://schemas.microsoft.com/office/drawing/2014/main" val="978253917"/>
                  </a:ext>
                </a:extLst>
              </a:tr>
            </a:tbl>
          </a:graphicData>
        </a:graphic>
      </p:graphicFrame>
      <p:graphicFrame>
        <p:nvGraphicFramePr>
          <p:cNvPr id="5" name="Chart 4"/>
          <p:cNvGraphicFramePr/>
          <p:nvPr>
            <p:extLst>
              <p:ext uri="{D42A27DB-BD31-4B8C-83A1-F6EECF244321}">
                <p14:modId xmlns:p14="http://schemas.microsoft.com/office/powerpoint/2010/main" val="3875852482"/>
              </p:ext>
            </p:extLst>
          </p:nvPr>
        </p:nvGraphicFramePr>
        <p:xfrm>
          <a:off x="629021" y="1357525"/>
          <a:ext cx="6180362" cy="27981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595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22950DE6738C4EB16292687FE92362" ma:contentTypeVersion="2" ma:contentTypeDescription="Create a new document." ma:contentTypeScope="" ma:versionID="f0c0f5f58af6db7a7b0896d0291ebfb2">
  <xsd:schema xmlns:xsd="http://www.w3.org/2001/XMLSchema" xmlns:xs="http://www.w3.org/2001/XMLSchema" xmlns:p="http://schemas.microsoft.com/office/2006/metadata/properties" xmlns:ns2="f04d033e-26e5-4d6d-90e1-fc5c7c9940a2" targetNamespace="http://schemas.microsoft.com/office/2006/metadata/properties" ma:root="true" ma:fieldsID="4c7d8560280f42e25e7bbec1e1a5f13b" ns2:_="">
    <xsd:import namespace="f04d033e-26e5-4d6d-90e1-fc5c7c9940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4d033e-26e5-4d6d-90e1-fc5c7c9940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8B046E-CD5F-4908-B41D-B19ECE381DE2}"/>
</file>

<file path=customXml/itemProps2.xml><?xml version="1.0" encoding="utf-8"?>
<ds:datastoreItem xmlns:ds="http://schemas.openxmlformats.org/officeDocument/2006/customXml" ds:itemID="{58861585-5A6A-4557-A179-EC38DB9B3ABC}"/>
</file>

<file path=customXml/itemProps3.xml><?xml version="1.0" encoding="utf-8"?>
<ds:datastoreItem xmlns:ds="http://schemas.openxmlformats.org/officeDocument/2006/customXml" ds:itemID="{A8924C06-6B4E-4EF6-A697-F3E18CE5A001}"/>
</file>

<file path=docProps/app.xml><?xml version="1.0" encoding="utf-8"?>
<Properties xmlns="http://schemas.openxmlformats.org/officeDocument/2006/extended-properties" xmlns:vt="http://schemas.openxmlformats.org/officeDocument/2006/docPropsVTypes">
  <Template>Ion</Template>
  <TotalTime>174</TotalTime>
  <Words>1311</Words>
  <Application>Microsoft Office PowerPoint</Application>
  <PresentationFormat>Widescreen</PresentationFormat>
  <Paragraphs>443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 </vt:lpstr>
      <vt:lpstr>Times New Roman</vt:lpstr>
      <vt:lpstr>Wingdings 3</vt:lpstr>
      <vt:lpstr>Ion</vt:lpstr>
      <vt:lpstr>LA OPALA RG LTD</vt:lpstr>
      <vt:lpstr>LA OPALA RG LTD</vt:lpstr>
      <vt:lpstr>Products</vt:lpstr>
      <vt:lpstr>CURRENT MARKET SCENARIO </vt:lpstr>
      <vt:lpstr>Liquidity Ratio</vt:lpstr>
      <vt:lpstr>Collection period</vt:lpstr>
      <vt:lpstr>Profitability</vt:lpstr>
      <vt:lpstr>Turnover ratio</vt:lpstr>
      <vt:lpstr>PowerPoint Presentation</vt:lpstr>
      <vt:lpstr>DUPONT ANALYSIS</vt:lpstr>
      <vt:lpstr>Horizontal </vt:lpstr>
      <vt:lpstr>Vertical analysis </vt:lpstr>
      <vt:lpstr>Trend analysis </vt:lpstr>
      <vt:lpstr>TREND ANALYSIS</vt:lpstr>
      <vt:lpstr>Cash flow analysis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SNOR LEX</cp:lastModifiedBy>
  <cp:revision>388</cp:revision>
  <dcterms:created xsi:type="dcterms:W3CDTF">2019-10-16T03:03:10Z</dcterms:created>
  <dcterms:modified xsi:type="dcterms:W3CDTF">2021-10-18T11:14:50Z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0x0101000522950DE6738C4EB16292687FE92362</vt:lpwstr>
  </property>
</Properties>
</file>