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8" r:id="rId7"/>
    <p:sldId id="261" r:id="rId8"/>
    <p:sldId id="262" r:id="rId9"/>
    <p:sldId id="274" r:id="rId10"/>
    <p:sldId id="276" r:id="rId11"/>
    <p:sldId id="268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3C170-A0EA-4D76-AFB9-8D1859199F1D}" type="datetimeFigureOut">
              <a:rPr lang="en-IN" smtClean="0"/>
              <a:t>02-02-2024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D2B35-F139-4571-850E-0B0275325D6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918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67B4E-7072-576F-0040-BD260AE23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4011" y="727708"/>
            <a:ext cx="7052977" cy="85695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Email spam detection</a:t>
            </a:r>
            <a:endParaRPr lang="en-IN" sz="5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74CD-C8F5-D3C6-088E-F7358E0D3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58242" y="3094875"/>
            <a:ext cx="3837116" cy="837028"/>
          </a:xfrm>
        </p:spPr>
        <p:txBody>
          <a:bodyPr>
            <a:normAutofit/>
          </a:bodyPr>
          <a:lstStyle/>
          <a:p>
            <a:r>
              <a:rPr lang="en-US" sz="2800" dirty="0"/>
              <a:t>By Harsh Mishra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650D4-FB05-5E65-8572-86FDF18B4CFC}"/>
              </a:ext>
            </a:extLst>
          </p:cNvPr>
          <p:cNvSpPr txBox="1"/>
          <p:nvPr/>
        </p:nvSpPr>
        <p:spPr>
          <a:xfrm>
            <a:off x="1744011" y="1753188"/>
            <a:ext cx="46399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Söhne"/>
              </a:rPr>
              <a:t>Exploring Techniques for Efficient Spam Detection in Emails using Machine Learning</a:t>
            </a:r>
            <a:endParaRPr lang="en-IN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6DE6591-FE5A-FDBA-0B71-CCBA6A137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310" y="1905000"/>
            <a:ext cx="6527973" cy="435198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875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7A529-6FFB-F55E-688F-308F12609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15900"/>
            <a:ext cx="9905998" cy="118110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Cross validation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17E8A-57DD-5D10-DDF7-957D2D869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57300"/>
            <a:ext cx="6592887" cy="4533901"/>
          </a:xfrm>
        </p:spPr>
        <p:txBody>
          <a:bodyPr/>
          <a:lstStyle/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For enhance the performance of a our model and addressing potential issues such as overfitting or underfitting we use cross validation. And after applying we find that our model performance increases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NB classifier accuracy with cross validation- 99.52%</a:t>
            </a:r>
          </a:p>
          <a:p>
            <a:r>
              <a:rPr lang="en-US" dirty="0">
                <a:solidFill>
                  <a:srgbClr val="374151"/>
                </a:solidFill>
                <a:latin typeface="Söhne"/>
              </a:rPr>
              <a:t>SVM classifier accuracy with cross validation- 60.42%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79EB5-9B9E-D285-E661-D69254198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987" y="3500550"/>
            <a:ext cx="3772426" cy="2404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59B730-AE5D-E4E2-4225-3BC2AE6B8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987" y="1143003"/>
            <a:ext cx="3686689" cy="212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553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F61E2-282C-6369-F540-B04A3263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Conclusion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1B2BD-F7D9-2C10-47C4-8EFEC1873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231900"/>
            <a:ext cx="7964487" cy="320040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160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The project successfully implemented various NLP techniques and machine learning algorithms to classify emails as spam or non-spam.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The models demonstrated reasonable accuracy, and the cross-validation results provided insights into their robustness.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i="0" dirty="0">
                <a:effectLst/>
                <a:latin typeface="Söhne"/>
              </a:rPr>
              <a:t>Continued refinement and monitoring are essential for maintaining the model's effectiveness over time.</a:t>
            </a:r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295171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8E4767-B7D0-1694-D657-20FDA1431581}"/>
              </a:ext>
            </a:extLst>
          </p:cNvPr>
          <p:cNvSpPr/>
          <p:nvPr/>
        </p:nvSpPr>
        <p:spPr>
          <a:xfrm>
            <a:off x="2146300" y="2425700"/>
            <a:ext cx="8420100" cy="1446550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8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399509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5679D-5171-7CE3-34C5-30EE4E6E5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99248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Introduction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2AC5-7753-3746-17DF-21D8B84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1921"/>
            <a:ext cx="10043423" cy="3528461"/>
          </a:xfrm>
        </p:spPr>
        <p:txBody>
          <a:bodyPr>
            <a:normAutofit fontScale="925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Project Title:</a:t>
            </a:r>
            <a:r>
              <a:rPr lang="en-IN" b="0" i="0" dirty="0">
                <a:effectLst/>
                <a:latin typeface="Söhne"/>
              </a:rPr>
              <a:t> Email Spam Detection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Objective:</a:t>
            </a:r>
            <a:r>
              <a:rPr lang="en-IN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To develop an accurate model using Python, NLP and machine learning to identify spam emails, ensuring accurate email classification based on text data.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Importance:</a:t>
            </a:r>
            <a:r>
              <a:rPr lang="en-IN" b="0" i="0" dirty="0">
                <a:effectLst/>
                <a:latin typeface="Söhne"/>
              </a:rPr>
              <a:t> </a:t>
            </a:r>
            <a:r>
              <a:rPr lang="en-US" b="0" i="0" dirty="0">
                <a:effectLst/>
                <a:latin typeface="Söhne"/>
              </a:rPr>
              <a:t>Enhance user experience and security by filtering unwanted and potentially harmful emails, separating genuine messages from spam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Technologies Used:</a:t>
            </a:r>
            <a:r>
              <a:rPr lang="en-IN" b="0" i="0" dirty="0">
                <a:effectLst/>
                <a:latin typeface="Söhne"/>
              </a:rPr>
              <a:t> Python, NLP Techniques, Machine Learning Algorithm,, NumPy, and pandas.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915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EB810-FD1A-1C43-B86A-E6AE3C2A7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374" y="491517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Our AIM</a:t>
            </a:r>
            <a:endParaRPr lang="en-IN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1DCA-9ECB-87F5-EA37-9C69130B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5374" y="1970087"/>
            <a:ext cx="4632326" cy="354171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Libraries and Tools</a:t>
            </a:r>
          </a:p>
          <a:p>
            <a:r>
              <a:rPr lang="en-US" dirty="0"/>
              <a:t>Overview of Data</a:t>
            </a:r>
          </a:p>
          <a:p>
            <a:r>
              <a:rPr lang="en-US" dirty="0"/>
              <a:t>Data Preprocessing</a:t>
            </a:r>
          </a:p>
          <a:p>
            <a:r>
              <a:rPr lang="en-US" dirty="0"/>
              <a:t>Data Splitting</a:t>
            </a:r>
          </a:p>
          <a:p>
            <a:r>
              <a:rPr lang="en-US" dirty="0"/>
              <a:t>NLP Techniques</a:t>
            </a:r>
          </a:p>
          <a:p>
            <a:r>
              <a:rPr lang="en-US" dirty="0"/>
              <a:t>Machine Learning Models</a:t>
            </a:r>
          </a:p>
          <a:p>
            <a:r>
              <a:rPr lang="en-US" dirty="0"/>
              <a:t>Cross Validation</a:t>
            </a:r>
          </a:p>
          <a:p>
            <a:r>
              <a:rPr lang="en-US" dirty="0"/>
              <a:t>Conclusion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D98B28-09AD-1977-2BE9-4F473DBB7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4024" y="1130300"/>
            <a:ext cx="3048000" cy="30480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A22A41F-F27A-76DC-C1C2-392ABFB64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841" y="4072183"/>
            <a:ext cx="3048001" cy="2918188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85098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B1A87-B005-8905-01AA-C5C5AADBC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766" y="272020"/>
            <a:ext cx="9905998" cy="1478570"/>
          </a:xfrm>
        </p:spPr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Libraries and Tools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669933-EEB4-F032-E727-B5F65F9AA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377" y="1257300"/>
            <a:ext cx="9905999" cy="56006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2400" b="1" i="0" dirty="0">
                <a:effectLst/>
                <a:latin typeface="Söhne"/>
              </a:rPr>
              <a:t>These libraries and tools collectively enable data preprocessing, model building, training, and evaluation.</a:t>
            </a:r>
            <a:endParaRPr lang="en-IN" sz="2400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Libraries Used: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pandas: Data manipulation and analysis library.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numpy</a:t>
            </a:r>
            <a:r>
              <a:rPr lang="en-IN" dirty="0">
                <a:latin typeface="Söhne"/>
              </a:rPr>
              <a:t>: Numerical computing library for arrays.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>
                <a:latin typeface="Söhne"/>
              </a:rPr>
              <a:t>matplotlib: Plotting and data visualization library.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sklearn.model_selection</a:t>
            </a:r>
            <a:r>
              <a:rPr lang="en-IN" dirty="0">
                <a:latin typeface="Söhne"/>
              </a:rPr>
              <a:t>: Splitting data and cross-validation tools.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sklearn.preprocessing</a:t>
            </a:r>
            <a:r>
              <a:rPr lang="en-IN" dirty="0">
                <a:latin typeface="Söhne"/>
              </a:rPr>
              <a:t>: Data scaling and transformation tools.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sklearn.naive_bayes</a:t>
            </a:r>
            <a:r>
              <a:rPr lang="en-IN" dirty="0">
                <a:latin typeface="Söhne"/>
              </a:rPr>
              <a:t>: Naive Bayes classification algorithm.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sklearn.svm</a:t>
            </a:r>
            <a:r>
              <a:rPr lang="en-IN" dirty="0">
                <a:latin typeface="Söhne"/>
              </a:rPr>
              <a:t>: Support Vector Machines for classification.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sklearn.pipeline</a:t>
            </a:r>
            <a:r>
              <a:rPr lang="en-IN" dirty="0">
                <a:latin typeface="Söhne"/>
              </a:rPr>
              <a:t>: Constructing machine learning pipelines.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sklearn.metrics</a:t>
            </a:r>
            <a:r>
              <a:rPr lang="en-IN" dirty="0">
                <a:latin typeface="Söhne"/>
              </a:rPr>
              <a:t>: Evaluation metrics for model performance.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imblearn.over_sampling</a:t>
            </a:r>
            <a:r>
              <a:rPr lang="en-IN" dirty="0">
                <a:latin typeface="Söhne"/>
              </a:rPr>
              <a:t>: Oversampling for handling class imbalance.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nltk.sentiment</a:t>
            </a:r>
            <a:r>
              <a:rPr lang="en-IN" dirty="0">
                <a:latin typeface="Söhne"/>
              </a:rPr>
              <a:t>: Sentiment analysis tools using NLTK.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sklearn.feature_extraction.text</a:t>
            </a:r>
            <a:r>
              <a:rPr lang="en-IN" dirty="0">
                <a:latin typeface="Söhne"/>
              </a:rPr>
              <a:t>: Text vectorization methods.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nltk</a:t>
            </a:r>
            <a:r>
              <a:rPr lang="en-IN" dirty="0">
                <a:latin typeface="Söhne"/>
              </a:rPr>
              <a:t>: Natural Language Toolkit for text processing.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dirty="0" err="1">
                <a:latin typeface="Söhne"/>
              </a:rPr>
              <a:t>scipy.sparse</a:t>
            </a:r>
            <a:r>
              <a:rPr lang="en-IN" dirty="0">
                <a:latin typeface="Söhne"/>
              </a:rPr>
              <a:t>: Sparse matrix handling in SciPy.</a:t>
            </a:r>
            <a:endParaRPr lang="en-IN" b="0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Key Tools 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J</a:t>
            </a:r>
            <a:r>
              <a:rPr lang="en-US" dirty="0" err="1">
                <a:latin typeface="Söhne"/>
              </a:rPr>
              <a:t>u</a:t>
            </a:r>
            <a:r>
              <a:rPr lang="en-US" b="0" i="0" dirty="0" err="1">
                <a:effectLst/>
                <a:latin typeface="Söhne"/>
              </a:rPr>
              <a:t>pyter</a:t>
            </a:r>
            <a:r>
              <a:rPr lang="en-US" b="0" i="0" dirty="0">
                <a:effectLst/>
                <a:latin typeface="Söhne"/>
              </a:rPr>
              <a:t> Notebook: Development and testing of code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Söhne"/>
              </a:rPr>
              <a:t>p</a:t>
            </a:r>
            <a:r>
              <a:rPr lang="en-US" b="0" i="0" dirty="0" err="1">
                <a:effectLst/>
                <a:latin typeface="Söhne"/>
              </a:rPr>
              <a:t>ython</a:t>
            </a:r>
            <a:r>
              <a:rPr lang="en-US" b="0" i="0" dirty="0">
                <a:effectLst/>
                <a:latin typeface="Söhne"/>
              </a:rPr>
              <a:t>: Core programming language for the project.</a:t>
            </a:r>
            <a:r>
              <a:rPr lang="en-IN" b="0" i="0" dirty="0">
                <a:effectLst/>
                <a:latin typeface="Söhne"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scikit-learn: Machine learning library for model evaluation and metrics.</a:t>
            </a:r>
            <a:endParaRPr lang="en-IN" b="0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IN" sz="2500" b="1" i="0" dirty="0">
              <a:effectLst/>
              <a:latin typeface="Söhne"/>
            </a:endParaRPr>
          </a:p>
          <a:p>
            <a:pPr marL="0" indent="0" algn="l">
              <a:buNone/>
            </a:pPr>
            <a:endParaRPr lang="en-IN" b="0" i="0" dirty="0">
              <a:effectLst/>
              <a:latin typeface="Söhne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B80F79-BDC6-6FA0-C28B-AB1A76DA8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307" y="2296977"/>
            <a:ext cx="6422693" cy="3065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21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40FA-EE72-DEC1-1813-D8A5137B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9175"/>
            <a:ext cx="9905998" cy="147857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öhne"/>
              </a:rPr>
              <a:t>Overview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560F0-541A-6E99-9105-74A7E59B9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699"/>
            <a:ext cx="5695122" cy="4047987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Söhne"/>
              </a:rPr>
              <a:t>Data loading and preprocessing are crucial steps to ensure data quality and model compatibility.</a:t>
            </a:r>
            <a:endParaRPr lang="en-US" b="1" i="0" dirty="0">
              <a:effectLst/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Söhne"/>
              </a:rPr>
              <a:t>Data Loading:</a:t>
            </a:r>
            <a:endParaRPr lang="en-US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Utilized pandas to load and manipulate dataset.</a:t>
            </a:r>
          </a:p>
          <a:p>
            <a:pPr marL="742950" lvl="1" indent="-285750"/>
            <a:r>
              <a:rPr lang="en-US" b="0" i="0" dirty="0">
                <a:effectLst/>
                <a:latin typeface="Söhne"/>
              </a:rPr>
              <a:t>In this dataset there is no missing values.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US" b="0" i="0" dirty="0">
              <a:effectLst/>
              <a:latin typeface="Söhne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0573C1-0E5D-92DA-25E6-850D1FA2D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047" y="1146314"/>
            <a:ext cx="3623855" cy="2304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62292A-BCBF-6A58-3545-800031704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4277" y="3749416"/>
            <a:ext cx="3514625" cy="247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21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55935-C994-53B7-9925-B58825877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84764"/>
            <a:ext cx="9905998" cy="1478570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50000"/>
                  </a:schemeClr>
                </a:solidFill>
                <a:latin typeface="Söhne"/>
              </a:rPr>
              <a:t>Data</a:t>
            </a:r>
            <a:r>
              <a:rPr lang="en-US" dirty="0"/>
              <a:t> </a:t>
            </a:r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8F1E-DB66-AFB1-EEB9-4C9E4B590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32068"/>
            <a:ext cx="6288087" cy="4324232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/>
              <a:t>Creating the depended and Independent value from the given data.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IN" sz="2600" dirty="0"/>
              <a:t>Negative Value Replacement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Addressing negative values in features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Transformation using zero replacement for enhanced compatibility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Ensuring consistency in feature representation</a:t>
            </a:r>
          </a:p>
          <a:p>
            <a:r>
              <a:rPr lang="en-IN" sz="2600" dirty="0"/>
              <a:t>Handling Class Imbalance with SMOTE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Dealing with imbalanced data distribution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Synthetic Minority Over-sampling Technique (SMOTE) application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Balancing classes to improve model performance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DDE4B9-7AB7-AB1D-BC89-278C2E9D1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2076" y="3115116"/>
            <a:ext cx="3200847" cy="147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38673-8E84-9462-0EF6-D35E448A09E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567" b="44452"/>
          <a:stretch/>
        </p:blipFill>
        <p:spPr>
          <a:xfrm>
            <a:off x="5897078" y="5441318"/>
            <a:ext cx="5401195" cy="837775"/>
          </a:xfrm>
          <a:prstGeom prst="rect">
            <a:avLst/>
          </a:prstGeom>
        </p:spPr>
      </p:pic>
      <p:sp>
        <p:nvSpPr>
          <p:cNvPr id="11" name="Arrow: Down 10">
            <a:extLst>
              <a:ext uri="{FF2B5EF4-FFF2-40B4-BE49-F238E27FC236}">
                <a16:creationId xmlns:a16="http://schemas.microsoft.com/office/drawing/2014/main" id="{15BAFD61-A1A0-1E42-DA9A-A6FC98115CB0}"/>
              </a:ext>
            </a:extLst>
          </p:cNvPr>
          <p:cNvSpPr/>
          <p:nvPr/>
        </p:nvSpPr>
        <p:spPr>
          <a:xfrm>
            <a:off x="7181850" y="4638675"/>
            <a:ext cx="453390" cy="587258"/>
          </a:xfrm>
          <a:prstGeom prst="downArrow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116FC-9CFB-B25C-328A-7764DAB073F0}"/>
              </a:ext>
            </a:extLst>
          </p:cNvPr>
          <p:cNvSpPr/>
          <p:nvPr/>
        </p:nvSpPr>
        <p:spPr>
          <a:xfrm>
            <a:off x="6588125" y="4423290"/>
            <a:ext cx="933450" cy="21538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71462960-351C-7883-7E21-9A412622B84D}"/>
              </a:ext>
            </a:extLst>
          </p:cNvPr>
          <p:cNvSpPr/>
          <p:nvPr/>
        </p:nvSpPr>
        <p:spPr>
          <a:xfrm>
            <a:off x="6680200" y="3115116"/>
            <a:ext cx="1384300" cy="505531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790445F-5FB2-BC80-4EF7-9855E1D014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102" y="1632068"/>
            <a:ext cx="3362794" cy="838317"/>
          </a:xfrm>
          <a:prstGeom prst="rect">
            <a:avLst/>
          </a:prstGeom>
        </p:spPr>
      </p:pic>
      <p:sp>
        <p:nvSpPr>
          <p:cNvPr id="17" name="Arrow: Right 16">
            <a:extLst>
              <a:ext uri="{FF2B5EF4-FFF2-40B4-BE49-F238E27FC236}">
                <a16:creationId xmlns:a16="http://schemas.microsoft.com/office/drawing/2014/main" id="{8E6225BD-22B8-38F0-A692-0AB3B747F0EB}"/>
              </a:ext>
            </a:extLst>
          </p:cNvPr>
          <p:cNvSpPr/>
          <p:nvPr/>
        </p:nvSpPr>
        <p:spPr>
          <a:xfrm>
            <a:off x="6261100" y="2051226"/>
            <a:ext cx="1260475" cy="383484"/>
          </a:xfrm>
          <a:prstGeom prst="rightArrow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8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E573D-4A5F-93EC-B3E8-3421A7DF6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Data Splitting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5845-8A33-06A5-C6B6-F126A2BA1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93887"/>
            <a:ext cx="9905998" cy="251142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öhne"/>
              </a:rPr>
              <a:t>Data splitting ensures a separate dataset for model training and evaluation, preventing overfitting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Train-Test Split: </a:t>
            </a:r>
          </a:p>
          <a:p>
            <a:r>
              <a:rPr lang="en-US" dirty="0"/>
              <a:t>Split the dataset into training and testing subsets. </a:t>
            </a:r>
          </a:p>
          <a:p>
            <a:r>
              <a:rPr lang="en-US" dirty="0"/>
              <a:t>Used </a:t>
            </a:r>
            <a:r>
              <a:rPr lang="en-US" dirty="0" err="1"/>
              <a:t>sklearn's</a:t>
            </a:r>
            <a:r>
              <a:rPr lang="en-US" dirty="0"/>
              <a:t> </a:t>
            </a:r>
            <a:r>
              <a:rPr lang="en-US" dirty="0" err="1"/>
              <a:t>train_test_split</a:t>
            </a:r>
            <a:r>
              <a:rPr lang="en-US" dirty="0"/>
              <a:t> function. </a:t>
            </a:r>
          </a:p>
          <a:p>
            <a:r>
              <a:rPr lang="en-US" dirty="0"/>
              <a:t>Common practice: 75% training, 25% testing.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8EA61D-1A44-4EEE-A2B2-D9F9A138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4570413"/>
            <a:ext cx="975360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05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FB493-EA65-075D-5EB6-1E83AC833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5088"/>
            <a:ext cx="9905998" cy="1478570"/>
          </a:xfrm>
        </p:spPr>
        <p:txBody>
          <a:bodyPr/>
          <a:lstStyle/>
          <a:p>
            <a:r>
              <a:rPr lang="en-US" b="1" i="0" dirty="0">
                <a:solidFill>
                  <a:schemeClr val="accent3">
                    <a:lumMod val="50000"/>
                  </a:schemeClr>
                </a:solidFill>
                <a:effectLst/>
                <a:latin typeface="Söhne"/>
              </a:rPr>
              <a:t> NLP Techniques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4C464-B538-B2ED-ECA8-ED9C8F7B8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3" y="1246186"/>
            <a:ext cx="6376987" cy="4926014"/>
          </a:xfrm>
        </p:spPr>
        <p:txBody>
          <a:bodyPr>
            <a:normAutofit fontScale="850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Sentiment Analysis: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It  is used to determine the sentiment expressed in a piece of text.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Söhne"/>
              </a:rPr>
              <a:t>Text Tokenization and Vectorization:</a:t>
            </a:r>
            <a:endParaRPr lang="en-IN" b="0" i="0" dirty="0">
              <a:effectLst/>
              <a:latin typeface="Söhne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Tokenization is the process of breaking down a piece of text into smaller units, known as tokens.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Söhne"/>
              </a:rPr>
              <a:t>Machine learning models require numerical input, so text data needs to be converted into a numerical format</a:t>
            </a:r>
            <a:endParaRPr lang="en-IN" b="0" i="0" dirty="0">
              <a:effectLst/>
              <a:latin typeface="Söhne"/>
            </a:endParaRPr>
          </a:p>
          <a:p>
            <a:r>
              <a:rPr lang="en-IN" sz="2000" b="1" i="0" dirty="0">
                <a:effectLst/>
                <a:latin typeface="Söhne"/>
              </a:rPr>
              <a:t>Named Entity Recognition (NER):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is a subtask of natural language processing (NLP) that focuses on identifying and classifying entities (such as names of people, organizations, locations, dates) within a text</a:t>
            </a:r>
            <a:r>
              <a:rPr lang="en-IN" sz="1700" b="0" i="0" dirty="0"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  <a:latin typeface="Söhne"/>
              </a:rPr>
              <a:t>Word Embeddings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700" b="0" i="0" dirty="0">
                <a:effectLst/>
                <a:latin typeface="Söhne"/>
              </a:rPr>
              <a:t>Word Embeddings are vector representations of words in a continuous vector space, capturing semantic relationships between words</a:t>
            </a:r>
            <a:r>
              <a:rPr lang="en-IN" sz="1700" b="0" i="0" dirty="0">
                <a:effectLst/>
                <a:latin typeface="Söhne"/>
              </a:rPr>
              <a:t>.</a:t>
            </a:r>
          </a:p>
          <a:p>
            <a:pPr marL="457200" lvl="1" indent="0" algn="l">
              <a:buNone/>
            </a:pPr>
            <a:endParaRPr lang="en-IN" sz="1700" b="0" i="0" dirty="0">
              <a:effectLst/>
              <a:latin typeface="Söhne"/>
            </a:endParaRPr>
          </a:p>
          <a:p>
            <a:pPr marL="457200" lvl="1" indent="0" algn="l">
              <a:buNone/>
            </a:pPr>
            <a:endParaRPr lang="en-IN" b="0" i="0" dirty="0">
              <a:effectLst/>
              <a:latin typeface="Söhne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3EBDC-3737-9C07-F975-4E3BEFE71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1555" y="2052445"/>
            <a:ext cx="3680031" cy="3510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2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0540-651D-2790-742F-DC65B928A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813" y="110202"/>
            <a:ext cx="7431087" cy="1159482"/>
          </a:xfrm>
        </p:spPr>
        <p:txBody>
          <a:bodyPr/>
          <a:lstStyle/>
          <a:p>
            <a:r>
              <a:rPr lang="en-IN" b="1" dirty="0">
                <a:solidFill>
                  <a:schemeClr val="accent3">
                    <a:lumMod val="50000"/>
                  </a:schemeClr>
                </a:solidFill>
                <a:latin typeface="Söhne"/>
              </a:rPr>
              <a:t>Machine Learning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A75E-7FEB-4B1F-05A4-BF03F10B5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4712" y="1055336"/>
            <a:ext cx="6117969" cy="4519964"/>
          </a:xfrm>
        </p:spPr>
        <p:txBody>
          <a:bodyPr>
            <a:normAutofit lnSpcReduction="10000"/>
          </a:bodyPr>
          <a:lstStyle/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Naive Bayes classifier</a:t>
            </a:r>
          </a:p>
          <a:p>
            <a:pPr marL="0" indent="0">
              <a:buNone/>
            </a:pPr>
            <a:r>
              <a:rPr lang="en-IN" dirty="0"/>
              <a:t>After applying NB Classifier and model Evaluation we find our model accuracy is 99.23%.</a:t>
            </a:r>
          </a:p>
          <a:p>
            <a:pPr marL="0" indent="0">
              <a:buNone/>
            </a:pPr>
            <a:endParaRPr lang="en-US" dirty="0"/>
          </a:p>
          <a:p>
            <a:r>
              <a:rPr lang="en-IN" dirty="0">
                <a:solidFill>
                  <a:schemeClr val="accent3">
                    <a:lumMod val="75000"/>
                  </a:schemeClr>
                </a:solidFill>
              </a:rPr>
              <a:t>Support Vector Machine (SVM)</a:t>
            </a:r>
          </a:p>
          <a:p>
            <a:pPr marL="0" indent="0">
              <a:buNone/>
            </a:pPr>
            <a:r>
              <a:rPr lang="en-IN" dirty="0"/>
              <a:t>After applying SVM Classifier and model Evaluation we find our model accuracy is 23.32%. Which is very low.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D2D8F9-9AE3-EDE3-3A08-6E0F953E2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72" y="1055336"/>
            <a:ext cx="3696216" cy="2179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163325-694B-EA71-E4F9-96735A71E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67" y="3429000"/>
            <a:ext cx="3772426" cy="217952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B5887FA-4AFA-F907-9937-8DDE54CE2D09}"/>
              </a:ext>
            </a:extLst>
          </p:cNvPr>
          <p:cNvSpPr/>
          <p:nvPr/>
        </p:nvSpPr>
        <p:spPr>
          <a:xfrm>
            <a:off x="6286500" y="1909371"/>
            <a:ext cx="896681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02DB353-1D70-AE2F-3766-9A9848E4F0AB}"/>
              </a:ext>
            </a:extLst>
          </p:cNvPr>
          <p:cNvSpPr/>
          <p:nvPr/>
        </p:nvSpPr>
        <p:spPr>
          <a:xfrm>
            <a:off x="6286500" y="4216400"/>
            <a:ext cx="896681" cy="342900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81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1975</TotalTime>
  <Words>724</Words>
  <Application>Microsoft Office PowerPoint</Application>
  <PresentationFormat>Widescreen</PresentationFormat>
  <Paragraphs>90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Courier New</vt:lpstr>
      <vt:lpstr>Söhne</vt:lpstr>
      <vt:lpstr>Tw Cen MT</vt:lpstr>
      <vt:lpstr>Wingdings</vt:lpstr>
      <vt:lpstr>Circuit</vt:lpstr>
      <vt:lpstr>Email spam detection</vt:lpstr>
      <vt:lpstr>Introduction</vt:lpstr>
      <vt:lpstr>Our AIM</vt:lpstr>
      <vt:lpstr>Libraries and Tools</vt:lpstr>
      <vt:lpstr>Overview of Data</vt:lpstr>
      <vt:lpstr>Data Preprocessing</vt:lpstr>
      <vt:lpstr>Data Splitting</vt:lpstr>
      <vt:lpstr> NLP Techniques</vt:lpstr>
      <vt:lpstr>Machine Learning Algorithms</vt:lpstr>
      <vt:lpstr>Cross validation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 Sign Recognition using CNN with deployment</dc:title>
  <dc:creator>Harsh Mishra</dc:creator>
  <cp:lastModifiedBy>Harsh Mishra</cp:lastModifiedBy>
  <cp:revision>52</cp:revision>
  <dcterms:created xsi:type="dcterms:W3CDTF">2023-08-08T08:15:14Z</dcterms:created>
  <dcterms:modified xsi:type="dcterms:W3CDTF">2024-02-03T17:30:17Z</dcterms:modified>
</cp:coreProperties>
</file>