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71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9:35:59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3C170-A0EA-4D76-AFB9-8D1859199F1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2B35-F139-4571-850E-0B027532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1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10" Type="http://schemas.openxmlformats.org/officeDocument/2006/relationships/image" Target="../media/image19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0.02357" TargetMode="External"/><Relationship Id="rId2" Type="http://schemas.openxmlformats.org/officeDocument/2006/relationships/hyperlink" Target="https://machinelearningmastery.com/data-augmentation-for-deep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accuracy_score.html" TargetMode="External"/><Relationship Id="rId5" Type="http://schemas.openxmlformats.org/officeDocument/2006/relationships/hyperlink" Target="https://docs.python.org/3/library/tkinter.html" TargetMode="External"/><Relationship Id="rId4" Type="http://schemas.openxmlformats.org/officeDocument/2006/relationships/hyperlink" Target="https://www.tensorflow.org/tutorials/images/cn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7B4E-7072-576F-0040-BD260AE2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823" y="462278"/>
            <a:ext cx="7983193" cy="2387600"/>
          </a:xfrm>
        </p:spPr>
        <p:txBody>
          <a:bodyPr/>
          <a:lstStyle/>
          <a:p>
            <a:r>
              <a:rPr lang="en-US" b="1" dirty="0"/>
              <a:t>Traffic Sign Recognition using CNN with </a:t>
            </a:r>
            <a:br>
              <a:rPr lang="en-US" b="1" dirty="0"/>
            </a:br>
            <a:r>
              <a:rPr lang="en-US" b="1" dirty="0"/>
              <a:t>deployment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74CD-C8F5-D3C6-088E-F7358E0D3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823" y="2849878"/>
            <a:ext cx="8791575" cy="1655762"/>
          </a:xfrm>
        </p:spPr>
        <p:txBody>
          <a:bodyPr>
            <a:normAutofit/>
          </a:bodyPr>
          <a:lstStyle/>
          <a:p>
            <a:r>
              <a:rPr lang="en-US" sz="2800" dirty="0"/>
              <a:t>By Harsh Mishra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F9D1C-2E26-2AB6-D70E-1610A485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11" y="2336800"/>
            <a:ext cx="5582379" cy="37215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A2D4D-EAF8-5BA7-5EAF-3127007B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3124">
            <a:off x="4500903" y="3776207"/>
            <a:ext cx="1694070" cy="23983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E766A-4EC0-27E6-E1B4-2E5E63FA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899" y="3276114"/>
            <a:ext cx="3398522" cy="33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5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74FC-6B6A-31B9-2E38-4309CCFC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Deployment Using </a:t>
            </a:r>
            <a:r>
              <a:rPr lang="en-IN" b="1" i="0" dirty="0" err="1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Tkinter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F096-169D-0700-7953-48A17602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Deployment </a:t>
            </a:r>
            <a:r>
              <a:rPr lang="en-US" sz="1900" b="1" dirty="0">
                <a:latin typeface="Söhne"/>
              </a:rPr>
              <a:t>via </a:t>
            </a:r>
            <a:r>
              <a:rPr lang="en-US" sz="1900" b="1" dirty="0" err="1">
                <a:latin typeface="Söhne"/>
              </a:rPr>
              <a:t>Tkinter</a:t>
            </a:r>
            <a:r>
              <a:rPr lang="en-US" sz="1900" b="1" dirty="0">
                <a:latin typeface="Söhne"/>
              </a:rPr>
              <a:t> </a:t>
            </a:r>
            <a:r>
              <a:rPr lang="en-US" sz="1900" b="1" i="0" dirty="0">
                <a:effectLst/>
                <a:latin typeface="Söhne"/>
              </a:rPr>
              <a:t>allows users to interact with the traffic sign recognition model easily.</a:t>
            </a:r>
            <a:endParaRPr lang="en-IN" sz="28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  <a:latin typeface="Söhne"/>
              </a:rPr>
              <a:t>Graphical User Interface (GUI):</a:t>
            </a:r>
            <a:endParaRPr lang="en-IN" sz="16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Utilized </a:t>
            </a:r>
            <a:r>
              <a:rPr lang="en-US" sz="1400" b="0" i="0" dirty="0" err="1">
                <a:effectLst/>
                <a:latin typeface="Söhne"/>
              </a:rPr>
              <a:t>Tkinter</a:t>
            </a:r>
            <a:r>
              <a:rPr lang="en-US" sz="1400" b="0" i="0" dirty="0">
                <a:effectLst/>
                <a:latin typeface="Söhne"/>
              </a:rPr>
              <a:t> library for creating a user-friendly </a:t>
            </a:r>
            <a:r>
              <a:rPr lang="en-US" sz="1400" b="0" i="0" dirty="0" err="1">
                <a:effectLst/>
                <a:latin typeface="Söhne"/>
              </a:rPr>
              <a:t>interface.l</a:t>
            </a:r>
            <a:r>
              <a:rPr lang="en-IN" sz="14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Integrated functionalities for uploading and classifying images</a:t>
            </a:r>
            <a:r>
              <a:rPr lang="en-IN" sz="1400" b="0" i="0" dirty="0">
                <a:effectLst/>
                <a:latin typeface="Söhne"/>
              </a:rPr>
              <a:t>.</a:t>
            </a:r>
            <a:r>
              <a:rPr lang="en-US" sz="14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  <a:latin typeface="Söhne"/>
              </a:rPr>
              <a:t>Steps in Deployment:</a:t>
            </a:r>
            <a:endParaRPr lang="en-IN" sz="16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User uploads an image through the GUI</a:t>
            </a:r>
            <a:r>
              <a:rPr lang="en-IN" sz="15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effectLst/>
                <a:latin typeface="Söhne"/>
              </a:rPr>
              <a:t>T</a:t>
            </a:r>
            <a:r>
              <a:rPr lang="en-US" sz="1500" b="0" i="0" dirty="0">
                <a:effectLst/>
                <a:latin typeface="Söhne"/>
              </a:rPr>
              <a:t>he uploaded image is displayed on the interface</a:t>
            </a:r>
            <a:r>
              <a:rPr lang="en-IN" sz="15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Upon clicking "Classify Image," the model predicts the traffic sign class.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The predicted class is displayed on the interface</a:t>
            </a:r>
            <a:r>
              <a:rPr lang="en-IN" sz="14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Söhne"/>
              </a:rPr>
              <a:t>Tkinter</a:t>
            </a:r>
            <a:r>
              <a:rPr lang="en-IN" sz="1400" b="1" dirty="0">
                <a:latin typeface="Söhne"/>
              </a:rPr>
              <a:t> Components</a:t>
            </a:r>
            <a:r>
              <a:rPr lang="en-IN" sz="1400" b="1" i="0" dirty="0">
                <a:effectLst/>
                <a:latin typeface="Söhne"/>
              </a:rPr>
              <a:t>:</a:t>
            </a:r>
            <a:endParaRPr lang="en-IN" sz="14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Söhne"/>
              </a:rPr>
              <a:t>Buttons, labels, and images display widgets</a:t>
            </a:r>
            <a:r>
              <a:rPr lang="en-IN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Functionality to call the model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267276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9031C88-5D1F-A6E3-735C-DDCF61CC0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53" y="952428"/>
            <a:ext cx="4515480" cy="172426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6FBA9-074D-080D-F0B3-500894E6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21" y="2872035"/>
            <a:ext cx="2562571" cy="3793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FED0B4-CEB7-C6B2-67A7-E06A85E5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426" y="1014744"/>
            <a:ext cx="5420140" cy="5134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AC9C4C-FD40-19E2-19DF-2FDD284D61BB}"/>
              </a:ext>
            </a:extLst>
          </p:cNvPr>
          <p:cNvSpPr txBox="1"/>
          <p:nvPr/>
        </p:nvSpPr>
        <p:spPr>
          <a:xfrm>
            <a:off x="1946049" y="90793"/>
            <a:ext cx="113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</a:t>
            </a:r>
            <a:endParaRPr lang="en-IN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AA8FAB9-1426-2984-2111-0B4C429A608B}"/>
              </a:ext>
            </a:extLst>
          </p:cNvPr>
          <p:cNvSpPr/>
          <p:nvPr/>
        </p:nvSpPr>
        <p:spPr>
          <a:xfrm>
            <a:off x="2158228" y="463252"/>
            <a:ext cx="386187" cy="4316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36AD70-AAA7-398B-C948-1DCCF5890E72}"/>
              </a:ext>
            </a:extLst>
          </p:cNvPr>
          <p:cNvSpPr txBox="1"/>
          <p:nvPr/>
        </p:nvSpPr>
        <p:spPr>
          <a:xfrm>
            <a:off x="7951305" y="9742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Söhne"/>
              </a:rPr>
              <a:t>GUI </a:t>
            </a:r>
            <a:endParaRPr lang="en-IN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8C3ED8E-481A-42BD-D3CF-CCCBE1644034}"/>
              </a:ext>
            </a:extLst>
          </p:cNvPr>
          <p:cNvSpPr/>
          <p:nvPr/>
        </p:nvSpPr>
        <p:spPr>
          <a:xfrm>
            <a:off x="8015982" y="493168"/>
            <a:ext cx="386187" cy="4316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47AE87-E8C6-5073-BB94-08B8B40A960A}"/>
              </a:ext>
            </a:extLst>
          </p:cNvPr>
          <p:cNvSpPr txBox="1"/>
          <p:nvPr/>
        </p:nvSpPr>
        <p:spPr>
          <a:xfrm>
            <a:off x="437323" y="3962399"/>
            <a:ext cx="172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all traffic signal</a:t>
            </a:r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B254F7B-DF85-8661-5D00-F818FC7F88C9}"/>
              </a:ext>
            </a:extLst>
          </p:cNvPr>
          <p:cNvSpPr/>
          <p:nvPr/>
        </p:nvSpPr>
        <p:spPr>
          <a:xfrm>
            <a:off x="1311965" y="4221390"/>
            <a:ext cx="634084" cy="41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6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B65B1-8091-716F-0AB3-B9DC9B306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362" y="3004335"/>
            <a:ext cx="4999174" cy="3358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245EF-CB07-E84D-9FFD-5AE46AF4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4" y="319038"/>
            <a:ext cx="3810860" cy="300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A764E-0B59-18A8-A9D4-3EAFC0B4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114" y="3429000"/>
            <a:ext cx="3810860" cy="302556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3F0830A-3949-4D79-4C28-98047C75ADF3}"/>
              </a:ext>
            </a:extLst>
          </p:cNvPr>
          <p:cNvSpPr/>
          <p:nvPr/>
        </p:nvSpPr>
        <p:spPr>
          <a:xfrm>
            <a:off x="3098436" y="5397175"/>
            <a:ext cx="331136" cy="4335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1E08EE-5C92-C612-252D-20772B474053}"/>
              </a:ext>
            </a:extLst>
          </p:cNvPr>
          <p:cNvSpPr/>
          <p:nvPr/>
        </p:nvSpPr>
        <p:spPr>
          <a:xfrm rot="5400000">
            <a:off x="8477184" y="1197597"/>
            <a:ext cx="426720" cy="30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95007E1-F638-C9A1-8227-FC6F7749CD5C}"/>
              </a:ext>
            </a:extLst>
          </p:cNvPr>
          <p:cNvSpPr/>
          <p:nvPr/>
        </p:nvSpPr>
        <p:spPr>
          <a:xfrm>
            <a:off x="7553737" y="4147929"/>
            <a:ext cx="435069" cy="331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C642C44-EBC3-1BAA-D897-440DC60C0571}"/>
                  </a:ext>
                </a:extLst>
              </p14:cNvPr>
              <p14:cNvContentPartPr/>
              <p14:nvPr/>
            </p14:nvContentPartPr>
            <p14:xfrm>
              <a:off x="1523781" y="3948642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C642C44-EBC3-1BAA-D897-440DC60C05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7661" y="394252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483E1AE-8633-6947-A0C4-6AD735D98486}"/>
              </a:ext>
            </a:extLst>
          </p:cNvPr>
          <p:cNvSpPr txBox="1"/>
          <p:nvPr/>
        </p:nvSpPr>
        <p:spPr>
          <a:xfrm>
            <a:off x="920818" y="654744"/>
            <a:ext cx="593566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GUI Layout: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Upload Button: Select and upload an image.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Display Area: Show the uploaded image.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Result Label: Display the predicted traffic sign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5F615-BDB1-FD99-54E6-EE71DD255BEA}"/>
              </a:ext>
            </a:extLst>
          </p:cNvPr>
          <p:cNvSpPr txBox="1"/>
          <p:nvPr/>
        </p:nvSpPr>
        <p:spPr>
          <a:xfrm>
            <a:off x="3034572" y="4587838"/>
            <a:ext cx="380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  <a:latin typeface="Impact" panose="020B0806030902050204" pitchFamily="34" charset="0"/>
              </a:rPr>
              <a:t>1</a:t>
            </a:r>
            <a:endParaRPr lang="en-IN" sz="4000" b="1" i="1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476A4-29CA-27B8-BB41-624582367EE2}"/>
              </a:ext>
            </a:extLst>
          </p:cNvPr>
          <p:cNvSpPr txBox="1"/>
          <p:nvPr/>
        </p:nvSpPr>
        <p:spPr>
          <a:xfrm>
            <a:off x="7888793" y="997379"/>
            <a:ext cx="479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  <a:latin typeface="Impact" panose="020B0806030902050204" pitchFamily="34" charset="0"/>
              </a:rPr>
              <a:t>2</a:t>
            </a:r>
            <a:endParaRPr lang="en-IN" sz="4000" b="1" i="1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02045-1FE9-ED70-A06B-0376F69FF962}"/>
              </a:ext>
            </a:extLst>
          </p:cNvPr>
          <p:cNvSpPr txBox="1"/>
          <p:nvPr/>
        </p:nvSpPr>
        <p:spPr>
          <a:xfrm>
            <a:off x="6856482" y="3948642"/>
            <a:ext cx="604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  <a:latin typeface="Impact" panose="020B0806030902050204" pitchFamily="34" charset="0"/>
              </a:rPr>
              <a:t>3</a:t>
            </a:r>
            <a:endParaRPr lang="en-IN" sz="4000" b="1" i="1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3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387C-D908-8A6C-1189-3B382312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Classification Process, and Displaying Result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4E4F5A-C0FB-545C-0766-AD919B591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4413" y="1903656"/>
            <a:ext cx="10748905" cy="53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This user-friendly interface enables users to upload images and receive instant traffic sign predictions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Classification Process: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Uploaded image is resized for compatibility.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Image dimensions are expanded to match the model input shape.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Model predicts the class of the traffic sign.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Displaying Result: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predicted class is displayed using the Label widget.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user sees the recognized traffic sign label.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9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61E2-282C-6369-F540-B04A3263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Conclusion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B2BD-F7D9-2C10-47C4-8EFEC187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31900"/>
            <a:ext cx="9905998" cy="48133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Project Accomplishments: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Successful development of a traffic sign recognition model using CNNs.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Implementation of a user-friendly GUI for real-time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Key Learnings: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Understanding of CNN architecture and its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Practical experience in data preprocessing, model training, and deployment.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Future Possibilities: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Enhancements in model accuracy through data augmentation and fine-tuning.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Integration with real-time traffic monitoring systems.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Final Thoughts: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The project showcases the potential of deep learning in real-world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The GUI-based deployment enhances accessibility and usability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29517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AA47-FCE6-3067-539B-5B28EB73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7014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Future Enhancements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70C9-2A52-2E07-C069-3D0A58894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2"/>
            <a:ext cx="9905999" cy="4209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These enhancements will refine the model's accuracy and usability, contributing to its real-world applicability</a:t>
            </a:r>
            <a:r>
              <a:rPr lang="en-US" sz="1600" b="0" i="0" dirty="0">
                <a:effectLst/>
                <a:latin typeface="Söhne"/>
              </a:rPr>
              <a:t>.</a:t>
            </a:r>
            <a:endParaRPr lang="en-US" sz="16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Data Augmentation: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Increasing model robustness by introducing variations to training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Rotations, translations, and brightness adjustments.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Fine-Tuning: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Tweaking model hyperparameters to achieve higher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Optimizing layer configurations and training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Real-time Integration: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Incorporating the model into real-time traffic management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Enabling instant recognition of traffic signs in live camera feeds.</a:t>
            </a:r>
          </a:p>
        </p:txBody>
      </p:sp>
    </p:spTree>
    <p:extLst>
      <p:ext uri="{BB962C8B-B14F-4D97-AF65-F5344CB8AC3E}">
        <p14:creationId xmlns:p14="http://schemas.microsoft.com/office/powerpoint/2010/main" val="91781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A4E4-6B5B-D672-F326-A43AE96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References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C4B3-A774-53A9-487D-00598306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[1] Brownlee, J. (2020). "A Gentle Introduction to Data Augmentation for Deep Learning." Machine Learning Mastery.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URL: </a:t>
            </a:r>
            <a:r>
              <a:rPr lang="en-IN" b="0" i="0" u="sng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https://machinelearningmastery.com/data-augmentation-for-deep-learning/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[2] Chollet, F. (2017). "</a:t>
            </a:r>
            <a:r>
              <a:rPr lang="en-IN" b="0" i="0" dirty="0" err="1">
                <a:effectLst/>
                <a:latin typeface="Söhne"/>
              </a:rPr>
              <a:t>Xception</a:t>
            </a:r>
            <a:r>
              <a:rPr lang="en-IN" b="0" i="0" dirty="0">
                <a:effectLst/>
                <a:latin typeface="Söhne"/>
              </a:rPr>
              <a:t>: Deep Learning with </a:t>
            </a:r>
            <a:r>
              <a:rPr lang="en-IN" b="0" i="0" dirty="0" err="1">
                <a:effectLst/>
                <a:latin typeface="Söhne"/>
              </a:rPr>
              <a:t>Depthwise</a:t>
            </a:r>
            <a:r>
              <a:rPr lang="en-IN" b="0" i="0" dirty="0">
                <a:effectLst/>
                <a:latin typeface="Söhne"/>
              </a:rPr>
              <a:t> Separable Convolutions." Proceedings of the IEEE Conference on Computer Vision and Pattern Recognition.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URL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IN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https://arxiv.org/abs/1610.02357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[3] TensorFlow. (n.d.). "Convolutional Neural Networks (CNNs)." TensorFlow Tutorials.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URL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IN" b="0" i="0" u="sng" dirty="0">
                <a:solidFill>
                  <a:srgbClr val="374151"/>
                </a:solidFill>
                <a:effectLst/>
                <a:latin typeface="Söhne"/>
                <a:hlinkClick r:id="rId4"/>
              </a:rPr>
              <a:t>https://www.tensorflow.org/tutorials/images/cnn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[4] </a:t>
            </a:r>
            <a:r>
              <a:rPr lang="en-IN" b="0" i="0" dirty="0" err="1">
                <a:effectLst/>
                <a:latin typeface="Söhne"/>
              </a:rPr>
              <a:t>Tkinter</a:t>
            </a:r>
            <a:r>
              <a:rPr lang="en-IN" b="0" i="0" dirty="0">
                <a:effectLst/>
                <a:latin typeface="Söhne"/>
              </a:rPr>
              <a:t> Documentation. (n.d.). "</a:t>
            </a:r>
            <a:r>
              <a:rPr lang="en-IN" b="0" i="0" dirty="0" err="1">
                <a:effectLst/>
                <a:latin typeface="Söhne"/>
              </a:rPr>
              <a:t>Tkinter</a:t>
            </a:r>
            <a:r>
              <a:rPr lang="en-IN" b="0" i="0" dirty="0">
                <a:effectLst/>
                <a:latin typeface="Söhne"/>
              </a:rPr>
              <a:t>: Standard Python interface to the Tk GUI toolkit."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URL: </a:t>
            </a:r>
            <a:r>
              <a:rPr lang="en-IN" b="0" i="0" u="sng" dirty="0">
                <a:solidFill>
                  <a:srgbClr val="374151"/>
                </a:solidFill>
                <a:effectLst/>
                <a:latin typeface="Söhne"/>
                <a:hlinkClick r:id="rId5"/>
              </a:rPr>
              <a:t>https://docs.python.org/3/library/tkinter.html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[5] </a:t>
            </a:r>
            <a:r>
              <a:rPr lang="en-IN" b="0" i="0" dirty="0" err="1">
                <a:effectLst/>
                <a:latin typeface="Söhne"/>
              </a:rPr>
              <a:t>Sklearn</a:t>
            </a:r>
            <a:r>
              <a:rPr lang="en-IN" b="0" i="0" dirty="0">
                <a:effectLst/>
                <a:latin typeface="Söhne"/>
              </a:rPr>
              <a:t> Documentation. (n.d.). "</a:t>
            </a:r>
            <a:r>
              <a:rPr lang="en-IN" b="0" i="0" dirty="0" err="1">
                <a:effectLst/>
                <a:latin typeface="Söhne"/>
              </a:rPr>
              <a:t>sklearn.metrics.accuracy_score</a:t>
            </a:r>
            <a:r>
              <a:rPr lang="en-IN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URL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IN" b="0" i="0" u="sng" dirty="0">
                <a:solidFill>
                  <a:srgbClr val="374151"/>
                </a:solidFill>
                <a:effectLst/>
                <a:latin typeface="Söhne"/>
                <a:hlinkClick r:id="rId6"/>
              </a:rPr>
              <a:t>https://scikit-learn.org/stable/modules/generated/sklearn.metrics.accuracy_score.html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11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8E4767-B7D0-1694-D657-20FDA1431581}"/>
              </a:ext>
            </a:extLst>
          </p:cNvPr>
          <p:cNvSpPr/>
          <p:nvPr/>
        </p:nvSpPr>
        <p:spPr>
          <a:xfrm>
            <a:off x="2146300" y="2425700"/>
            <a:ext cx="8420100" cy="144655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9509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679D-5171-7CE3-34C5-30EE4E6E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99248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Introduction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2AC5-7753-3746-17DF-21D8B84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1921"/>
            <a:ext cx="10043423" cy="352846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Project Title:</a:t>
            </a:r>
            <a:r>
              <a:rPr lang="en-IN" b="0" i="0" dirty="0">
                <a:effectLst/>
                <a:latin typeface="Söhne"/>
              </a:rPr>
              <a:t> Traffic Sign Recognition using Convolutional Neural Networks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Objective:</a:t>
            </a:r>
            <a:r>
              <a:rPr lang="en-IN" b="0" i="0" dirty="0">
                <a:effectLst/>
                <a:latin typeface="Söhne"/>
              </a:rPr>
              <a:t> Enhance road safety through automated recognition of traffic signs using deep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Importance:</a:t>
            </a:r>
            <a:r>
              <a:rPr lang="en-IN" b="0" i="0" dirty="0">
                <a:effectLst/>
                <a:latin typeface="Söhne"/>
              </a:rPr>
              <a:t> Accurate traffic sign recognition aids in real-time decision-making for both human drivers and autonomous vehicles.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Technologies Used:</a:t>
            </a:r>
            <a:r>
              <a:rPr lang="en-IN" b="0" i="0" dirty="0">
                <a:effectLst/>
                <a:latin typeface="Söhne"/>
              </a:rPr>
              <a:t> Python, TensorFlow, </a:t>
            </a:r>
            <a:r>
              <a:rPr lang="en-IN" b="0" i="0" dirty="0" err="1">
                <a:effectLst/>
                <a:latin typeface="Söhne"/>
              </a:rPr>
              <a:t>Keras</a:t>
            </a:r>
            <a:r>
              <a:rPr lang="en-IN" b="0" i="0" dirty="0">
                <a:effectLst/>
                <a:latin typeface="Söhne"/>
              </a:rPr>
              <a:t>, OpenCV, NumPy, and pandas.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15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B810-FD1A-1C43-B86A-E6AE3C2A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4" y="491517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Our AIM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1DCA-9ECB-87F5-EA37-9C69130B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4" y="1970087"/>
            <a:ext cx="679608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main aim is to Develop and deployed a real time Traffic Sign Recognition System using deep learning. Trained CNN model on annotated traffic sign images and deployed on target hardware. achieved accurate detection and classification of various signs.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98B28-09AD-1977-2BE9-4F473DBB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24" y="1130300"/>
            <a:ext cx="30480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2A41F-F27A-76DC-C1C2-392ABFB6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23" y="3779045"/>
            <a:ext cx="3048001" cy="29181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509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1A87-B005-8905-01AA-C5C5AADB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66" y="272020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Libraries and Tools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69933-EEB4-F032-E727-B5F65F9A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377" y="1750591"/>
            <a:ext cx="9905999" cy="38418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Söhne"/>
              </a:rPr>
              <a:t>These libraries and tools collectively enable data preprocessing, model building, training, and evaluation.</a:t>
            </a:r>
            <a:endParaRPr lang="en-IN" sz="24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Libraries Used: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N</a:t>
            </a:r>
            <a:r>
              <a:rPr lang="en-IN" b="0" i="0" dirty="0" err="1">
                <a:effectLst/>
                <a:latin typeface="Söhne"/>
              </a:rPr>
              <a:t>umpy</a:t>
            </a:r>
            <a:r>
              <a:rPr lang="en-IN" b="0" i="0" dirty="0">
                <a:effectLst/>
                <a:latin typeface="Söhne"/>
              </a:rPr>
              <a:t>: Efficient numerical computations.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P</a:t>
            </a:r>
            <a:r>
              <a:rPr lang="en-IN" b="0" i="0" dirty="0">
                <a:effectLst/>
                <a:latin typeface="Söhne"/>
              </a:rPr>
              <a:t>andas: Data manipulation and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M</a:t>
            </a:r>
            <a:r>
              <a:rPr lang="en-IN" b="0" i="0" dirty="0">
                <a:effectLst/>
                <a:latin typeface="Söhne"/>
              </a:rPr>
              <a:t>atplotlib: Data visualization and plotting.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cv2 (OpenCV): Image processing and computer vision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T</a:t>
            </a:r>
            <a:r>
              <a:rPr lang="en-IN" b="0" i="0" dirty="0" err="1">
                <a:effectLst/>
                <a:latin typeface="Söhne"/>
              </a:rPr>
              <a:t>ensorflow</a:t>
            </a:r>
            <a:r>
              <a:rPr lang="en-IN" b="0" i="0" dirty="0">
                <a:effectLst/>
                <a:latin typeface="Söhne"/>
              </a:rPr>
              <a:t>: Deep learning framework for building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K</a:t>
            </a:r>
            <a:r>
              <a:rPr lang="en-IN" b="0" i="0" dirty="0" err="1">
                <a:effectLst/>
                <a:latin typeface="Söhne"/>
              </a:rPr>
              <a:t>eras</a:t>
            </a:r>
            <a:r>
              <a:rPr lang="en-IN" b="0" i="0" dirty="0">
                <a:effectLst/>
                <a:latin typeface="Söhne"/>
              </a:rPr>
              <a:t>: High-level neural networks API for model construction.</a:t>
            </a:r>
            <a:r>
              <a:rPr lang="en-IN" b="1" i="0" dirty="0"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Key Tools 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J</a:t>
            </a:r>
            <a:r>
              <a:rPr lang="en-US" dirty="0" err="1">
                <a:latin typeface="Söhne"/>
              </a:rPr>
              <a:t>u</a:t>
            </a:r>
            <a:r>
              <a:rPr lang="en-US" b="0" i="0" dirty="0" err="1">
                <a:effectLst/>
                <a:latin typeface="Söhne"/>
              </a:rPr>
              <a:t>pyter</a:t>
            </a:r>
            <a:r>
              <a:rPr lang="en-US" b="0" i="0" dirty="0">
                <a:effectLst/>
                <a:latin typeface="Söhne"/>
              </a:rPr>
              <a:t> Notebook: Development and testing of code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p</a:t>
            </a:r>
            <a:r>
              <a:rPr lang="en-US" b="0" i="0" dirty="0" err="1">
                <a:effectLst/>
                <a:latin typeface="Söhne"/>
              </a:rPr>
              <a:t>ython</a:t>
            </a:r>
            <a:r>
              <a:rPr lang="en-US" b="0" i="0" dirty="0">
                <a:effectLst/>
                <a:latin typeface="Söhne"/>
              </a:rPr>
              <a:t>: Core programming language for the project.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scikit-learn: Machine learning library for model evaluation and metrics.</a:t>
            </a:r>
            <a:endParaRPr lang="en-IN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IN" sz="2500" b="1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IN" b="0" i="0" dirty="0"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C4C954-F49B-E280-2257-3E5B6E3E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65" y="2236639"/>
            <a:ext cx="5874864" cy="28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40FA-EE72-DEC1-1813-D8A5137B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175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Data Loading and Preprocessing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60F0-541A-6E99-9105-74A7E59B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87" y="2169973"/>
            <a:ext cx="6160535" cy="3541714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Data loading and preprocessing are crucial steps to ensure data quality and model compatibility.</a:t>
            </a: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Data Loading: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Utilized pandas to load and manipulate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Loaded images and labels from different traffic sign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Data Preprocessing: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Resized images to a common dimension (30x30) for consistency.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Converted images to NumPy arrays for compatibility with neural networks.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Handled exceptions for error-free data loading.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0F66E-398C-8AE2-EC83-CCBB689D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486" y="1689940"/>
            <a:ext cx="4601365" cy="2961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B4F8A-A29D-FAE5-FF92-CD0AB4D2F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8610" b="62679"/>
          <a:stretch/>
        </p:blipFill>
        <p:spPr>
          <a:xfrm>
            <a:off x="7127687" y="4780699"/>
            <a:ext cx="3921312" cy="12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2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573D-4A5F-93EC-B3E8-3421A7DF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Data Splitting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5845-8A33-06A5-C6B6-F126A2BA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16058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Data splitting ensures a separate dataset for model training and evaluation, preventing overfitting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Train-Test Split: </a:t>
            </a:r>
          </a:p>
          <a:p>
            <a:r>
              <a:rPr lang="en-US" dirty="0"/>
              <a:t>Split the dataset into training and testing subsets. </a:t>
            </a:r>
          </a:p>
          <a:p>
            <a:r>
              <a:rPr lang="en-US" dirty="0"/>
              <a:t>Used </a:t>
            </a:r>
            <a:r>
              <a:rPr lang="en-US" dirty="0" err="1"/>
              <a:t>sklearn's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function. </a:t>
            </a:r>
          </a:p>
          <a:p>
            <a:r>
              <a:rPr lang="en-US" dirty="0"/>
              <a:t>Common practice: 80% training, 20% testing.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 Shapes:</a:t>
            </a:r>
          </a:p>
          <a:p>
            <a:r>
              <a:rPr lang="en-US" dirty="0"/>
              <a:t>Training data shape: (number of samples, width, height, channels)</a:t>
            </a:r>
          </a:p>
          <a:p>
            <a:r>
              <a:rPr lang="en-US" dirty="0"/>
              <a:t>Testing data shape: (number of samples, width, height, channels)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A934E-B075-A557-30B2-3AB1D28F9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41"/>
          <a:stretch/>
        </p:blipFill>
        <p:spPr>
          <a:xfrm>
            <a:off x="6234531" y="2371323"/>
            <a:ext cx="5626164" cy="23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0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493-EA65-075D-5EB6-1E83AC83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Model Architecture, Compilation, and Training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C464-B538-B2ED-ECA8-ED9C8F7B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Model Architecture: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Sequential layers used for the CNN model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layers: Conv2D, MaxPool2D, Dropout, Flatten, Dense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Convolutional layers for feature extraction, pooling for down sampling, and dense layers for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Model Compilation: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Compilation process involves specifying model components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Loss function: categorical cross-entropy.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Optimizer: Adam optimizer for weight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Metrics: Accuracy for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Söhne"/>
              </a:rPr>
              <a:t>Model Training:</a:t>
            </a:r>
            <a:endParaRPr lang="en-IN" sz="20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öhne"/>
              </a:rPr>
              <a:t>Training using the ‘fit’ function.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Number of epoch : 15.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Söhne"/>
              </a:rPr>
              <a:t>Batch Size:32.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Validation data used to monitor performance.</a:t>
            </a:r>
            <a:endParaRPr lang="en-IN" sz="17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922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64D5-8237-976C-380C-ABFED0F6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326448"/>
            <a:ext cx="3776870" cy="2839348"/>
          </a:xfrm>
        </p:spPr>
        <p:txBody>
          <a:bodyPr>
            <a:normAutofit/>
          </a:bodyPr>
          <a:lstStyle/>
          <a:p>
            <a:endParaRPr lang="en-IN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BB9B7-6D4E-908E-864C-35AA4BA4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94" y="887896"/>
            <a:ext cx="5872397" cy="3652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C36ACA-668E-DB8E-5CB8-5C2FC1D98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" r="18993"/>
          <a:stretch/>
        </p:blipFill>
        <p:spPr>
          <a:xfrm>
            <a:off x="1500787" y="4561485"/>
            <a:ext cx="4595213" cy="2164469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39D38FE-BFBE-E3F7-9B6B-CDD164725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80" y="887896"/>
            <a:ext cx="3902921" cy="2944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6D6EC-C93B-8106-1C97-93706B5A9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965" y="4042667"/>
            <a:ext cx="3417235" cy="25983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9F3B16-EABD-5671-BF91-25F8E037DCCF}"/>
              </a:ext>
            </a:extLst>
          </p:cNvPr>
          <p:cNvSpPr txBox="1"/>
          <p:nvPr/>
        </p:nvSpPr>
        <p:spPr>
          <a:xfrm>
            <a:off x="8481143" y="32289"/>
            <a:ext cx="317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öhne"/>
              </a:rPr>
              <a:t>T</a:t>
            </a:r>
            <a:r>
              <a:rPr lang="en-IN" b="0" i="0" dirty="0">
                <a:effectLst/>
                <a:latin typeface="Söhne"/>
              </a:rPr>
              <a:t>raining and validation accuracy</a:t>
            </a:r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0D9E2B0-DA3C-93E5-2435-BE9EC466DC53}"/>
              </a:ext>
            </a:extLst>
          </p:cNvPr>
          <p:cNvSpPr/>
          <p:nvPr/>
        </p:nvSpPr>
        <p:spPr>
          <a:xfrm>
            <a:off x="9820246" y="413674"/>
            <a:ext cx="477849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21C93-244F-CA42-6A8A-C92D4299EB36}"/>
              </a:ext>
            </a:extLst>
          </p:cNvPr>
          <p:cNvSpPr txBox="1"/>
          <p:nvPr/>
        </p:nvSpPr>
        <p:spPr>
          <a:xfrm>
            <a:off x="2847950" y="3142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239AC51-FC00-4E02-4D52-96B6E2902652}"/>
              </a:ext>
            </a:extLst>
          </p:cNvPr>
          <p:cNvSpPr/>
          <p:nvPr/>
        </p:nvSpPr>
        <p:spPr>
          <a:xfrm>
            <a:off x="3389046" y="400757"/>
            <a:ext cx="477849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2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3D30-38A3-B62C-22A4-F6538F95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Model Evaluation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2429-054F-6682-8071-4CC6A7D0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1658143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Model evaluation ensures understanding of real-world performance and accuracy</a:t>
            </a:r>
            <a:endParaRPr lang="en-IN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Load Test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Utilized pandas to load test data from an Excel file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Extracted test labels and image paths.</a:t>
            </a:r>
            <a:r>
              <a:rPr lang="en-IN" dirty="0"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Predictions and Accuracy: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P</a:t>
            </a:r>
            <a:r>
              <a:rPr lang="en-US" b="0" i="0" dirty="0" err="1">
                <a:effectLst/>
                <a:latin typeface="Söhne"/>
              </a:rPr>
              <a:t>redicted</a:t>
            </a:r>
            <a:r>
              <a:rPr lang="en-US" b="0" i="0" dirty="0">
                <a:effectLst/>
                <a:latin typeface="Söhne"/>
              </a:rPr>
              <a:t> class probabilities using the trained model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Converted probabilities to class labels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Calculated accuracy using </a:t>
            </a:r>
            <a:r>
              <a:rPr lang="en-IN" b="0" i="0" dirty="0" err="1">
                <a:effectLst/>
                <a:latin typeface="Söhne"/>
              </a:rPr>
              <a:t>sklearn’s</a:t>
            </a:r>
            <a:r>
              <a:rPr lang="en-IN" b="0" i="0" dirty="0">
                <a:effectLst/>
                <a:latin typeface="Söhne"/>
              </a:rPr>
              <a:t> ’accuracy _score’ function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>
                <a:latin typeface="Söhne"/>
              </a:rPr>
              <a:t>Test</a:t>
            </a:r>
            <a:r>
              <a:rPr lang="en-IN" b="1" i="0" dirty="0">
                <a:effectLst/>
                <a:latin typeface="Söhne"/>
              </a:rPr>
              <a:t> Accuracy: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Displayed test accuracy achieved by the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Highlighted the accuracy achieved on the provided test data.</a:t>
            </a:r>
          </a:p>
          <a:p>
            <a:pPr marL="0" indent="0" algn="l">
              <a:buNone/>
            </a:pPr>
            <a:endParaRPr lang="en-IN" sz="2500" b="1" i="0" dirty="0">
              <a:effectLst/>
              <a:latin typeface="Söhne"/>
            </a:endParaRPr>
          </a:p>
          <a:p>
            <a:endParaRPr lang="en-IN" b="1" i="0" dirty="0">
              <a:effectLst/>
              <a:latin typeface="Söhne"/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1E0F6DE0-CEA8-7B0A-32E1-69788B07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019300"/>
            <a:ext cx="5147423" cy="42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2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</TotalTime>
  <Words>1165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Impact</vt:lpstr>
      <vt:lpstr>Söhne</vt:lpstr>
      <vt:lpstr>Tw Cen MT</vt:lpstr>
      <vt:lpstr>Wingdings</vt:lpstr>
      <vt:lpstr>Circuit</vt:lpstr>
      <vt:lpstr>Traffic Sign Recognition using CNN with  deployment</vt:lpstr>
      <vt:lpstr>Introduction</vt:lpstr>
      <vt:lpstr>Our AIM</vt:lpstr>
      <vt:lpstr>Libraries and Tools</vt:lpstr>
      <vt:lpstr>Data Loading and Preprocessing</vt:lpstr>
      <vt:lpstr>Data Splitting</vt:lpstr>
      <vt:lpstr>Model Architecture, Compilation, and Training</vt:lpstr>
      <vt:lpstr>PowerPoint Presentation</vt:lpstr>
      <vt:lpstr>Model Evaluation</vt:lpstr>
      <vt:lpstr>Deployment Using Tkinter</vt:lpstr>
      <vt:lpstr>PowerPoint Presentation</vt:lpstr>
      <vt:lpstr>PowerPoint Presentation</vt:lpstr>
      <vt:lpstr>Classification Process, and Displaying Result</vt:lpstr>
      <vt:lpstr>Conclusion</vt:lpstr>
      <vt:lpstr>Future Enhancements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 Sign Recognition using CNN with deployment</dc:title>
  <dc:creator>Harsh Mishra</dc:creator>
  <cp:lastModifiedBy>Harsh Mishra</cp:lastModifiedBy>
  <cp:revision>36</cp:revision>
  <dcterms:created xsi:type="dcterms:W3CDTF">2023-08-08T08:15:14Z</dcterms:created>
  <dcterms:modified xsi:type="dcterms:W3CDTF">2023-08-08T13:43:28Z</dcterms:modified>
</cp:coreProperties>
</file>