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4"/>
  </p:sldMasterIdLst>
  <p:notesMasterIdLst>
    <p:notesMasterId r:id="rId19"/>
  </p:notesMasterIdLst>
  <p:sldIdLst>
    <p:sldId id="292" r:id="rId5"/>
    <p:sldId id="1305" r:id="rId6"/>
    <p:sldId id="352" r:id="rId7"/>
    <p:sldId id="1300" r:id="rId8"/>
    <p:sldId id="1284" r:id="rId9"/>
    <p:sldId id="1285" r:id="rId10"/>
    <p:sldId id="1306" r:id="rId11"/>
    <p:sldId id="1307" r:id="rId12"/>
    <p:sldId id="1308" r:id="rId13"/>
    <p:sldId id="1309" r:id="rId14"/>
    <p:sldId id="1310" r:id="rId15"/>
    <p:sldId id="1311" r:id="rId16"/>
    <p:sldId id="1286" r:id="rId17"/>
    <p:sldId id="1288" r:id="rId18"/>
  </p:sldIdLst>
  <p:sldSz cx="9144000" cy="5143500" type="screen16x9"/>
  <p:notesSz cx="6858000" cy="9144000"/>
  <p:custShowLst>
    <p:custShow name="Custom Show 1" id="0">
      <p:sldLst>
        <p:sld r:id="rId5"/>
        <p:sld r:id="rId7"/>
        <p:sld r:id="rId8"/>
        <p:sld r:id="rId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45" autoAdjust="0"/>
  </p:normalViewPr>
  <p:slideViewPr>
    <p:cSldViewPr snapToGrid="0">
      <p:cViewPr varScale="1">
        <p:scale>
          <a:sx n="60" d="100"/>
          <a:sy n="60" d="100"/>
        </p:scale>
        <p:origin x="902" y="3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3CA2-DF06-C129-8DBF-2C3858CF7EF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D0C662A-F5D4-00AA-4E6A-74A83783DA2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F6CF0C5-213D-C536-D343-13A133D1A564}"/>
              </a:ext>
            </a:extLst>
          </p:cNvPr>
          <p:cNvSpPr>
            <a:spLocks noGrp="1"/>
          </p:cNvSpPr>
          <p:nvPr>
            <p:ph type="dt" sz="half" idx="10"/>
          </p:nvPr>
        </p:nvSpPr>
        <p:spPr/>
        <p:txBody>
          <a:bodyPr/>
          <a:lstStyle/>
          <a:p>
            <a:fld id="{D9345B2D-32C0-42D5-8C3A-E69BE5FE43ED}" type="datetimeFigureOut">
              <a:rPr lang="en-US" smtClean="0"/>
              <a:t>4/14/2024</a:t>
            </a:fld>
            <a:endParaRPr lang="en-US"/>
          </a:p>
        </p:txBody>
      </p:sp>
      <p:sp>
        <p:nvSpPr>
          <p:cNvPr id="5" name="Footer Placeholder 4">
            <a:extLst>
              <a:ext uri="{FF2B5EF4-FFF2-40B4-BE49-F238E27FC236}">
                <a16:creationId xmlns:a16="http://schemas.microsoft.com/office/drawing/2014/main" id="{903D481D-986F-1053-9A22-A8D94E621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C256D-0BB8-8F63-AD29-D41C97A98943}"/>
              </a:ext>
            </a:extLst>
          </p:cNvPr>
          <p:cNvSpPr>
            <a:spLocks noGrp="1"/>
          </p:cNvSpPr>
          <p:nvPr>
            <p:ph type="sldNum" sz="quarter" idx="12"/>
          </p:nvPr>
        </p:nvSpPr>
        <p:spPr/>
        <p:txBody>
          <a:bodyPr/>
          <a:lstStyle/>
          <a:p>
            <a:fld id="{02A08EF2-D977-41CE-8E82-22B1E49BF7B5}" type="slidenum">
              <a:rPr lang="en-US" smtClean="0"/>
              <a:t>‹#›</a:t>
            </a:fld>
            <a:endParaRPr lang="en-US"/>
          </a:p>
        </p:txBody>
      </p:sp>
    </p:spTree>
    <p:extLst>
      <p:ext uri="{BB962C8B-B14F-4D97-AF65-F5344CB8AC3E}">
        <p14:creationId xmlns:p14="http://schemas.microsoft.com/office/powerpoint/2010/main" val="193268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8227-398D-1005-FE87-37FECA561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1D094-3B20-0E1D-A3AC-216AFD977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81A31-CC65-2EB3-5137-4096DCB7B4E7}"/>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D4C5ED4A-737F-170A-28AB-A564DFF9A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D843F-975B-C998-B56E-989039E9C46C}"/>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9552700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273D0-B315-6943-0A05-BEBFB8D6027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C13DF-6A58-9DFA-0E5C-476B326849A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4B613-9234-EB6E-FEBC-0E5A8F965A91}"/>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A364DE5F-821D-4A67-5BB6-ED8A4D66E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CAC82-7F77-5697-89FF-4DECB3011CA3}"/>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6700434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175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A910-7D50-D5E4-1375-B431EF005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2D331-ABB8-6C79-F8F3-37E3730A2E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D5A2E-7AE8-3353-5597-5559E0D23AD8}"/>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57C57A6E-2CB9-7391-287E-12995D60E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EEF42-E690-F785-0817-39DDC0EBE16A}"/>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9450136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E980-D6FB-BAFB-D630-EFA82DE84B7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EE4C7B8-4B84-9933-F316-821405AEFF4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91EEF-A1FB-3434-84C6-42F95EF1B007}"/>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F68A9361-7A20-5308-9470-5534B1157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A0E53-B952-E051-DAA6-657D1005A6C5}"/>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1575178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352A-2452-DCBE-A18A-E725BE695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B44DC-01C5-0E78-6430-9B23550062C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01A4D-3ED8-21E5-136F-91A5799B7CF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5CEB7-C350-F142-12C8-9DBA8BB48D6E}"/>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6" name="Footer Placeholder 5">
            <a:extLst>
              <a:ext uri="{FF2B5EF4-FFF2-40B4-BE49-F238E27FC236}">
                <a16:creationId xmlns:a16="http://schemas.microsoft.com/office/drawing/2014/main" id="{7CF47AC5-D9DA-11C2-3717-6FB99D074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F852C-7B53-CD7F-5D26-B966EAB2D302}"/>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944608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3463-0889-FA0D-585E-92084FD2C52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2C668E-7C1B-BFF8-A4C8-23FA57D81DC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49B1C-9CB8-8607-E911-DF51B8F2980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ED8E9-0B52-BAA4-42C5-F9EBF3D48EB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1EB3C-3933-C918-5FB3-066460944A6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239611-3889-BD61-43D0-FC5E5A6A5BB4}"/>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8" name="Footer Placeholder 7">
            <a:extLst>
              <a:ext uri="{FF2B5EF4-FFF2-40B4-BE49-F238E27FC236}">
                <a16:creationId xmlns:a16="http://schemas.microsoft.com/office/drawing/2014/main" id="{4D0B4AE6-AD2F-13A6-D2E6-ACD03BFB9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A751DA-1B12-DB4B-4A5F-3AAE939ACF95}"/>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25846393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9783-0480-109C-5870-56FE3964D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B568B3-41B6-E847-6692-7707A4815D8A}"/>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4" name="Footer Placeholder 3">
            <a:extLst>
              <a:ext uri="{FF2B5EF4-FFF2-40B4-BE49-F238E27FC236}">
                <a16:creationId xmlns:a16="http://schemas.microsoft.com/office/drawing/2014/main" id="{93978691-6847-4250-E6E4-576E484CB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7E0B6-2846-76B0-16B9-4242C559D9EC}"/>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20411781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5DAD4-4A4C-E23B-EFCE-859F7F2D6358}"/>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3" name="Footer Placeholder 2">
            <a:extLst>
              <a:ext uri="{FF2B5EF4-FFF2-40B4-BE49-F238E27FC236}">
                <a16:creationId xmlns:a16="http://schemas.microsoft.com/office/drawing/2014/main" id="{F0ECBF1F-B016-F0E8-635D-5729795C26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1D9542-1D75-E054-7E22-CDEB79CBFF21}"/>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1319170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0346-3D9B-F565-9609-5E2B35A46F0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1BAF374-2FA3-D552-151B-DE51B4A302F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3AC44-CADC-FDF5-07ED-C5E908D8617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E907610-DEA6-E142-EDFB-3013D3205618}"/>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6" name="Footer Placeholder 5">
            <a:extLst>
              <a:ext uri="{FF2B5EF4-FFF2-40B4-BE49-F238E27FC236}">
                <a16:creationId xmlns:a16="http://schemas.microsoft.com/office/drawing/2014/main" id="{5681B344-AC45-5958-09CA-73F74A86D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A8A3A-4940-701A-E6CE-592CB5EBAA3E}"/>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2750941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3A79-835F-F74F-97AB-EE510D39864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FF81004-5D3B-09FB-280D-36314E38EB8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8B68F47-8331-B49C-43C6-B44E20DD15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9E132EB-37CF-BA14-3B80-7D0F7A0CC473}"/>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6" name="Footer Placeholder 5">
            <a:extLst>
              <a:ext uri="{FF2B5EF4-FFF2-40B4-BE49-F238E27FC236}">
                <a16:creationId xmlns:a16="http://schemas.microsoft.com/office/drawing/2014/main" id="{39B6551E-ED04-CC36-E9FF-62D06DAFF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1D99C-09E8-FDB6-4DC5-72B3BDB107F8}"/>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3139057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8F857-24CC-F2FE-68CA-B642059C287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51DDC-DCC3-2A61-74B0-DB392F0BDA9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30F4B-3EAC-41FA-5516-CC131A34869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229B92F0-2646-023C-1AF3-24546BA3BDD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2AAED-EF36-7263-9808-5C1944EBC08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E20B60-E27E-475F-A30B-4655DB6FC7ED}" type="slidenum">
              <a:rPr lang="en-US" smtClean="0"/>
              <a:t>‹#›</a:t>
            </a:fld>
            <a:endParaRPr lang="en-US"/>
          </a:p>
        </p:txBody>
      </p:sp>
      <p:sp>
        <p:nvSpPr>
          <p:cNvPr id="7" name="Rectangle 6">
            <a:extLst>
              <a:ext uri="{FF2B5EF4-FFF2-40B4-BE49-F238E27FC236}">
                <a16:creationId xmlns:a16="http://schemas.microsoft.com/office/drawing/2014/main" id="{4B7459C6-2C83-A2B6-E98B-5603B97ADB22}"/>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0EFB6420-BDA2-FD8D-F714-C1385D7E7957}"/>
              </a:ext>
            </a:extLst>
          </p:cNvPr>
          <p:cNvPicPr preferRelativeResize="0"/>
          <p:nvPr userDrawn="1"/>
        </p:nvPicPr>
        <p:blipFill rotWithShape="1">
          <a:blip r:embed="rId14">
            <a:alphaModFix/>
          </a:blip>
          <a:srcRect/>
          <a:stretch/>
        </p:blipFill>
        <p:spPr>
          <a:xfrm>
            <a:off x="7799751" y="88917"/>
            <a:ext cx="1233874" cy="412476"/>
          </a:xfrm>
          <a:prstGeom prst="rect">
            <a:avLst/>
          </a:prstGeom>
          <a:noFill/>
          <a:ln>
            <a:noFill/>
          </a:ln>
        </p:spPr>
      </p:pic>
      <p:sp>
        <p:nvSpPr>
          <p:cNvPr id="9" name="Rectangle 8">
            <a:extLst>
              <a:ext uri="{FF2B5EF4-FFF2-40B4-BE49-F238E27FC236}">
                <a16:creationId xmlns:a16="http://schemas.microsoft.com/office/drawing/2014/main" id="{6CD83824-E729-59C0-4F42-FBBDDE18CBBE}"/>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856550-C068-6BF2-FA9B-CED5BA6E8109}"/>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DD82D5B-298A-8E37-7041-A4AB09886799}"/>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9C9E4B3-7BAF-05E7-2A02-BEF42DDD23FD}"/>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2AEBFC2-B18F-BA1F-3AE2-5BFF7CD10A7B}"/>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2441625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3" name="Rectangle 22">
            <a:extLst>
              <a:ext uri="{FF2B5EF4-FFF2-40B4-BE49-F238E27FC236}">
                <a16:creationId xmlns:a16="http://schemas.microsoft.com/office/drawing/2014/main" id="{13F58464-A114-244B-EF0C-6FE8EEDA9F75}"/>
              </a:ext>
            </a:extLst>
          </p:cNvPr>
          <p:cNvSpPr/>
          <p:nvPr/>
        </p:nvSpPr>
        <p:spPr>
          <a:xfrm>
            <a:off x="1226239" y="103124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extBox 1">
            <a:extLst>
              <a:ext uri="{FF2B5EF4-FFF2-40B4-BE49-F238E27FC236}">
                <a16:creationId xmlns:a16="http://schemas.microsoft.com/office/drawing/2014/main" id="{B1520DAD-F8CC-E505-163A-1A40C1FCC226}"/>
              </a:ext>
            </a:extLst>
          </p:cNvPr>
          <p:cNvSpPr txBox="1"/>
          <p:nvPr/>
        </p:nvSpPr>
        <p:spPr>
          <a:xfrm>
            <a:off x="1834751" y="2175201"/>
            <a:ext cx="5768171" cy="415498"/>
          </a:xfrm>
          <a:prstGeom prst="rect">
            <a:avLst/>
          </a:prstGeom>
          <a:noFill/>
        </p:spPr>
        <p:txBody>
          <a:bodyPr wrap="square" rtlCol="0">
            <a:spAutoFit/>
          </a:bodyPr>
          <a:lstStyle/>
          <a:p>
            <a:r>
              <a:rPr lang="en-US" sz="2000" b="1" dirty="0">
                <a:solidFill>
                  <a:srgbClr val="161D23"/>
                </a:solidFill>
              </a:rPr>
              <a:t>  </a:t>
            </a:r>
            <a:r>
              <a:rPr lang="en-US" sz="2100" b="1" dirty="0">
                <a:solidFill>
                  <a:srgbClr val="161D23"/>
                </a:solidFill>
                <a:latin typeface="Arial" panose="020B0604020202020204" pitchFamily="34" charset="0"/>
                <a:cs typeface="Arial" panose="020B0604020202020204" pitchFamily="34" charset="0"/>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327749" y="2662095"/>
            <a:ext cx="4446883" cy="400110"/>
          </a:xfrm>
          <a:prstGeom prst="rect">
            <a:avLst/>
          </a:prstGeom>
          <a:noFill/>
        </p:spPr>
        <p:txBody>
          <a:bodyPr wrap="square" rtlCol="0">
            <a:spAutoFit/>
          </a:bodyPr>
          <a:lstStyle/>
          <a:p>
            <a:r>
              <a:rPr lang="en-US" sz="2000" b="1" dirty="0">
                <a:solidFill>
                  <a:srgbClr val="161D23"/>
                </a:solidFill>
                <a:latin typeface="Arial" panose="020B0604020202020204" pitchFamily="34" charset="0"/>
                <a:cs typeface="Arial" panose="020B0604020202020204" pitchFamily="34" charset="0"/>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448418" y="3627488"/>
            <a:ext cx="3922326" cy="1041311"/>
          </a:xfrm>
          <a:prstGeom prst="rect">
            <a:avLst/>
          </a:prstGeom>
          <a:noFill/>
        </p:spPr>
        <p:txBody>
          <a:bodyPr wrap="square">
            <a:spAutoFit/>
          </a:bodyPr>
          <a:lstStyle/>
          <a:p>
            <a:pPr>
              <a:spcAft>
                <a:spcPts val="200"/>
              </a:spcAft>
              <a:buClr>
                <a:schemeClr val="bg1"/>
              </a:buClr>
            </a:pPr>
            <a:r>
              <a:rPr lang="en-US" sz="1100" dirty="0">
                <a:latin typeface="Arial" panose="020B0604020202020204" pitchFamily="34" charset="0"/>
                <a:cs typeface="Arial" panose="020B0604020202020204" pitchFamily="34" charset="0"/>
              </a:rPr>
              <a:t>STUDENT NAME :    HARSHNI DEVI K</a:t>
            </a:r>
          </a:p>
          <a:p>
            <a:pPr>
              <a:spcAft>
                <a:spcPts val="200"/>
              </a:spcAft>
              <a:buClr>
                <a:schemeClr val="bg1"/>
              </a:buClr>
            </a:pPr>
            <a:r>
              <a:rPr lang="en-US" sz="1100" dirty="0">
                <a:latin typeface="Arial" panose="020B0604020202020204" pitchFamily="34" charset="0"/>
                <a:cs typeface="Arial" panose="020B0604020202020204" pitchFamily="34" charset="0"/>
              </a:rPr>
              <a:t>STUDENT  ID       :    au820621104025</a:t>
            </a:r>
          </a:p>
          <a:p>
            <a:pPr>
              <a:spcAft>
                <a:spcPts val="200"/>
              </a:spcAft>
              <a:buClr>
                <a:schemeClr val="bg1"/>
              </a:buClr>
            </a:pPr>
            <a:r>
              <a:rPr lang="en-US" sz="1100" dirty="0">
                <a:latin typeface="Arial" panose="020B0604020202020204" pitchFamily="34" charset="0"/>
                <a:cs typeface="Arial" panose="020B0604020202020204" pitchFamily="34" charset="0"/>
              </a:rPr>
              <a:t>COLLEGE NAME :    ARASU ENGINEERING COLLEGE</a:t>
            </a:r>
          </a:p>
          <a:p>
            <a:pPr>
              <a:spcAft>
                <a:spcPts val="200"/>
              </a:spcAft>
              <a:buClr>
                <a:schemeClr val="bg1"/>
              </a:buClr>
            </a:pPr>
            <a:endParaRPr lang="en-US" sz="1100" b="1" dirty="0">
              <a:latin typeface="Arial" panose="020B0604020202020204" pitchFamily="34" charset="0"/>
              <a:cs typeface="Arial" panose="020B0604020202020204" pitchFamily="34" charset="0"/>
            </a:endParaRPr>
          </a:p>
          <a:p>
            <a:pPr>
              <a:spcAft>
                <a:spcPts val="200"/>
              </a:spcAft>
              <a:buClr>
                <a:schemeClr val="bg1"/>
              </a:buClr>
            </a:pPr>
            <a:endParaRPr lang="en-US" sz="11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4751"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90" y="1211667"/>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927668" y="1286632"/>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3F9888-41CC-E771-3A46-DC952AEE4D95}"/>
              </a:ext>
            </a:extLst>
          </p:cNvPr>
          <p:cNvPicPr>
            <a:picLocks noChangeAspect="1"/>
          </p:cNvPicPr>
          <p:nvPr/>
        </p:nvPicPr>
        <p:blipFill>
          <a:blip r:embed="rId2"/>
          <a:stretch>
            <a:fillRect/>
          </a:stretch>
        </p:blipFill>
        <p:spPr>
          <a:xfrm>
            <a:off x="590550" y="847482"/>
            <a:ext cx="7962900" cy="3651736"/>
          </a:xfrm>
          <a:prstGeom prst="rect">
            <a:avLst/>
          </a:prstGeom>
        </p:spPr>
      </p:pic>
    </p:spTree>
    <p:extLst>
      <p:ext uri="{BB962C8B-B14F-4D97-AF65-F5344CB8AC3E}">
        <p14:creationId xmlns:p14="http://schemas.microsoft.com/office/powerpoint/2010/main" val="18290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A43D8-9116-6ECE-EDED-26A41365AAF5}"/>
              </a:ext>
            </a:extLst>
          </p:cNvPr>
          <p:cNvPicPr>
            <a:picLocks noChangeAspect="1"/>
          </p:cNvPicPr>
          <p:nvPr/>
        </p:nvPicPr>
        <p:blipFill>
          <a:blip r:embed="rId2"/>
          <a:stretch>
            <a:fillRect/>
          </a:stretch>
        </p:blipFill>
        <p:spPr>
          <a:xfrm>
            <a:off x="633177" y="800100"/>
            <a:ext cx="7877645" cy="3858815"/>
          </a:xfrm>
          <a:prstGeom prst="rect">
            <a:avLst/>
          </a:prstGeom>
        </p:spPr>
      </p:pic>
    </p:spTree>
    <p:extLst>
      <p:ext uri="{BB962C8B-B14F-4D97-AF65-F5344CB8AC3E}">
        <p14:creationId xmlns:p14="http://schemas.microsoft.com/office/powerpoint/2010/main" val="211056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65842-13D7-06A8-DB78-89438003DE0D}"/>
              </a:ext>
            </a:extLst>
          </p:cNvPr>
          <p:cNvPicPr>
            <a:picLocks noChangeAspect="1"/>
          </p:cNvPicPr>
          <p:nvPr/>
        </p:nvPicPr>
        <p:blipFill>
          <a:blip r:embed="rId2"/>
          <a:stretch>
            <a:fillRect/>
          </a:stretch>
        </p:blipFill>
        <p:spPr>
          <a:xfrm>
            <a:off x="558800" y="590748"/>
            <a:ext cx="7747000" cy="4151908"/>
          </a:xfrm>
          <a:prstGeom prst="rect">
            <a:avLst/>
          </a:prstGeom>
        </p:spPr>
      </p:pic>
    </p:spTree>
    <p:extLst>
      <p:ext uri="{BB962C8B-B14F-4D97-AF65-F5344CB8AC3E}">
        <p14:creationId xmlns:p14="http://schemas.microsoft.com/office/powerpoint/2010/main" val="44511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b="1" dirty="0"/>
              <a:t>BACK-END</a:t>
            </a:r>
          </a:p>
        </p:txBody>
      </p: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4" name="Picture 3">
            <a:extLst>
              <a:ext uri="{FF2B5EF4-FFF2-40B4-BE49-F238E27FC236}">
                <a16:creationId xmlns:a16="http://schemas.microsoft.com/office/drawing/2014/main" id="{61B0E586-CA0B-6C90-A0CB-649A32209852}"/>
              </a:ext>
            </a:extLst>
          </p:cNvPr>
          <p:cNvPicPr>
            <a:picLocks noChangeAspect="1"/>
          </p:cNvPicPr>
          <p:nvPr/>
        </p:nvPicPr>
        <p:blipFill rotWithShape="1">
          <a:blip r:embed="rId8"/>
          <a:srcRect t="30244" b="-1"/>
          <a:stretch/>
        </p:blipFill>
        <p:spPr>
          <a:xfrm>
            <a:off x="652403" y="1780594"/>
            <a:ext cx="3553838" cy="1955147"/>
          </a:xfrm>
          <a:prstGeom prst="rect">
            <a:avLst/>
          </a:prstGeom>
        </p:spPr>
      </p:pic>
      <p:pic>
        <p:nvPicPr>
          <p:cNvPr id="8" name="Picture 7">
            <a:extLst>
              <a:ext uri="{FF2B5EF4-FFF2-40B4-BE49-F238E27FC236}">
                <a16:creationId xmlns:a16="http://schemas.microsoft.com/office/drawing/2014/main" id="{DFDCC92E-11B2-B7F0-5ACD-95982C3E365B}"/>
              </a:ext>
            </a:extLst>
          </p:cNvPr>
          <p:cNvPicPr>
            <a:picLocks noChangeAspect="1"/>
          </p:cNvPicPr>
          <p:nvPr/>
        </p:nvPicPr>
        <p:blipFill>
          <a:blip r:embed="rId9"/>
          <a:stretch>
            <a:fillRect/>
          </a:stretch>
        </p:blipFill>
        <p:spPr>
          <a:xfrm>
            <a:off x="5254539" y="1541030"/>
            <a:ext cx="3025536" cy="2434274"/>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49720" y="60182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CONCLUSION</a:t>
            </a:r>
            <a:endParaRPr lang="en-IN" sz="1600" dirty="0">
              <a:solidFill>
                <a:srgbClr val="7030A0"/>
              </a:solidFill>
            </a:endParaRPr>
          </a:p>
        </p:txBody>
      </p:sp>
      <p:sp>
        <p:nvSpPr>
          <p:cNvPr id="3" name="Rectangle 2">
            <a:extLst>
              <a:ext uri="{FF2B5EF4-FFF2-40B4-BE49-F238E27FC236}">
                <a16:creationId xmlns:a16="http://schemas.microsoft.com/office/drawing/2014/main" id="{A1D7C23B-B87E-544B-60F9-330BBBCB71EE}"/>
              </a:ext>
            </a:extLst>
          </p:cNvPr>
          <p:cNvSpPr/>
          <p:nvPr/>
        </p:nvSpPr>
        <p:spPr>
          <a:xfrm>
            <a:off x="277585" y="1216479"/>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13343B"/>
              </a:solidFill>
              <a:effectLst/>
              <a:latin typeface="__fkGroteskNeue_a82850"/>
            </a:endParaRPr>
          </a:p>
        </p:txBody>
      </p:sp>
      <p:sp>
        <p:nvSpPr>
          <p:cNvPr id="2" name="Rectangle 1">
            <a:extLst>
              <a:ext uri="{FF2B5EF4-FFF2-40B4-BE49-F238E27FC236}">
                <a16:creationId xmlns:a16="http://schemas.microsoft.com/office/drawing/2014/main" id="{7AF34A92-1038-438B-F062-2193A5CEB677}"/>
              </a:ext>
            </a:extLst>
          </p:cNvPr>
          <p:cNvSpPr>
            <a:spLocks noChangeArrowheads="1"/>
          </p:cNvSpPr>
          <p:nvPr/>
        </p:nvSpPr>
        <p:spPr bwMode="auto">
          <a:xfrm>
            <a:off x="800752" y="1676075"/>
            <a:ext cx="73792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3" y="970066"/>
            <a:ext cx="4283236" cy="43640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100" b="1" dirty="0">
                <a:solidFill>
                  <a:schemeClr val="tx1">
                    <a:lumMod val="95000"/>
                    <a:lumOff val="5000"/>
                  </a:schemeClr>
                </a:solidFill>
                <a:latin typeface="Arial"/>
                <a:cs typeface="Arial"/>
              </a:rPr>
              <a:t>CAPSTONE PROJECT </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153558"/>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rgbClr val="213163"/>
                </a:solidFill>
              </a:rPr>
              <a:t>Voting Application using Django Framework- </a:t>
            </a:r>
            <a:r>
              <a:rPr lang="en-IN" b="1" dirty="0">
                <a:solidFill>
                  <a:srgbClr val="213163"/>
                </a:solidFill>
              </a:rPr>
              <a:t>HARSHNI DEVI K</a:t>
            </a:r>
            <a:r>
              <a:rPr lang="en-IN" sz="1800" b="1" dirty="0">
                <a:solidFill>
                  <a:srgbClr val="213163"/>
                </a:solidFill>
              </a:rPr>
              <a:t>(4025,AEC)</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4"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1"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4" y="4029974"/>
            <a:ext cx="659037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94113" y="685932"/>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ABSTRACT</a:t>
            </a:r>
            <a:endParaRPr lang="en-IN" sz="1600" dirty="0">
              <a:solidFill>
                <a:srgbClr val="7030A0"/>
              </a:solidFill>
            </a:endParaRPr>
          </a:p>
        </p:txBody>
      </p:sp>
      <p:sp>
        <p:nvSpPr>
          <p:cNvPr id="2" name="Rectangle 1">
            <a:extLst>
              <a:ext uri="{FF2B5EF4-FFF2-40B4-BE49-F238E27FC236}">
                <a16:creationId xmlns:a16="http://schemas.microsoft.com/office/drawing/2014/main" id="{388F5F66-2F65-E370-CA35-160C7D15D775}"/>
              </a:ext>
            </a:extLst>
          </p:cNvPr>
          <p:cNvSpPr/>
          <p:nvPr/>
        </p:nvSpPr>
        <p:spPr>
          <a:xfrm>
            <a:off x="268441" y="1154841"/>
            <a:ext cx="8425543" cy="34450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p:txBody>
      </p:sp>
      <p:sp>
        <p:nvSpPr>
          <p:cNvPr id="4" name="Rectangle 2">
            <a:extLst>
              <a:ext uri="{FF2B5EF4-FFF2-40B4-BE49-F238E27FC236}">
                <a16:creationId xmlns:a16="http://schemas.microsoft.com/office/drawing/2014/main" id="{C0DE2093-5B7B-A065-F408-079E583BE0E7}"/>
              </a:ext>
            </a:extLst>
          </p:cNvPr>
          <p:cNvSpPr>
            <a:spLocks noChangeArrowheads="1"/>
          </p:cNvSpPr>
          <p:nvPr/>
        </p:nvSpPr>
        <p:spPr bwMode="auto">
          <a:xfrm>
            <a:off x="359229" y="1491326"/>
            <a:ext cx="803496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Django framework, assures a solid and scalable base. </a:t>
            </a:r>
            <a:r>
              <a:rPr lang="en-US" altLang="en-US" sz="1600" dirty="0">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kumimoji="0" lang="en-US" altLang="en-US" sz="1600" b="0" i="0" u="none" strike="noStrike" cap="none" normalizeH="0" baseline="0" dirty="0">
                <a:ln>
                  <a:noFill/>
                </a:ln>
                <a:solidFill>
                  <a:schemeClr val="tx1"/>
                </a:solidFill>
                <a:effectLst/>
                <a:latin typeface="Arial" panose="020B0604020202020204" pitchFamily="34" charset="0"/>
              </a:rPr>
              <a:t>, making it an excellent and provides a better security to web applications.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11513" y="704014"/>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PROBLEM STATEMENT</a:t>
            </a:r>
            <a:endParaRPr lang="en-IN" sz="1600" dirty="0">
              <a:solidFill>
                <a:srgbClr val="7030A0"/>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3">
            <a:extLst>
              <a:ext uri="{FF2B5EF4-FFF2-40B4-BE49-F238E27FC236}">
                <a16:creationId xmlns:a16="http://schemas.microsoft.com/office/drawing/2014/main" id="{FBF349ED-939A-DFB7-5FF8-654DCB455358}"/>
              </a:ext>
            </a:extLst>
          </p:cNvPr>
          <p:cNvSpPr/>
          <p:nvPr/>
        </p:nvSpPr>
        <p:spPr>
          <a:xfrm>
            <a:off x="359228" y="120548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11425" y="620713"/>
            <a:ext cx="2936875" cy="3222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dirty="0">
                <a:solidFill>
                  <a:srgbClr val="7030A0"/>
                </a:solidFill>
              </a:rPr>
              <a:t>PROJECT OVERVIEW</a:t>
            </a:r>
            <a:endParaRPr lang="en-IN" sz="1600" dirty="0">
              <a:solidFill>
                <a:srgbClr val="7030A0"/>
              </a:solidFill>
            </a:endParaRPr>
          </a:p>
        </p:txBody>
      </p:sp>
      <p:sp>
        <p:nvSpPr>
          <p:cNvPr id="2" name="Rectangle 1">
            <a:extLst>
              <a:ext uri="{FF2B5EF4-FFF2-40B4-BE49-F238E27FC236}">
                <a16:creationId xmlns:a16="http://schemas.microsoft.com/office/drawing/2014/main" id="{E94180DC-CE62-8746-EE31-0CFBED89B3AF}"/>
              </a:ext>
            </a:extLst>
          </p:cNvPr>
          <p:cNvSpPr>
            <a:spLocks noChangeArrowheads="1"/>
          </p:cNvSpPr>
          <p:nvPr/>
        </p:nvSpPr>
        <p:spPr bwMode="auto">
          <a:xfrm>
            <a:off x="371474" y="1328172"/>
            <a:ext cx="862965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1.Establishing a Django Project: </a:t>
            </a:r>
            <a:r>
              <a:rPr kumimoji="0" lang="en-US" altLang="en-US" b="0" i="0" u="none" strike="noStrike" cap="none" normalizeH="0" baseline="0" dirty="0">
                <a:ln>
                  <a:noFill/>
                </a:ln>
                <a:solidFill>
                  <a:schemeClr val="tx1"/>
                </a:solidFill>
                <a:effectLst/>
                <a:latin typeface="Arial" panose="020B0604020202020204" pitchFamily="34" charset="0"/>
              </a:rPr>
              <a:t>To provide the framework for the voting application, create a Django project.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rPr>
              <a:t>Creating the Database Schema: </a:t>
            </a:r>
            <a:r>
              <a:rPr kumimoji="0" lang="en-US" altLang="en-US" b="0" i="0" u="none" strike="noStrike" cap="none" normalizeH="0" baseline="0" dirty="0">
                <a:ln>
                  <a:noFill/>
                </a:ln>
                <a:solidFill>
                  <a:schemeClr val="tx1"/>
                </a:solidFill>
                <a:effectLst/>
                <a:latin typeface="Arial" panose="020B0604020202020204" pitchFamily="34" charset="0"/>
              </a:rPr>
              <a:t>Establish the framework for the database that will hold user data, vote tallies, and other pertinent information.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3.</a:t>
            </a:r>
            <a:r>
              <a:rPr kumimoji="0" lang="en-US" altLang="en-US" b="1" i="0" u="none" strike="noStrike" cap="none" normalizeH="0" baseline="0" dirty="0">
                <a:ln>
                  <a:noFill/>
                </a:ln>
                <a:solidFill>
                  <a:schemeClr val="tx1"/>
                </a:solidFill>
                <a:effectLst/>
                <a:latin typeface="Arial" panose="020B0604020202020204" pitchFamily="34" charset="0"/>
              </a:rPr>
              <a:t>Establishing User Authentication: </a:t>
            </a:r>
            <a:r>
              <a:rPr kumimoji="0" lang="en-US" altLang="en-US" b="0" i="0" u="none" strike="noStrike" cap="none" normalizeH="0" baseline="0" dirty="0">
                <a:ln>
                  <a:noFill/>
                </a:ln>
                <a:solidFill>
                  <a:schemeClr val="tx1"/>
                </a:solidFill>
                <a:effectLst/>
                <a:latin typeface="Arial" panose="020B0604020202020204" pitchFamily="34" charset="0"/>
              </a:rPr>
              <a:t>To enable users to sign up, log in, and take part in voting, implement user authentication.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4.</a:t>
            </a:r>
            <a:r>
              <a:rPr kumimoji="0" lang="en-US" altLang="en-US" b="1" i="0" u="none" strike="noStrike" cap="none" normalizeH="0" baseline="0" dirty="0">
                <a:ln>
                  <a:noFill/>
                </a:ln>
                <a:solidFill>
                  <a:schemeClr val="tx1"/>
                </a:solidFill>
                <a:effectLst/>
                <a:latin typeface="Arial" panose="020B0604020202020204" pitchFamily="34" charset="0"/>
              </a:rPr>
              <a:t>Creating the Voting Interface: </a:t>
            </a:r>
            <a:r>
              <a:rPr kumimoji="0" lang="en-US" altLang="en-US" b="0" i="0" u="none" strike="noStrike" cap="none" normalizeH="0" baseline="0" dirty="0">
                <a:ln>
                  <a:noFill/>
                </a:ln>
                <a:solidFill>
                  <a:schemeClr val="tx1"/>
                </a:solidFill>
                <a:effectLst/>
                <a:latin typeface="Arial" panose="020B0604020202020204" pitchFamily="34" charset="0"/>
              </a:rPr>
              <a:t>Create the user interface that allows users to browse options, make selections, and cast ballots.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5.</a:t>
            </a:r>
            <a:r>
              <a:rPr kumimoji="0" lang="en-US" altLang="en-US" b="1" i="0" u="none" strike="noStrike" cap="none" normalizeH="0" baseline="0" dirty="0">
                <a:ln>
                  <a:noFill/>
                </a:ln>
                <a:solidFill>
                  <a:schemeClr val="tx1"/>
                </a:solidFill>
                <a:effectLst/>
                <a:latin typeface="Arial" panose="020B0604020202020204" pitchFamily="34" charset="0"/>
              </a:rPr>
              <a:t>Putting Real-time Results into Practice: </a:t>
            </a:r>
            <a:r>
              <a:rPr kumimoji="0" lang="en-US" altLang="en-US" b="0" i="0" u="none" strike="noStrike" cap="none" normalizeH="0" baseline="0" dirty="0">
                <a:ln>
                  <a:noFill/>
                </a:ln>
                <a:solidFill>
                  <a:schemeClr val="tx1"/>
                </a:solidFill>
                <a:effectLst/>
                <a:latin typeface="Arial" panose="020B0604020202020204" pitchFamily="34" charset="0"/>
              </a:rPr>
              <a:t>Present the voting results in real-time to give users immediate feedback.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6.</a:t>
            </a:r>
            <a:r>
              <a:rPr kumimoji="0" lang="en-US" altLang="en-US" b="1" i="0" u="none" strike="noStrike" cap="none" normalizeH="0" baseline="0" dirty="0">
                <a:ln>
                  <a:noFill/>
                </a:ln>
                <a:solidFill>
                  <a:schemeClr val="tx1"/>
                </a:solidFill>
                <a:effectLst/>
                <a:latin typeface="Arial" panose="020B0604020202020204" pitchFamily="34" charset="0"/>
              </a:rPr>
              <a:t>Creating an Admin Panel: </a:t>
            </a:r>
            <a:r>
              <a:rPr kumimoji="0" lang="en-US" altLang="en-US" b="0" i="0" u="none" strike="noStrike" cap="none" normalizeH="0" baseline="0" dirty="0">
                <a:ln>
                  <a:noFill/>
                </a:ln>
                <a:solidFill>
                  <a:schemeClr val="tx1"/>
                </a:solidFill>
                <a:effectLst/>
                <a:latin typeface="Arial" panose="020B0604020202020204" pitchFamily="34" charset="0"/>
              </a:rPr>
              <a:t>To efficiently manage the candidates, user accounts, and voting process, create an admin panel.</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427413" y="713036"/>
            <a:ext cx="2935287"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DETAILED SOLUTION</a:t>
            </a:r>
            <a:endParaRPr lang="en-IN" sz="1600" dirty="0">
              <a:solidFill>
                <a:srgbClr val="7030A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0038266-25C6-C079-C38B-A36AE035697B}"/>
              </a:ext>
            </a:extLst>
          </p:cNvPr>
          <p:cNvSpPr/>
          <p:nvPr/>
        </p:nvSpPr>
        <p:spPr>
          <a:xfrm>
            <a:off x="575648" y="1029868"/>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p:txBody>
      </p:sp>
      <p:sp>
        <p:nvSpPr>
          <p:cNvPr id="2" name="Rectangle 1">
            <a:extLst>
              <a:ext uri="{FF2B5EF4-FFF2-40B4-BE49-F238E27FC236}">
                <a16:creationId xmlns:a16="http://schemas.microsoft.com/office/drawing/2014/main" id="{9AB65758-BD44-6768-2783-E31CFAAD041C}"/>
              </a:ext>
            </a:extLst>
          </p:cNvPr>
          <p:cNvSpPr>
            <a:spLocks noChangeArrowheads="1"/>
          </p:cNvSpPr>
          <p:nvPr/>
        </p:nvSpPr>
        <p:spPr bwMode="auto">
          <a:xfrm>
            <a:off x="764763" y="1667471"/>
            <a:ext cx="80558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D1EB36-39BC-1795-430F-B6C294DF7DFE}"/>
              </a:ext>
            </a:extLst>
          </p:cNvPr>
          <p:cNvPicPr>
            <a:picLocks noChangeAspect="1"/>
          </p:cNvPicPr>
          <p:nvPr/>
        </p:nvPicPr>
        <p:blipFill>
          <a:blip r:embed="rId2"/>
          <a:stretch>
            <a:fillRect/>
          </a:stretch>
        </p:blipFill>
        <p:spPr>
          <a:xfrm>
            <a:off x="342900" y="769233"/>
            <a:ext cx="8039100" cy="3605034"/>
          </a:xfrm>
          <a:prstGeom prst="rect">
            <a:avLst/>
          </a:prstGeom>
        </p:spPr>
      </p:pic>
    </p:spTree>
    <p:extLst>
      <p:ext uri="{BB962C8B-B14F-4D97-AF65-F5344CB8AC3E}">
        <p14:creationId xmlns:p14="http://schemas.microsoft.com/office/powerpoint/2010/main" val="155055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0A1961-6BD4-7FB3-74FF-D5ADF00B7853}"/>
              </a:ext>
            </a:extLst>
          </p:cNvPr>
          <p:cNvPicPr>
            <a:picLocks noChangeAspect="1"/>
          </p:cNvPicPr>
          <p:nvPr/>
        </p:nvPicPr>
        <p:blipFill>
          <a:blip r:embed="rId2"/>
          <a:stretch>
            <a:fillRect/>
          </a:stretch>
        </p:blipFill>
        <p:spPr>
          <a:xfrm>
            <a:off x="558800" y="690561"/>
            <a:ext cx="8026400" cy="4075907"/>
          </a:xfrm>
          <a:prstGeom prst="rect">
            <a:avLst/>
          </a:prstGeom>
        </p:spPr>
      </p:pic>
    </p:spTree>
    <p:extLst>
      <p:ext uri="{BB962C8B-B14F-4D97-AF65-F5344CB8AC3E}">
        <p14:creationId xmlns:p14="http://schemas.microsoft.com/office/powerpoint/2010/main" val="384946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70E269-A458-1F4B-A413-BC7DCCB10738}"/>
              </a:ext>
            </a:extLst>
          </p:cNvPr>
          <p:cNvPicPr>
            <a:picLocks noChangeAspect="1"/>
          </p:cNvPicPr>
          <p:nvPr/>
        </p:nvPicPr>
        <p:blipFill>
          <a:blip r:embed="rId2"/>
          <a:stretch>
            <a:fillRect/>
          </a:stretch>
        </p:blipFill>
        <p:spPr>
          <a:xfrm>
            <a:off x="304800" y="599356"/>
            <a:ext cx="8318500" cy="3944788"/>
          </a:xfrm>
          <a:prstGeom prst="rect">
            <a:avLst/>
          </a:prstGeom>
        </p:spPr>
      </p:pic>
    </p:spTree>
    <p:extLst>
      <p:ext uri="{BB962C8B-B14F-4D97-AF65-F5344CB8AC3E}">
        <p14:creationId xmlns:p14="http://schemas.microsoft.com/office/powerpoint/2010/main" val="1605702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548</TotalTime>
  <Words>813</Words>
  <Application>Microsoft Office PowerPoint</Application>
  <PresentationFormat>On-screen Show (16:9)</PresentationFormat>
  <Paragraphs>26</Paragraphs>
  <Slides>14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__fkGroteskNeue_a82850</vt:lpstr>
      <vt:lpstr>Arial</vt:lpstr>
      <vt:lpstr>Calibri</vt:lpstr>
      <vt:lpstr>Calibri Light</vt:lpstr>
      <vt:lpstr>Times New Roman</vt:lpstr>
      <vt:lpstr>Office Theme</vt:lpstr>
      <vt:lpstr>PowerPoint Presentation</vt:lpstr>
      <vt:lpstr>PowerPoint Presentation</vt:lpstr>
      <vt:lpstr>ABSTRACT</vt:lpstr>
      <vt:lpstr>PROBLEM STATEMENT</vt:lpstr>
      <vt:lpstr>PROJECT OVERVIEW</vt:lpstr>
      <vt:lpstr>DETAILED SOLUTION</vt:lpstr>
      <vt:lpstr>PowerPoint Presentation</vt:lpstr>
      <vt:lpstr>PowerPoint Presentation</vt:lpstr>
      <vt:lpstr>PowerPoint Presentation</vt:lpstr>
      <vt:lpstr>PowerPoint Presentation</vt:lpstr>
      <vt:lpstr>PowerPoint Presentation</vt:lpstr>
      <vt:lpstr>PowerPoint Presentation</vt:lpstr>
      <vt:lpstr>Technology Used</vt:lpstr>
      <vt:lpstr>CONCLUSION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JAYA RAHINI</cp:lastModifiedBy>
  <cp:revision>9</cp:revision>
  <dcterms:modified xsi:type="dcterms:W3CDTF">2024-04-14T12:22:41Z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