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9C0E6C-E8F8-4C81-B8D4-24275DCEC4A9}" v="21" dt="2022-06-11T06:05:18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Factor Importance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68C-4FBC-A2DF-6090A1A6CB6C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68C-4FBC-A2DF-6090A1A6CB6C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68C-4FBC-A2DF-6090A1A6CB6C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68C-4FBC-A2DF-6090A1A6CB6C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E68C-4FBC-A2DF-6090A1A6CB6C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68C-4FBC-A2DF-6090A1A6CB6C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68C-4FBC-A2DF-6090A1A6CB6C}"/>
              </c:ext>
            </c:extLst>
          </c:dPt>
          <c:dLbls>
            <c:dLbl>
              <c:idx val="0"/>
              <c:layout>
                <c:manualLayout>
                  <c:x val="-9.6022529980133442E-2"/>
                  <c:y val="0.14321860735692515"/>
                </c:manualLayout>
              </c:layout>
              <c:tx>
                <c:rich>
                  <a:bodyPr/>
                  <a:lstStyle/>
                  <a:p>
                    <a:fld id="{5066DA00-BAC3-4541-98A5-087178157E13}" type="CATEGORYNAME">
                      <a:rPr lang="en-US" b="1">
                        <a:solidFill>
                          <a:schemeClr val="tx1"/>
                        </a:solidFill>
                      </a:rPr>
                      <a:pPr/>
                      <a:t>[CATEGORY NAME]</a:t>
                    </a:fld>
                    <a:r>
                      <a:rPr lang="en-US" b="1" baseline="0" dirty="0">
                        <a:solidFill>
                          <a:schemeClr val="tx1"/>
                        </a:solidFill>
                      </a:rPr>
                      <a:t>
</a:t>
                    </a:r>
                    <a:fld id="{CC1251C3-41F3-418A-B67D-3E0109BEEC58}" type="PERCENTAGE">
                      <a:rPr lang="en-US" b="1" baseline="0">
                        <a:solidFill>
                          <a:schemeClr val="tx1"/>
                        </a:solidFill>
                      </a:rPr>
                      <a:pPr/>
                      <a:t>[PERCENTAGE]</a:t>
                    </a:fld>
                    <a:endParaRPr lang="en-US" b="1" baseline="0" dirty="0">
                      <a:solidFill>
                        <a:schemeClr val="tx1"/>
                      </a:solidFill>
                    </a:endParaRP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68C-4FBC-A2DF-6090A1A6CB6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29C03EE-324A-4D2A-A469-A683631375AE}" type="CATEGORYNAME">
                      <a:rPr lang="en-US" b="1">
                        <a:solidFill>
                          <a:schemeClr val="tx1"/>
                        </a:solidFill>
                      </a:rPr>
                      <a:pPr/>
                      <a:t>[CATEGORY NAME]</a:t>
                    </a:fld>
                    <a:r>
                      <a:rPr lang="en-US" b="1" baseline="0" dirty="0">
                        <a:solidFill>
                          <a:schemeClr val="tx1"/>
                        </a:solidFill>
                      </a:rPr>
                      <a:t>
</a:t>
                    </a:r>
                    <a:fld id="{C5594B39-2164-46A8-BC49-0E166F984A99}" type="PERCENTAGE">
                      <a:rPr lang="en-US" b="1" baseline="0">
                        <a:solidFill>
                          <a:schemeClr val="tx1"/>
                        </a:solidFill>
                      </a:rPr>
                      <a:pPr/>
                      <a:t>[PERCENTAGE]</a:t>
                    </a:fld>
                    <a:endParaRPr lang="en-US" b="1" baseline="0" dirty="0">
                      <a:solidFill>
                        <a:schemeClr val="tx1"/>
                      </a:solidFill>
                    </a:endParaRPr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68C-4FBC-A2DF-6090A1A6CB6C}"/>
                </c:ext>
              </c:extLst>
            </c:dLbl>
            <c:dLbl>
              <c:idx val="2"/>
              <c:layout>
                <c:manualLayout>
                  <c:x val="-0.15828370970130351"/>
                  <c:y val="-0.18480472944351464"/>
                </c:manualLayout>
              </c:layout>
              <c:tx>
                <c:rich>
                  <a:bodyPr/>
                  <a:lstStyle/>
                  <a:p>
                    <a:fld id="{99CA0A77-F13A-45FA-A0F3-8B9B30472C53}" type="CATEGORYNAME">
                      <a:rPr lang="en-US" b="1">
                        <a:solidFill>
                          <a:schemeClr val="tx1"/>
                        </a:solidFill>
                      </a:rPr>
                      <a:pPr/>
                      <a:t>[CATEGORY NAME]</a:t>
                    </a:fld>
                    <a:r>
                      <a:rPr lang="en-US" b="1" baseline="0" dirty="0">
                        <a:solidFill>
                          <a:schemeClr val="tx1"/>
                        </a:solidFill>
                      </a:rPr>
                      <a:t>
</a:t>
                    </a:r>
                    <a:fld id="{620FDB5B-984C-4AB4-900D-A998F8798B43}" type="PERCENTAGE">
                      <a:rPr lang="en-US" b="1" baseline="0">
                        <a:solidFill>
                          <a:schemeClr val="tx1"/>
                        </a:solidFill>
                      </a:rPr>
                      <a:pPr/>
                      <a:t>[PERCENTAGE]</a:t>
                    </a:fld>
                    <a:endParaRPr lang="en-US" b="1" baseline="0" dirty="0">
                      <a:solidFill>
                        <a:schemeClr val="tx1"/>
                      </a:solidFill>
                    </a:endParaRP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E68C-4FBC-A2DF-6090A1A6CB6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7FDA908-C124-4E5E-A750-0B5C3A198945}" type="CATEGORYNAME">
                      <a:rPr lang="en-US" b="1">
                        <a:solidFill>
                          <a:schemeClr val="tx1"/>
                        </a:solidFill>
                      </a:rPr>
                      <a:pPr/>
                      <a:t>[CATEGORY NAME]</a:t>
                    </a:fld>
                    <a:r>
                      <a:rPr lang="en-US" b="1" baseline="0" dirty="0">
                        <a:solidFill>
                          <a:schemeClr val="tx1"/>
                        </a:solidFill>
                      </a:rPr>
                      <a:t>
</a:t>
                    </a:r>
                    <a:fld id="{85D530B0-71CA-493F-8613-24B7D427FBF3}" type="PERCENTAGE">
                      <a:rPr lang="en-US" b="1" baseline="0">
                        <a:solidFill>
                          <a:schemeClr val="tx1"/>
                        </a:solidFill>
                      </a:rPr>
                      <a:pPr/>
                      <a:t>[PERCENTAGE]</a:t>
                    </a:fld>
                    <a:endParaRPr lang="en-US" b="1" baseline="0" dirty="0">
                      <a:solidFill>
                        <a:schemeClr val="tx1"/>
                      </a:solidFill>
                    </a:endParaRPr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68C-4FBC-A2DF-6090A1A6CB6C}"/>
                </c:ext>
              </c:extLst>
            </c:dLbl>
            <c:dLbl>
              <c:idx val="4"/>
              <c:layout>
                <c:manualLayout>
                  <c:x val="0.14455358465279169"/>
                  <c:y val="-0.22191016758851562"/>
                </c:manualLayout>
              </c:layout>
              <c:tx>
                <c:rich>
                  <a:bodyPr/>
                  <a:lstStyle/>
                  <a:p>
                    <a:fld id="{79D7BDD0-1869-45ED-B714-15C7FBCF154D}" type="CATEGORYNAME">
                      <a:rPr lang="en-US" b="1">
                        <a:solidFill>
                          <a:schemeClr val="tx1"/>
                        </a:solidFill>
                      </a:rPr>
                      <a:pPr/>
                      <a:t>[CATEGORY NAME]</a:t>
                    </a:fld>
                    <a:r>
                      <a:rPr lang="en-US" b="1" baseline="0" dirty="0">
                        <a:solidFill>
                          <a:schemeClr val="tx1"/>
                        </a:solidFill>
                      </a:rPr>
                      <a:t>
</a:t>
                    </a:r>
                    <a:fld id="{58B3BE31-FBC0-4826-9484-D4C0DB2CD9C9}" type="PERCENTAGE">
                      <a:rPr lang="en-US" b="1" baseline="0">
                        <a:solidFill>
                          <a:schemeClr val="tx1"/>
                        </a:solidFill>
                      </a:rPr>
                      <a:pPr/>
                      <a:t>[PERCENTAGE]</a:t>
                    </a:fld>
                    <a:endParaRPr lang="en-US" b="1" baseline="0" dirty="0">
                      <a:solidFill>
                        <a:schemeClr val="tx1"/>
                      </a:solidFill>
                    </a:endParaRP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E68C-4FBC-A2DF-6090A1A6CB6C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22B01ACE-0F75-4C89-8E3D-BD3574A5C94A}" type="CATEGORYNAME">
                      <a:rPr lang="en-US" b="1">
                        <a:solidFill>
                          <a:schemeClr val="tx1"/>
                        </a:solidFill>
                      </a:rPr>
                      <a:pPr/>
                      <a:t>[CATEGORY NAME]</a:t>
                    </a:fld>
                    <a:r>
                      <a:rPr lang="en-US" b="1" baseline="0" dirty="0">
                        <a:solidFill>
                          <a:schemeClr val="tx1"/>
                        </a:solidFill>
                      </a:rPr>
                      <a:t>
</a:t>
                    </a:r>
                    <a:fld id="{C029ED1D-9863-49CE-A801-FB0335B8FA20}" type="PERCENTAGE">
                      <a:rPr lang="en-US" b="1" baseline="0">
                        <a:solidFill>
                          <a:schemeClr val="tx1"/>
                        </a:solidFill>
                      </a:rPr>
                      <a:pPr/>
                      <a:t>[PERCENTAGE]</a:t>
                    </a:fld>
                    <a:endParaRPr lang="en-US" b="1" baseline="0" dirty="0">
                      <a:solidFill>
                        <a:schemeClr val="tx1"/>
                      </a:solidFill>
                    </a:endParaRPr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68C-4FBC-A2DF-6090A1A6CB6C}"/>
                </c:ext>
              </c:extLst>
            </c:dLbl>
            <c:dLbl>
              <c:idx val="6"/>
              <c:layout>
                <c:manualLayout>
                  <c:x val="7.4554401042782756E-2"/>
                  <c:y val="0.14570116251998502"/>
                </c:manualLayout>
              </c:layout>
              <c:tx>
                <c:rich>
                  <a:bodyPr/>
                  <a:lstStyle/>
                  <a:p>
                    <a:fld id="{685D8FF9-FBA3-426E-ADA3-27235AD4F9FA}" type="CATEGORYNAME">
                      <a:rPr lang="en-US" b="1">
                        <a:solidFill>
                          <a:schemeClr val="tx1"/>
                        </a:solidFill>
                      </a:rPr>
                      <a:pPr/>
                      <a:t>[CATEGORY NAME]</a:t>
                    </a:fld>
                    <a:r>
                      <a:rPr lang="en-US" b="1" baseline="0" dirty="0"/>
                      <a:t>
</a:t>
                    </a:r>
                    <a:fld id="{96068B71-A32E-48F5-B207-8C55112CD39C}" type="PERCENTAGE">
                      <a:rPr lang="en-US" b="1" baseline="0">
                        <a:solidFill>
                          <a:schemeClr val="tx1"/>
                        </a:solidFill>
                      </a:rPr>
                      <a:pPr/>
                      <a:t>[PERCENTAGE]</a:t>
                    </a:fld>
                    <a:endParaRPr lang="en-US" b="1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68C-4FBC-A2DF-6090A1A6CB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 Bike Sharing System Familarity</c:v>
                </c:pt>
                <c:pt idx="1">
                  <c:v>Fee Statisfaction</c:v>
                </c:pt>
                <c:pt idx="2">
                  <c:v> Check in and check out process</c:v>
                </c:pt>
                <c:pt idx="3">
                  <c:v>Convenience for applying couple sharing card</c:v>
                </c:pt>
                <c:pt idx="4">
                  <c:v>Transportation Cost</c:v>
                </c:pt>
                <c:pt idx="5">
                  <c:v>Comfortability of Couple Bikes</c:v>
                </c:pt>
                <c:pt idx="6">
                  <c:v>Setup Cost for Couple Bikes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15</c:v>
                </c:pt>
                <c:pt idx="3">
                  <c:v>5</c:v>
                </c:pt>
                <c:pt idx="4">
                  <c:v>20</c:v>
                </c:pt>
                <c:pt idx="5">
                  <c:v>20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8C-4FBC-A2DF-6090A1A6CB6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44DC-631D-4EE6-A2DF-59CF9B21AA3A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186E118-01BA-4C13-AA8A-85855E715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12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44DC-631D-4EE6-A2DF-59CF9B21AA3A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86E118-01BA-4C13-AA8A-85855E715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66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44DC-631D-4EE6-A2DF-59CF9B21AA3A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86E118-01BA-4C13-AA8A-85855E715F5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9058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44DC-631D-4EE6-A2DF-59CF9B21AA3A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86E118-01BA-4C13-AA8A-85855E715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492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44DC-631D-4EE6-A2DF-59CF9B21AA3A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86E118-01BA-4C13-AA8A-85855E715F5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5807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44DC-631D-4EE6-A2DF-59CF9B21AA3A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86E118-01BA-4C13-AA8A-85855E715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18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44DC-631D-4EE6-A2DF-59CF9B21AA3A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E118-01BA-4C13-AA8A-85855E715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125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44DC-631D-4EE6-A2DF-59CF9B21AA3A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E118-01BA-4C13-AA8A-85855E715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39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44DC-631D-4EE6-A2DF-59CF9B21AA3A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E118-01BA-4C13-AA8A-85855E715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78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44DC-631D-4EE6-A2DF-59CF9B21AA3A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86E118-01BA-4C13-AA8A-85855E715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67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44DC-631D-4EE6-A2DF-59CF9B21AA3A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186E118-01BA-4C13-AA8A-85855E715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85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44DC-631D-4EE6-A2DF-59CF9B21AA3A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186E118-01BA-4C13-AA8A-85855E715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89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44DC-631D-4EE6-A2DF-59CF9B21AA3A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E118-01BA-4C13-AA8A-85855E715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304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44DC-631D-4EE6-A2DF-59CF9B21AA3A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E118-01BA-4C13-AA8A-85855E715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7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44DC-631D-4EE6-A2DF-59CF9B21AA3A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E118-01BA-4C13-AA8A-85855E715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33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44DC-631D-4EE6-A2DF-59CF9B21AA3A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86E118-01BA-4C13-AA8A-85855E715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97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244DC-631D-4EE6-A2DF-59CF9B21AA3A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186E118-01BA-4C13-AA8A-85855E715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81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F28E5-B923-2B16-0952-A6D6C3998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1418" y="208006"/>
            <a:ext cx="8367112" cy="1452486"/>
          </a:xfrm>
        </p:spPr>
        <p:txBody>
          <a:bodyPr>
            <a:normAutofit fontScale="90000"/>
          </a:bodyPr>
          <a:lstStyle/>
          <a:p>
            <a:r>
              <a:rPr lang="en-US" dirty="0"/>
              <a:t>Bike Sharing Data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67060-BB57-DB88-385B-2BA456390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7892" y="5374119"/>
            <a:ext cx="8915399" cy="1126283"/>
          </a:xfrm>
        </p:spPr>
        <p:txBody>
          <a:bodyPr/>
          <a:lstStyle/>
          <a:p>
            <a:r>
              <a:rPr lang="en-US" dirty="0"/>
              <a:t>Har Shobhit Dayal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46167-25A7-818E-7B55-1E007AE22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7"/>
          <a:stretch/>
        </p:blipFill>
        <p:spPr>
          <a:xfrm>
            <a:off x="2832078" y="2033658"/>
            <a:ext cx="6925791" cy="296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2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D4B0-D339-2B27-5CD9-2970E4A2F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9791" y="55520"/>
            <a:ext cx="4038533" cy="619804"/>
          </a:xfrm>
        </p:spPr>
        <p:txBody>
          <a:bodyPr>
            <a:normAutofit fontScale="90000"/>
          </a:bodyPr>
          <a:lstStyle/>
          <a:p>
            <a:r>
              <a:rPr lang="en-US" dirty="0"/>
              <a:t>Demand Prediction</a:t>
            </a:r>
            <a:br>
              <a:rPr lang="en-US" dirty="0"/>
            </a:br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ABCAFC0-EF3B-C6E8-22A0-4A264B525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249" y="625373"/>
            <a:ext cx="7200520" cy="1578119"/>
          </a:xfrm>
        </p:spPr>
        <p:txBody>
          <a:bodyPr>
            <a:normAutofit lnSpcReduction="10000"/>
          </a:bodyPr>
          <a:lstStyle/>
          <a:p>
            <a:r>
              <a:rPr lang="en-US" sz="1200" dirty="0"/>
              <a:t>Zulip is currently facing some losses and have decided to shut down operations of 3 stations.</a:t>
            </a:r>
          </a:p>
          <a:p>
            <a:r>
              <a:rPr lang="en-US" sz="1200" dirty="0"/>
              <a:t>In order to decide which stations to shut down 3 factors are of prime importance</a:t>
            </a:r>
          </a:p>
          <a:p>
            <a:pPr lvl="1"/>
            <a:r>
              <a:rPr lang="en-US" sz="1000" b="1" dirty="0"/>
              <a:t>Least Popular Stations </a:t>
            </a:r>
            <a:r>
              <a:rPr lang="en-US" sz="1000" dirty="0"/>
              <a:t>-  Stations which are frequently used by customers.</a:t>
            </a:r>
          </a:p>
          <a:p>
            <a:pPr lvl="1"/>
            <a:r>
              <a:rPr lang="en-US" sz="1000" b="1" dirty="0"/>
              <a:t>Idle Time </a:t>
            </a:r>
            <a:r>
              <a:rPr lang="en-US" sz="1000" dirty="0"/>
              <a:t>– Time duration in which more than 3 bikes are available at a station.</a:t>
            </a:r>
          </a:p>
          <a:p>
            <a:pPr lvl="1"/>
            <a:r>
              <a:rPr lang="en-US" sz="1000" b="1" dirty="0"/>
              <a:t>Consecutive Station Distance </a:t>
            </a:r>
            <a:r>
              <a:rPr lang="en-US" sz="1000" dirty="0"/>
              <a:t>– Haversine distance between the consecutive distance.</a:t>
            </a:r>
          </a:p>
          <a:p>
            <a:pPr lvl="1"/>
            <a:endParaRPr lang="en-IN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8BF253-2E22-D281-E215-08D2B83A9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04" y="2894823"/>
            <a:ext cx="6304739" cy="35456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ABCDC4-11A1-1F3F-6974-7FD1D0A21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616" y="2635116"/>
            <a:ext cx="3737665" cy="38574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8F8613-D503-2BE3-5DC2-89CB53398568}"/>
              </a:ext>
            </a:extLst>
          </p:cNvPr>
          <p:cNvSpPr txBox="1"/>
          <p:nvPr/>
        </p:nvSpPr>
        <p:spPr>
          <a:xfrm>
            <a:off x="1482811" y="6440424"/>
            <a:ext cx="511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Station ID vs Consecutive Station Distance</a:t>
            </a:r>
            <a:endParaRPr lang="en-IN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93E37C-CCA6-9C76-496E-D7D69625C092}"/>
              </a:ext>
            </a:extLst>
          </p:cNvPr>
          <p:cNvSpPr txBox="1"/>
          <p:nvPr/>
        </p:nvSpPr>
        <p:spPr>
          <a:xfrm>
            <a:off x="7478716" y="6455813"/>
            <a:ext cx="5115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Station Name vs Number of Trips for the Station</a:t>
            </a:r>
          </a:p>
          <a:p>
            <a:endParaRPr lang="en-IN" dirty="0"/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F7C40C41-12AA-F5B7-BBD3-1CE66E755126}"/>
              </a:ext>
            </a:extLst>
          </p:cNvPr>
          <p:cNvSpPr/>
          <p:nvPr/>
        </p:nvSpPr>
        <p:spPr>
          <a:xfrm>
            <a:off x="9160476" y="523774"/>
            <a:ext cx="3278659" cy="2059460"/>
          </a:xfrm>
          <a:prstGeom prst="cloud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The below bar chart depicts top 10 least popular stations.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Stations which are not used frequently can be potential targets for shut down.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50 % of least popular stations have less than 300 number of trips on average.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15AE326A-5C4C-0188-80C0-1E9CBA21EE7F}"/>
              </a:ext>
            </a:extLst>
          </p:cNvPr>
          <p:cNvSpPr/>
          <p:nvPr/>
        </p:nvSpPr>
        <p:spPr>
          <a:xfrm>
            <a:off x="531015" y="1099623"/>
            <a:ext cx="2924432" cy="2059459"/>
          </a:xfrm>
          <a:prstGeom prst="wedgeRoundRect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Below line chart depicts about consecutive station distance between the stations.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Shutting down one station close to another would not affect the day to day activities that much.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50" dirty="0"/>
              <a:t>It can be seen Station Id’s 2 to 14, 21 to 26 and 39 to 76 are quite close to each other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102136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2CC734A-5584-6B5B-C3C0-49D402CED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930" y="2776151"/>
            <a:ext cx="5427637" cy="31015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C5C225-4039-3C07-6A12-EA745CBFE536}"/>
              </a:ext>
            </a:extLst>
          </p:cNvPr>
          <p:cNvSpPr txBox="1"/>
          <p:nvPr/>
        </p:nvSpPr>
        <p:spPr>
          <a:xfrm>
            <a:off x="144676" y="6267631"/>
            <a:ext cx="7990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Station ID vs Unpopular Station Rank, Consecutive Station Distance of Unpopular Stations </a:t>
            </a:r>
            <a:endParaRPr lang="en-IN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DF478E-88B7-005F-F554-F325349904A4}"/>
              </a:ext>
            </a:extLst>
          </p:cNvPr>
          <p:cNvSpPr txBox="1"/>
          <p:nvPr/>
        </p:nvSpPr>
        <p:spPr>
          <a:xfrm>
            <a:off x="8311977" y="6164031"/>
            <a:ext cx="3880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Station ID vs Idle Time</a:t>
            </a:r>
            <a:endParaRPr lang="en-IN" sz="1400" dirty="0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CB9F1EE2-4956-AD21-0651-585778606938}"/>
              </a:ext>
            </a:extLst>
          </p:cNvPr>
          <p:cNvSpPr/>
          <p:nvPr/>
        </p:nvSpPr>
        <p:spPr>
          <a:xfrm>
            <a:off x="1542127" y="89874"/>
            <a:ext cx="5195803" cy="1911178"/>
          </a:xfrm>
          <a:prstGeom prst="wedgeRoundRect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Least popular stations were assigned a unpopular station rank and the data was then merged with station 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Consecutive station distance of the stations ranked according to unpopular station rank was calculated to decide which stations can be shut down.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In the below chart the blue portion in graph represents the consecutive station distance and the orange line represents the unpopular station rank.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Station 21 ,23 and 24 were found to have high unpopularity rank and were having small values for consecutive station distance which are suitable candidates for shutting down.</a:t>
            </a:r>
            <a:endParaRPr lang="en-IN" sz="1050" dirty="0"/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4BACCBA8-0E76-1994-9BFF-520C34A9B23F}"/>
              </a:ext>
            </a:extLst>
          </p:cNvPr>
          <p:cNvSpPr/>
          <p:nvPr/>
        </p:nvSpPr>
        <p:spPr>
          <a:xfrm>
            <a:off x="8306314" y="0"/>
            <a:ext cx="3789405" cy="2413763"/>
          </a:xfrm>
          <a:prstGeom prst="cloud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Below plot gives an idea about idle time(in seconds) for a given station.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50" dirty="0"/>
              <a:t>Only station ID 2 was a having an idle time of 1048020 seconds and all the remaining stations were having an idle time of 0.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7C8385-E0A4-53D6-1834-3E15339E2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9" y="2259418"/>
            <a:ext cx="6650355" cy="401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4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81E009-C509-1BB1-93F0-2CAC79727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037" y="88429"/>
            <a:ext cx="5661925" cy="1281112"/>
          </a:xfrm>
        </p:spPr>
        <p:txBody>
          <a:bodyPr>
            <a:normAutofit/>
          </a:bodyPr>
          <a:lstStyle/>
          <a:p>
            <a:r>
              <a:rPr lang="en-US" dirty="0"/>
              <a:t>Optimizing Operations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FC4BB1-45C8-B691-2081-154FDD094D31}"/>
              </a:ext>
            </a:extLst>
          </p:cNvPr>
          <p:cNvSpPr txBox="1">
            <a:spLocks/>
          </p:cNvSpPr>
          <p:nvPr/>
        </p:nvSpPr>
        <p:spPr>
          <a:xfrm>
            <a:off x="2767590" y="692548"/>
            <a:ext cx="7200520" cy="15781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Throughout the day bikes move from one station to other which requires bikes to be rebalanced between stations in order to meet the customer demands.</a:t>
            </a:r>
          </a:p>
          <a:p>
            <a:r>
              <a:rPr lang="en-US" sz="1200" dirty="0"/>
              <a:t>In order to optimize operations following factors are important</a:t>
            </a:r>
          </a:p>
          <a:p>
            <a:pPr lvl="1"/>
            <a:r>
              <a:rPr lang="en-US" sz="1000" dirty="0"/>
              <a:t>Number of trips per hour and popularity of the stations on the basis of number of trips  in past.</a:t>
            </a:r>
          </a:p>
          <a:p>
            <a:pPr lvl="1"/>
            <a:r>
              <a:rPr lang="en-US" sz="1000" dirty="0"/>
              <a:t>Bikes are available at the origin station and sufficient docks are available to drop the bikes.</a:t>
            </a:r>
          </a:p>
          <a:p>
            <a:pPr lvl="1"/>
            <a:r>
              <a:rPr lang="en-US" sz="1000" dirty="0"/>
              <a:t>Average number of bikes and dock count at each station.</a:t>
            </a:r>
          </a:p>
          <a:p>
            <a:pPr lvl="1"/>
            <a:endParaRPr lang="en-IN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008C73-F517-4082-EDE3-D0EEAD27F9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3" t="14482" b="6068"/>
          <a:stretch/>
        </p:blipFill>
        <p:spPr bwMode="auto">
          <a:xfrm>
            <a:off x="229394" y="2845002"/>
            <a:ext cx="6138456" cy="355977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7BB5D6-59A4-492E-2243-ED8112FF23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8" t="6204"/>
          <a:stretch/>
        </p:blipFill>
        <p:spPr bwMode="auto">
          <a:xfrm>
            <a:off x="6677091" y="2387337"/>
            <a:ext cx="5494638" cy="401744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3F0925-0B79-41A8-9B24-2CA755C0104B}"/>
              </a:ext>
            </a:extLst>
          </p:cNvPr>
          <p:cNvSpPr txBox="1"/>
          <p:nvPr/>
        </p:nvSpPr>
        <p:spPr>
          <a:xfrm>
            <a:off x="1230290" y="6404778"/>
            <a:ext cx="4069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Hour of Start Date vs Trip Count for that Hour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BF5D2D-A421-0D2E-510F-190DFE5AD37B}"/>
              </a:ext>
            </a:extLst>
          </p:cNvPr>
          <p:cNvSpPr txBox="1"/>
          <p:nvPr/>
        </p:nvSpPr>
        <p:spPr>
          <a:xfrm>
            <a:off x="7763219" y="6404778"/>
            <a:ext cx="4069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Station Popularity Geographical plot</a:t>
            </a:r>
            <a:endParaRPr lang="en-IN" sz="1400" dirty="0"/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63354602-6E0B-0F99-E055-54E5ED4327C2}"/>
              </a:ext>
            </a:extLst>
          </p:cNvPr>
          <p:cNvSpPr/>
          <p:nvPr/>
        </p:nvSpPr>
        <p:spPr>
          <a:xfrm>
            <a:off x="9236203" y="0"/>
            <a:ext cx="3023288" cy="2610984"/>
          </a:xfrm>
          <a:prstGeom prst="cloud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Stations which are more popular  are in dark blue color gradient and which are less popular are shown in dark red gradient in below plot.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Bikes can be taken from less popular to more popular stations to meet customer demands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050" dirty="0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C272B5F5-0F24-13CA-2768-A87B8EBC79AE}"/>
              </a:ext>
            </a:extLst>
          </p:cNvPr>
          <p:cNvSpPr/>
          <p:nvPr/>
        </p:nvSpPr>
        <p:spPr>
          <a:xfrm>
            <a:off x="233513" y="1220152"/>
            <a:ext cx="2943762" cy="1475461"/>
          </a:xfrm>
          <a:prstGeom prst="wedgeRoundRect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Below plot describes about number of trips per hour for a given day.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It was observed that peak time for most stations was between 7-10 am in morning and 3-6 pm in the evening.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Time of day where there is less rush, bikes can be transported from one station to other for rebalancing.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369696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81E009-C509-1BB1-93F0-2CAC79727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740" y="109992"/>
            <a:ext cx="3300520" cy="758006"/>
          </a:xfrm>
        </p:spPr>
        <p:txBody>
          <a:bodyPr>
            <a:normAutofit/>
          </a:bodyPr>
          <a:lstStyle/>
          <a:p>
            <a:r>
              <a:rPr lang="en-US" dirty="0"/>
              <a:t>Couple Bikes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FC4BB1-45C8-B691-2081-154FDD094D31}"/>
              </a:ext>
            </a:extLst>
          </p:cNvPr>
          <p:cNvSpPr txBox="1">
            <a:spLocks/>
          </p:cNvSpPr>
          <p:nvPr/>
        </p:nvSpPr>
        <p:spPr>
          <a:xfrm>
            <a:off x="3006488" y="665203"/>
            <a:ext cx="7200520" cy="1578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 new product line is being introduced to enable two persons to travel at the same time.</a:t>
            </a:r>
          </a:p>
          <a:p>
            <a:r>
              <a:rPr lang="en-US" sz="1200" dirty="0"/>
              <a:t>Various factors like convenience, fee and many more were considered to decide if the idea of couple bikes is suitable or not.</a:t>
            </a:r>
          </a:p>
          <a:p>
            <a:r>
              <a:rPr lang="en-US" sz="1200" dirty="0"/>
              <a:t>Below pie chart talks about the various factors considered and importance of each factor.</a:t>
            </a:r>
          </a:p>
          <a:p>
            <a:endParaRPr lang="en-US" sz="1200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446A125-20A5-42A5-41B7-375421F01F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7100582"/>
              </p:ext>
            </p:extLst>
          </p:nvPr>
        </p:nvGraphicFramePr>
        <p:xfrm>
          <a:off x="2661146" y="1916233"/>
          <a:ext cx="7636151" cy="4831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728133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128</TotalTime>
  <Words>627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Bike Sharing Data Analysis</vt:lpstr>
      <vt:lpstr>Demand Prediction </vt:lpstr>
      <vt:lpstr>PowerPoint Presentation</vt:lpstr>
      <vt:lpstr>Optimizing Operations</vt:lpstr>
      <vt:lpstr>Couple Bikes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Sharing Data Analysis</dc:title>
  <dc:creator>Har Shobhit Dayal</dc:creator>
  <cp:lastModifiedBy>Har Shobhit Dayal</cp:lastModifiedBy>
  <cp:revision>31</cp:revision>
  <dcterms:created xsi:type="dcterms:W3CDTF">2022-06-11T04:41:21Z</dcterms:created>
  <dcterms:modified xsi:type="dcterms:W3CDTF">2022-06-12T08:25:09Z</dcterms:modified>
</cp:coreProperties>
</file>