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726" autoAdjust="0"/>
  </p:normalViewPr>
  <p:slideViewPr>
    <p:cSldViewPr snapToGrid="0">
      <p:cViewPr varScale="1">
        <p:scale>
          <a:sx n="96" d="100"/>
          <a:sy n="96" d="100"/>
        </p:scale>
        <p:origin x="64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AB8A94-A06C-4517-99F6-44F24CD39CEB}"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289965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AB8A94-A06C-4517-99F6-44F24CD39CEB}"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268478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AB8A94-A06C-4517-99F6-44F24CD39CEB}"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4FA3-A1CE-4159-8AA2-986C4B7CA72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321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AB8A94-A06C-4517-99F6-44F24CD39CEB}"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361855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AB8A94-A06C-4517-99F6-44F24CD39CEB}"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4FA3-A1CE-4159-8AA2-986C4B7CA7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05496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AB8A94-A06C-4517-99F6-44F24CD39CEB}"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3238181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B8A94-A06C-4517-99F6-44F24CD39CEB}"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1001605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B8A94-A06C-4517-99F6-44F24CD39CEB}"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24230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B8A94-A06C-4517-99F6-44F24CD39CEB}"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167420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AB8A94-A06C-4517-99F6-44F24CD39CEB}" type="datetimeFigureOut">
              <a:rPr lang="en-IN" smtClean="0"/>
              <a:t>30-12-2023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270791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AB8A94-A06C-4517-99F6-44F24CD39CEB}"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427942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B8A94-A06C-4517-99F6-44F24CD39CEB}" type="datetimeFigureOut">
              <a:rPr lang="en-IN" smtClean="0"/>
              <a:t>30-12-2023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382865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B8A94-A06C-4517-99F6-44F24CD39CEB}" type="datetimeFigureOut">
              <a:rPr lang="en-IN" smtClean="0"/>
              <a:t>30-12-2023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189517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B8A94-A06C-4517-99F6-44F24CD39CEB}" type="datetimeFigureOut">
              <a:rPr lang="en-IN" smtClean="0"/>
              <a:t>30-12-2023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182240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AB8A94-A06C-4517-99F6-44F24CD39CEB}"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362859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AB8A94-A06C-4517-99F6-44F24CD39CEB}" type="datetimeFigureOut">
              <a:rPr lang="en-IN" smtClean="0"/>
              <a:t>30-12-2023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A4FA3-A1CE-4159-8AA2-986C4B7CA728}" type="slidenum">
              <a:rPr lang="en-IN" smtClean="0"/>
              <a:t>‹#›</a:t>
            </a:fld>
            <a:endParaRPr lang="en-IN"/>
          </a:p>
        </p:txBody>
      </p:sp>
    </p:spTree>
    <p:extLst>
      <p:ext uri="{BB962C8B-B14F-4D97-AF65-F5344CB8AC3E}">
        <p14:creationId xmlns:p14="http://schemas.microsoft.com/office/powerpoint/2010/main" val="74429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AB8A94-A06C-4517-99F6-44F24CD39CEB}" type="datetimeFigureOut">
              <a:rPr lang="en-IN" smtClean="0"/>
              <a:t>30-12-2023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AA4FA3-A1CE-4159-8AA2-986C4B7CA728}" type="slidenum">
              <a:rPr lang="en-IN" smtClean="0"/>
              <a:t>‹#›</a:t>
            </a:fld>
            <a:endParaRPr lang="en-IN"/>
          </a:p>
        </p:txBody>
      </p:sp>
    </p:spTree>
    <p:extLst>
      <p:ext uri="{BB962C8B-B14F-4D97-AF65-F5344CB8AC3E}">
        <p14:creationId xmlns:p14="http://schemas.microsoft.com/office/powerpoint/2010/main" val="10751621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legalnature.com/guides/the-basics-of-software-license-agreement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snyk.io/learn/open-source-license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unix_terminal_online.ph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ov.uk/government/collections/open-standards-for-government-data-and-technology"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uspto.gov/patents-getting-started/general-information-concerning-patents#heading-2"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legalzoom.com/business/intellectual-property/copyright-registration-overview.html" TargetMode="External"/><Relationship Id="rId2" Type="http://schemas.openxmlformats.org/officeDocument/2006/relationships/hyperlink" Target="https://www.legalzoom.com/articles/copyright-basics-what-is-a-copyright-and-why-is-it-importan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2865" y="479270"/>
            <a:ext cx="9144000" cy="1107831"/>
          </a:xfrm>
        </p:spPr>
        <p:txBody>
          <a:bodyPr>
            <a:noAutofit/>
          </a:bodyPr>
          <a:lstStyle/>
          <a:p>
            <a:pPr algn="ctr"/>
            <a:br>
              <a:rPr lang="en-IN" sz="3200" b="1" dirty="0">
                <a:solidFill>
                  <a:srgbClr val="FF0000"/>
                </a:solidFill>
                <a:effectLst>
                  <a:outerShdw blurRad="38100" dist="38100" dir="2700000" algn="tl">
                    <a:srgbClr val="000000">
                      <a:alpha val="43137"/>
                    </a:srgbClr>
                  </a:outerShdw>
                </a:effectLst>
              </a:rPr>
            </a:br>
            <a:endParaRPr lang="en-IN" sz="32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93576" y="1587101"/>
            <a:ext cx="9144000" cy="3596054"/>
          </a:xfrm>
        </p:spPr>
        <p:txBody>
          <a:bodyPr>
            <a:noAutofit/>
          </a:bodyPr>
          <a:lstStyle/>
          <a:p>
            <a:pPr marL="342900" indent="-342900" algn="just">
              <a:buFont typeface="Wingdings" panose="05000000000000000000" pitchFamily="2" charset="2"/>
              <a:buChar char="q"/>
            </a:pPr>
            <a:r>
              <a:rPr lang="en-IN" sz="2000" dirty="0">
                <a:solidFill>
                  <a:schemeClr val="tx2">
                    <a:lumMod val="50000"/>
                  </a:schemeClr>
                </a:solidFill>
              </a:rPr>
              <a:t>Open-Source History, Open Source Initiatives, </a:t>
            </a:r>
          </a:p>
          <a:p>
            <a:pPr marL="342900" indent="-342900" algn="just">
              <a:buFont typeface="Wingdings" panose="05000000000000000000" pitchFamily="2" charset="2"/>
              <a:buChar char="q"/>
            </a:pPr>
            <a:r>
              <a:rPr lang="en-IN" sz="2000" dirty="0">
                <a:solidFill>
                  <a:schemeClr val="tx2">
                    <a:lumMod val="50000"/>
                  </a:schemeClr>
                </a:solidFill>
              </a:rPr>
              <a:t>Open Standards Principles, Methodologies, </a:t>
            </a:r>
          </a:p>
          <a:p>
            <a:pPr marL="342900" indent="-342900" algn="just">
              <a:buFont typeface="Wingdings" panose="05000000000000000000" pitchFamily="2" charset="2"/>
              <a:buChar char="q"/>
            </a:pPr>
            <a:r>
              <a:rPr lang="en-IN" sz="2000" dirty="0">
                <a:solidFill>
                  <a:schemeClr val="tx2">
                    <a:lumMod val="50000"/>
                  </a:schemeClr>
                </a:solidFill>
              </a:rPr>
              <a:t>Philosophy, Software freedom, Open-Source Software Development, Licenses, </a:t>
            </a:r>
          </a:p>
          <a:p>
            <a:pPr marL="342900" indent="-342900" algn="just">
              <a:buFont typeface="Wingdings" panose="05000000000000000000" pitchFamily="2" charset="2"/>
              <a:buChar char="q"/>
            </a:pPr>
            <a:r>
              <a:rPr lang="en-IN" sz="2000" dirty="0">
                <a:solidFill>
                  <a:schemeClr val="tx2">
                    <a:lumMod val="50000"/>
                  </a:schemeClr>
                </a:solidFill>
              </a:rPr>
              <a:t>Copyright vs. Copy left, Patents, </a:t>
            </a:r>
          </a:p>
          <a:p>
            <a:pPr marL="342900" indent="-342900" algn="just">
              <a:buFont typeface="Wingdings" panose="05000000000000000000" pitchFamily="2" charset="2"/>
              <a:buChar char="q"/>
            </a:pPr>
            <a:r>
              <a:rPr lang="en-IN" sz="2000" dirty="0">
                <a:solidFill>
                  <a:schemeClr val="tx2">
                    <a:lumMod val="50000"/>
                  </a:schemeClr>
                </a:solidFill>
              </a:rPr>
              <a:t>Zero marginal cost, </a:t>
            </a:r>
          </a:p>
          <a:p>
            <a:pPr marL="342900" indent="-342900" algn="just">
              <a:buFont typeface="Wingdings" panose="05000000000000000000" pitchFamily="2" charset="2"/>
              <a:buChar char="q"/>
            </a:pPr>
            <a:r>
              <a:rPr lang="en-IN" sz="2000" dirty="0">
                <a:solidFill>
                  <a:schemeClr val="tx2">
                    <a:lumMod val="50000"/>
                  </a:schemeClr>
                </a:solidFill>
              </a:rPr>
              <a:t>Income-generation Opportunities, </a:t>
            </a:r>
          </a:p>
          <a:p>
            <a:pPr marL="342900" indent="-342900" algn="just">
              <a:buFont typeface="Wingdings" panose="05000000000000000000" pitchFamily="2" charset="2"/>
              <a:buChar char="q"/>
            </a:pPr>
            <a:r>
              <a:rPr lang="en-IN" sz="2000" dirty="0">
                <a:solidFill>
                  <a:schemeClr val="tx2">
                    <a:lumMod val="50000"/>
                  </a:schemeClr>
                </a:solidFill>
              </a:rPr>
              <a:t>Internationalization.</a:t>
            </a:r>
          </a:p>
          <a:p>
            <a:pPr marL="342900" indent="-342900" algn="just">
              <a:buFont typeface="Wingdings" panose="05000000000000000000" pitchFamily="2" charset="2"/>
              <a:buChar char="q"/>
            </a:pPr>
            <a:r>
              <a:rPr lang="en-IN" sz="2000" dirty="0">
                <a:solidFill>
                  <a:schemeClr val="tx2">
                    <a:lumMod val="50000"/>
                  </a:schemeClr>
                </a:solidFill>
              </a:rPr>
              <a:t> Licensing: What Is A License, How to create your own Licenses,</a:t>
            </a:r>
          </a:p>
          <a:p>
            <a:pPr marL="342900" indent="-342900" algn="just">
              <a:buFont typeface="Wingdings" panose="05000000000000000000" pitchFamily="2" charset="2"/>
              <a:buChar char="q"/>
            </a:pPr>
            <a:r>
              <a:rPr lang="en-IN" sz="2000" dirty="0">
                <a:solidFill>
                  <a:schemeClr val="tx2">
                    <a:lumMod val="50000"/>
                  </a:schemeClr>
                </a:solidFill>
              </a:rPr>
              <a:t> Important FOSS Licenses (Apache, BSD, PL, LGPL), </a:t>
            </a:r>
          </a:p>
          <a:p>
            <a:pPr marL="342900" indent="-342900" algn="just">
              <a:buFont typeface="Wingdings" panose="05000000000000000000" pitchFamily="2" charset="2"/>
              <a:buChar char="q"/>
            </a:pPr>
            <a:r>
              <a:rPr lang="en-IN" sz="2000" dirty="0">
                <a:solidFill>
                  <a:schemeClr val="tx2">
                    <a:lumMod val="50000"/>
                  </a:schemeClr>
                </a:solidFill>
              </a:rPr>
              <a:t>copyrights and copy lefts, Patent </a:t>
            </a:r>
          </a:p>
        </p:txBody>
      </p:sp>
      <p:sp>
        <p:nvSpPr>
          <p:cNvPr id="4" name="Rounded Rectangle 3"/>
          <p:cNvSpPr/>
          <p:nvPr/>
        </p:nvSpPr>
        <p:spPr>
          <a:xfrm>
            <a:off x="1758820" y="91690"/>
            <a:ext cx="7013511" cy="941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2">
                    <a:lumMod val="10000"/>
                  </a:schemeClr>
                </a:solidFill>
                <a:effectLst>
                  <a:outerShdw blurRad="38100" dist="38100" dir="2700000" algn="tl">
                    <a:srgbClr val="000000">
                      <a:alpha val="43137"/>
                    </a:srgbClr>
                  </a:outerShdw>
                </a:effectLst>
                <a:latin typeface="Algerian" panose="04020705040A02060702" pitchFamily="82" charset="0"/>
              </a:rPr>
              <a:t>CHAPTER-2</a:t>
            </a:r>
            <a:br>
              <a:rPr lang="en-IN" sz="2400" b="1" dirty="0">
                <a:solidFill>
                  <a:schemeClr val="bg2">
                    <a:lumMod val="10000"/>
                  </a:schemeClr>
                </a:solidFill>
                <a:effectLst>
                  <a:outerShdw blurRad="38100" dist="38100" dir="2700000" algn="tl">
                    <a:srgbClr val="000000">
                      <a:alpha val="43137"/>
                    </a:srgbClr>
                  </a:outerShdw>
                </a:effectLst>
                <a:latin typeface="Algerian" panose="04020705040A02060702" pitchFamily="82" charset="0"/>
              </a:rPr>
            </a:br>
            <a:r>
              <a:rPr lang="en-IN" sz="2400" b="1" dirty="0">
                <a:solidFill>
                  <a:schemeClr val="bg2">
                    <a:lumMod val="10000"/>
                  </a:schemeClr>
                </a:solidFill>
                <a:effectLst>
                  <a:outerShdw blurRad="38100" dist="38100" dir="2700000" algn="tl">
                    <a:srgbClr val="000000">
                      <a:alpha val="43137"/>
                    </a:srgbClr>
                  </a:outerShdw>
                </a:effectLst>
                <a:latin typeface="Algerian" panose="04020705040A02060702" pitchFamily="82" charset="0"/>
              </a:rPr>
              <a:t>Open-Source Principles and Methodology</a:t>
            </a:r>
            <a:endParaRPr lang="en-IN" sz="2400" dirty="0">
              <a:solidFill>
                <a:schemeClr val="bg2">
                  <a:lumMod val="10000"/>
                </a:schemeClr>
              </a:solidFill>
              <a:latin typeface="Algerian" panose="04020705040A02060702" pitchFamily="82" charset="0"/>
            </a:endParaRPr>
          </a:p>
        </p:txBody>
      </p:sp>
    </p:spTree>
    <p:extLst>
      <p:ext uri="{BB962C8B-B14F-4D97-AF65-F5344CB8AC3E}">
        <p14:creationId xmlns:p14="http://schemas.microsoft.com/office/powerpoint/2010/main" val="3434759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808892" y="829716"/>
            <a:ext cx="10172044"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Economics of Free and Open Source Software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r>
              <a:rPr lang="en-US" b="1" dirty="0">
                <a:solidFill>
                  <a:schemeClr val="accent5"/>
                </a:solidFill>
              </a:rPr>
              <a:t>Zero Marginal Cost</a:t>
            </a:r>
          </a:p>
          <a:p>
            <a:endParaRPr lang="en-US" dirty="0"/>
          </a:p>
          <a:p>
            <a:pPr marL="285750" indent="-285750" algn="just">
              <a:buFont typeface="Wingdings" panose="05000000000000000000" pitchFamily="2" charset="2"/>
              <a:buChar char="q"/>
            </a:pPr>
            <a:r>
              <a:rPr lang="en-US" dirty="0"/>
              <a:t>At the core of the financial aspects of Free and Open Source is the zero negligible expense of merchandise in an environment that is digital.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Right now, the rise of Free and Open Source speaks to an affirmation of old-style microeconomic value hypothesis - that a marginal cost in an ideal market approximates the minimal expense.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 From this point of view, Free and Open Source can be comprehended as a pioneer in arriving at what can be comprehended as a developmentally steady powerful Nash balance in a genuinely free market.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 Marginal cost is the term utilized in the study of financial aspects and business to allude to the increment in the actual development cost coming about because of delivering one extra unit of the product.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6603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245" y="806523"/>
            <a:ext cx="8645769" cy="3170099"/>
          </a:xfrm>
          <a:prstGeom prst="rect">
            <a:avLst/>
          </a:prstGeom>
        </p:spPr>
        <p:txBody>
          <a:bodyPr wrap="square">
            <a:spAutoFit/>
          </a:bodyPr>
          <a:lstStyle/>
          <a:p>
            <a:r>
              <a:rPr lang="en-US" sz="2000" b="1" dirty="0">
                <a:solidFill>
                  <a:schemeClr val="accent5"/>
                </a:solidFill>
                <a:latin typeface="LionbridgeSansLight"/>
              </a:rPr>
              <a:t>What is Internationalization?</a:t>
            </a:r>
          </a:p>
          <a:p>
            <a:endParaRPr lang="en-US" sz="2000" b="1" dirty="0">
              <a:latin typeface="LionbridgeSansLight"/>
            </a:endParaRPr>
          </a:p>
          <a:p>
            <a:pPr marL="285750" indent="-285750" algn="just">
              <a:buFont typeface="Wingdings" panose="05000000000000000000" pitchFamily="2" charset="2"/>
              <a:buChar char="q"/>
            </a:pPr>
            <a:r>
              <a:rPr lang="en-US" sz="2000" dirty="0">
                <a:latin typeface="NotoSansLight"/>
              </a:rPr>
              <a:t>Internationalization is a corporate strategy that involves making products and services as adaptable as possible, so they can easily enter different national markets.</a:t>
            </a:r>
          </a:p>
          <a:p>
            <a:pPr marL="285750" indent="-285750" algn="just">
              <a:buFont typeface="Wingdings" panose="05000000000000000000" pitchFamily="2" charset="2"/>
              <a:buChar char="q"/>
            </a:pPr>
            <a:endParaRPr lang="en-US" sz="2000" dirty="0">
              <a:latin typeface="NotoSansLight"/>
            </a:endParaRPr>
          </a:p>
          <a:p>
            <a:pPr marL="285750" indent="-285750" algn="just">
              <a:buFont typeface="Wingdings" panose="05000000000000000000" pitchFamily="2" charset="2"/>
              <a:buChar char="q"/>
            </a:pPr>
            <a:r>
              <a:rPr lang="en-US" sz="2000" dirty="0">
                <a:latin typeface="NotoSansLight"/>
              </a:rPr>
              <a:t> This often requires the assistance of subject matter experts. </a:t>
            </a:r>
          </a:p>
          <a:p>
            <a:pPr marL="285750" indent="-285750" algn="just">
              <a:buFont typeface="Wingdings" panose="05000000000000000000" pitchFamily="2" charset="2"/>
              <a:buChar char="q"/>
            </a:pPr>
            <a:endParaRPr lang="en-US" sz="2000" dirty="0">
              <a:latin typeface="NotoSansLight"/>
            </a:endParaRPr>
          </a:p>
          <a:p>
            <a:pPr marL="285750" indent="-285750" algn="just">
              <a:buFont typeface="Wingdings" panose="05000000000000000000" pitchFamily="2" charset="2"/>
              <a:buChar char="q"/>
            </a:pPr>
            <a:r>
              <a:rPr lang="en-US" sz="2000" dirty="0">
                <a:latin typeface="NotoSansLight"/>
              </a:rPr>
              <a:t>Internationalization is sometimes shortened to "i18n", where 18 represents the number of characters in the word. </a:t>
            </a:r>
            <a:endParaRPr lang="en-US" sz="2000" b="0" i="0" dirty="0">
              <a:effectLst/>
              <a:latin typeface="NotoSansLight"/>
            </a:endParaRPr>
          </a:p>
        </p:txBody>
      </p:sp>
    </p:spTree>
    <p:extLst>
      <p:ext uri="{BB962C8B-B14F-4D97-AF65-F5344CB8AC3E}">
        <p14:creationId xmlns:p14="http://schemas.microsoft.com/office/powerpoint/2010/main" val="379847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9198" y="623964"/>
            <a:ext cx="8938187" cy="5539978"/>
          </a:xfrm>
          <a:prstGeom prst="rect">
            <a:avLst/>
          </a:prstGeom>
        </p:spPr>
        <p:txBody>
          <a:bodyPr wrap="square">
            <a:spAutoFit/>
          </a:bodyPr>
          <a:lstStyle/>
          <a:p>
            <a:r>
              <a:rPr lang="en-IN" sz="2800" b="1" dirty="0">
                <a:solidFill>
                  <a:schemeClr val="accent5">
                    <a:lumMod val="75000"/>
                  </a:schemeClr>
                </a:solidFill>
              </a:rPr>
              <a:t>Licensing: What Is A License, How to create your own Licenses</a:t>
            </a:r>
          </a:p>
          <a:p>
            <a:endParaRPr lang="en-IN" dirty="0"/>
          </a:p>
          <a:p>
            <a:pPr marL="342900" indent="-342900" algn="just">
              <a:buFont typeface="Wingdings" panose="05000000000000000000" pitchFamily="2" charset="2"/>
              <a:buChar char="q"/>
            </a:pPr>
            <a:r>
              <a:rPr lang="en-US" sz="2000" dirty="0"/>
              <a:t>In most instances, software products require activating licenses or agreeing to “</a:t>
            </a:r>
            <a:r>
              <a:rPr lang="en-US" sz="2000" b="1" u="sng" dirty="0">
                <a:hlinkClick r:id="rId2"/>
              </a:rPr>
              <a:t>terms and conditions</a:t>
            </a:r>
            <a:r>
              <a:rPr lang="en-US" sz="2000" dirty="0"/>
              <a:t>” before programs can be downloaded, installed, or accessed.</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b="1" dirty="0"/>
              <a:t>What Is a Software License?</a:t>
            </a:r>
          </a:p>
          <a:p>
            <a:pPr marL="342900" indent="-342900" algn="just">
              <a:buFont typeface="Wingdings" panose="05000000000000000000" pitchFamily="2" charset="2"/>
              <a:buChar char="q"/>
            </a:pPr>
            <a:endParaRPr lang="en-US" sz="2000" b="1" dirty="0"/>
          </a:p>
          <a:p>
            <a:pPr marL="342900" indent="-342900" algn="just">
              <a:buFont typeface="Wingdings" panose="05000000000000000000" pitchFamily="2" charset="2"/>
              <a:buChar char="q"/>
            </a:pPr>
            <a:r>
              <a:rPr lang="en-US" sz="2000" dirty="0"/>
              <a:t>A software license is a contract between the entity that created and supplied an application, underlying source code, or related product and its end user.</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 The license is a text document designed to protect the intellectual property of the software developer and to limit any claims against them that may arise from its use.</a:t>
            </a:r>
          </a:p>
          <a:p>
            <a:pPr marL="342900" indent="-342900" algn="just">
              <a:buFont typeface="Wingdings" panose="05000000000000000000" pitchFamily="2" charset="2"/>
              <a:buChar char="q"/>
            </a:pPr>
            <a:endParaRPr lang="en-IN" sz="2000" dirty="0"/>
          </a:p>
        </p:txBody>
      </p:sp>
    </p:spTree>
    <p:extLst>
      <p:ext uri="{BB962C8B-B14F-4D97-AF65-F5344CB8AC3E}">
        <p14:creationId xmlns:p14="http://schemas.microsoft.com/office/powerpoint/2010/main" val="2850739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2708" y="802168"/>
            <a:ext cx="9020907" cy="2308324"/>
          </a:xfrm>
          <a:prstGeom prst="rect">
            <a:avLst/>
          </a:prstGeom>
        </p:spPr>
        <p:txBody>
          <a:bodyPr wrap="square">
            <a:spAutoFit/>
          </a:bodyPr>
          <a:lstStyle/>
          <a:p>
            <a:pPr marL="285750" indent="-285750" algn="just">
              <a:buFont typeface="Wingdings" panose="05000000000000000000" pitchFamily="2" charset="2"/>
              <a:buChar char="q"/>
            </a:pPr>
            <a:r>
              <a:rPr lang="en-US" dirty="0">
                <a:solidFill>
                  <a:srgbClr val="383F76"/>
                </a:solidFill>
                <a:latin typeface="Roboto" panose="02000000000000000000" pitchFamily="2" charset="0"/>
              </a:rPr>
              <a:t>Most software falls under one of two categories that have distinct differences in how they are viewed under copyright law:</a:t>
            </a:r>
          </a:p>
          <a:p>
            <a:pPr marL="285750" indent="-285750" algn="just">
              <a:buFont typeface="Wingdings" panose="05000000000000000000" pitchFamily="2" charset="2"/>
              <a:buChar char="q"/>
            </a:pPr>
            <a:endParaRPr lang="en-US" dirty="0">
              <a:solidFill>
                <a:srgbClr val="383F76"/>
              </a:solidFill>
              <a:latin typeface="Roboto" panose="02000000000000000000" pitchFamily="2" charset="0"/>
            </a:endParaRPr>
          </a:p>
          <a:p>
            <a:pPr marL="285750" indent="-285750" algn="just">
              <a:buFont typeface="Wingdings" panose="05000000000000000000" pitchFamily="2" charset="2"/>
              <a:buChar char="q"/>
            </a:pPr>
            <a:endParaRPr lang="en-US" dirty="0">
              <a:solidFill>
                <a:srgbClr val="383F76"/>
              </a:solidFill>
              <a:latin typeface="Roboto" panose="02000000000000000000" pitchFamily="2" charset="0"/>
            </a:endParaRPr>
          </a:p>
          <a:p>
            <a:pPr marL="285750" indent="-285750" algn="just">
              <a:buFont typeface="Wingdings" panose="05000000000000000000" pitchFamily="2" charset="2"/>
              <a:buChar char="q"/>
            </a:pPr>
            <a:r>
              <a:rPr lang="en-US" b="1" dirty="0">
                <a:solidFill>
                  <a:srgbClr val="383F76"/>
                </a:solidFill>
                <a:latin typeface="Roboto" panose="02000000000000000000" pitchFamily="2" charset="0"/>
              </a:rPr>
              <a:t>Proprietary</a:t>
            </a:r>
            <a:r>
              <a:rPr lang="en-US" dirty="0">
                <a:solidFill>
                  <a:srgbClr val="383F76"/>
                </a:solidFill>
                <a:latin typeface="Roboto" panose="02000000000000000000" pitchFamily="2" charset="0"/>
              </a:rPr>
              <a:t>– also referred to as “closed source”</a:t>
            </a:r>
          </a:p>
          <a:p>
            <a:pPr marL="285750" indent="-285750" algn="just">
              <a:buFont typeface="Wingdings" panose="05000000000000000000" pitchFamily="2" charset="2"/>
              <a:buChar char="q"/>
            </a:pPr>
            <a:endParaRPr lang="en-US" dirty="0">
              <a:solidFill>
                <a:srgbClr val="383F76"/>
              </a:solidFill>
              <a:latin typeface="Roboto" panose="02000000000000000000" pitchFamily="2" charset="0"/>
            </a:endParaRPr>
          </a:p>
          <a:p>
            <a:pPr marL="285750" indent="-285750" algn="just">
              <a:buFont typeface="Wingdings" panose="05000000000000000000" pitchFamily="2" charset="2"/>
              <a:buChar char="q"/>
            </a:pPr>
            <a:endParaRPr lang="en-US" dirty="0">
              <a:solidFill>
                <a:srgbClr val="383F76"/>
              </a:solidFill>
              <a:latin typeface="Roboto" panose="02000000000000000000" pitchFamily="2" charset="0"/>
            </a:endParaRPr>
          </a:p>
          <a:p>
            <a:pPr marL="285750" indent="-285750" algn="just">
              <a:buFont typeface="Wingdings" panose="05000000000000000000" pitchFamily="2" charset="2"/>
              <a:buChar char="q"/>
            </a:pPr>
            <a:r>
              <a:rPr lang="en-US" b="1" dirty="0">
                <a:solidFill>
                  <a:srgbClr val="383F76"/>
                </a:solidFill>
                <a:latin typeface="Roboto" panose="02000000000000000000" pitchFamily="2" charset="0"/>
              </a:rPr>
              <a:t>Free and open-source software (FOSS)</a:t>
            </a:r>
            <a:r>
              <a:rPr lang="en-US" dirty="0">
                <a:solidFill>
                  <a:srgbClr val="383F76"/>
                </a:solidFill>
                <a:latin typeface="Roboto" panose="02000000000000000000" pitchFamily="2" charset="0"/>
              </a:rPr>
              <a:t> – referred to as “open source”</a:t>
            </a:r>
            <a:endParaRPr lang="en-US" b="0" i="0" dirty="0">
              <a:solidFill>
                <a:srgbClr val="383F76"/>
              </a:solidFill>
              <a:effectLst/>
              <a:latin typeface="Roboto" panose="02000000000000000000" pitchFamily="2" charset="0"/>
            </a:endParaRPr>
          </a:p>
        </p:txBody>
      </p:sp>
    </p:spTree>
    <p:extLst>
      <p:ext uri="{BB962C8B-B14F-4D97-AF65-F5344CB8AC3E}">
        <p14:creationId xmlns:p14="http://schemas.microsoft.com/office/powerpoint/2010/main" val="1162184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730" y="736101"/>
            <a:ext cx="9442939" cy="4431983"/>
          </a:xfrm>
          <a:prstGeom prst="rect">
            <a:avLst/>
          </a:prstGeom>
        </p:spPr>
        <p:txBody>
          <a:bodyPr wrap="square">
            <a:spAutoFit/>
          </a:bodyPr>
          <a:lstStyle/>
          <a:p>
            <a:r>
              <a:rPr lang="en-IN" sz="2400" b="1" dirty="0">
                <a:solidFill>
                  <a:schemeClr val="accent5"/>
                </a:solidFill>
              </a:rPr>
              <a:t>Important FOSS Licenses </a:t>
            </a:r>
          </a:p>
          <a:p>
            <a:endParaRPr lang="en-IN" sz="2400" b="1" dirty="0">
              <a:solidFill>
                <a:schemeClr val="accent5"/>
              </a:solidFill>
            </a:endParaRPr>
          </a:p>
          <a:p>
            <a:endParaRPr lang="en-IN" dirty="0">
              <a:solidFill>
                <a:schemeClr val="tx2">
                  <a:lumMod val="50000"/>
                </a:schemeClr>
              </a:solidFill>
            </a:endParaRPr>
          </a:p>
          <a:p>
            <a:pPr marL="285750" indent="-285750" algn="just">
              <a:buFont typeface="Wingdings" panose="05000000000000000000" pitchFamily="2" charset="2"/>
              <a:buChar char="q"/>
            </a:pPr>
            <a:r>
              <a:rPr lang="en-US" b="1" u="sng" dirty="0">
                <a:solidFill>
                  <a:srgbClr val="145DEB"/>
                </a:solidFill>
                <a:latin typeface="Roboto" panose="02000000000000000000" pitchFamily="2" charset="0"/>
                <a:hlinkClick r:id="rId2"/>
              </a:rPr>
              <a:t>FOSS software licenses</a:t>
            </a:r>
            <a:r>
              <a:rPr lang="en-US" dirty="0">
                <a:solidFill>
                  <a:srgbClr val="383F76"/>
                </a:solidFill>
                <a:latin typeface="Roboto" panose="02000000000000000000" pitchFamily="2" charset="0"/>
              </a:rPr>
              <a:t> - give rights to the customer that include modification and reuse of the software code, providing the actual source code with the software product(s). </a:t>
            </a:r>
          </a:p>
          <a:p>
            <a:pPr marL="285750" indent="-285750" algn="just">
              <a:buFont typeface="Wingdings" panose="05000000000000000000" pitchFamily="2" charset="2"/>
              <a:buChar char="q"/>
            </a:pPr>
            <a:endParaRPr lang="en-US" dirty="0">
              <a:solidFill>
                <a:srgbClr val="383F76"/>
              </a:solidFill>
              <a:latin typeface="Roboto" panose="02000000000000000000" pitchFamily="2" charset="0"/>
            </a:endParaRPr>
          </a:p>
          <a:p>
            <a:pPr marL="285750" indent="-285750" algn="just">
              <a:buFont typeface="Wingdings" panose="05000000000000000000" pitchFamily="2" charset="2"/>
              <a:buChar char="q"/>
            </a:pPr>
            <a:r>
              <a:rPr lang="en-US" dirty="0">
                <a:solidFill>
                  <a:srgbClr val="383F76"/>
                </a:solidFill>
                <a:latin typeface="Roboto" panose="02000000000000000000" pitchFamily="2" charset="0"/>
              </a:rPr>
              <a:t>This open-source type of licensing affords the user authority to modify the software functions and freedom to inspect the software code.</a:t>
            </a:r>
          </a:p>
          <a:p>
            <a:pPr marL="285750" indent="-285750" algn="just">
              <a:buFont typeface="Wingdings" panose="05000000000000000000" pitchFamily="2" charset="2"/>
              <a:buChar char="q"/>
            </a:pPr>
            <a:endParaRPr lang="en-US" dirty="0">
              <a:solidFill>
                <a:srgbClr val="383F76"/>
              </a:solidFill>
              <a:latin typeface="Roboto" panose="02000000000000000000" pitchFamily="2" charset="0"/>
            </a:endParaRPr>
          </a:p>
          <a:p>
            <a:pPr marL="285750" indent="-285750" algn="just">
              <a:buFont typeface="Wingdings" panose="05000000000000000000" pitchFamily="2" charset="2"/>
              <a:buChar char="q"/>
            </a:pPr>
            <a:r>
              <a:rPr lang="en-US" b="1" dirty="0">
                <a:solidFill>
                  <a:srgbClr val="383F76"/>
                </a:solidFill>
                <a:latin typeface="Roboto" panose="02000000000000000000" pitchFamily="2" charset="0"/>
              </a:rPr>
              <a:t>Proprietary software licenses</a:t>
            </a:r>
            <a:r>
              <a:rPr lang="en-US" dirty="0">
                <a:solidFill>
                  <a:srgbClr val="383F76"/>
                </a:solidFill>
                <a:latin typeface="Roboto" panose="02000000000000000000" pitchFamily="2" charset="0"/>
              </a:rPr>
              <a:t> - provide no such authority for code modification or reuse and normally provide software with operational code only, and no source code.</a:t>
            </a:r>
          </a:p>
          <a:p>
            <a:pPr marL="285750" indent="-285750" algn="just">
              <a:buFont typeface="Wingdings" panose="05000000000000000000" pitchFamily="2" charset="2"/>
              <a:buChar char="q"/>
            </a:pPr>
            <a:endParaRPr lang="en-US" dirty="0">
              <a:solidFill>
                <a:srgbClr val="383F76"/>
              </a:solidFill>
              <a:latin typeface="Roboto" panose="02000000000000000000" pitchFamily="2" charset="0"/>
            </a:endParaRPr>
          </a:p>
          <a:p>
            <a:pPr marL="285750" indent="-285750" algn="just">
              <a:buFont typeface="Wingdings" panose="05000000000000000000" pitchFamily="2" charset="2"/>
              <a:buChar char="q"/>
            </a:pPr>
            <a:r>
              <a:rPr lang="en-US" dirty="0">
                <a:solidFill>
                  <a:srgbClr val="383F76"/>
                </a:solidFill>
                <a:latin typeface="Roboto" panose="02000000000000000000" pitchFamily="2" charset="0"/>
              </a:rPr>
              <a:t> A proprietary software license often includes terms that prohibit “reverse engineering” of the object code with the intention of obtaining source code by the licensee.</a:t>
            </a:r>
            <a:endParaRPr lang="en-US" b="0" i="0" dirty="0">
              <a:solidFill>
                <a:srgbClr val="383F76"/>
              </a:solidFill>
              <a:effectLst/>
              <a:latin typeface="Roboto" panose="02000000000000000000" pitchFamily="2" charset="0"/>
            </a:endParaRPr>
          </a:p>
        </p:txBody>
      </p:sp>
    </p:spTree>
    <p:extLst>
      <p:ext uri="{BB962C8B-B14F-4D97-AF65-F5344CB8AC3E}">
        <p14:creationId xmlns:p14="http://schemas.microsoft.com/office/powerpoint/2010/main" val="970367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381000"/>
            <a:ext cx="11193704" cy="5636846"/>
          </a:xfrm>
          <a:prstGeom prst="rect">
            <a:avLst/>
          </a:prstGeom>
        </p:spPr>
      </p:pic>
    </p:spTree>
    <p:extLst>
      <p:ext uri="{BB962C8B-B14F-4D97-AF65-F5344CB8AC3E}">
        <p14:creationId xmlns:p14="http://schemas.microsoft.com/office/powerpoint/2010/main" val="20935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7107" y="2409094"/>
            <a:ext cx="7649309" cy="1200329"/>
          </a:xfrm>
          <a:prstGeom prst="rect">
            <a:avLst/>
          </a:prstGeom>
          <a:noFill/>
        </p:spPr>
        <p:txBody>
          <a:bodyPr wrap="square" rtlCol="0">
            <a:spAutoFit/>
          </a:bodyPr>
          <a:lstStyle/>
          <a:p>
            <a:pPr algn="ctr"/>
            <a:r>
              <a:rPr lang="en-IN" sz="7200" dirty="0">
                <a:latin typeface="Algerian" panose="04020705040A02060702" pitchFamily="82" charset="0"/>
              </a:rPr>
              <a:t>….THANK YOU….</a:t>
            </a:r>
          </a:p>
        </p:txBody>
      </p:sp>
    </p:spTree>
    <p:extLst>
      <p:ext uri="{BB962C8B-B14F-4D97-AF65-F5344CB8AC3E}">
        <p14:creationId xmlns:p14="http://schemas.microsoft.com/office/powerpoint/2010/main" val="4288073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0469" y="3244334"/>
            <a:ext cx="5751062" cy="369332"/>
          </a:xfrm>
          <a:prstGeom prst="rect">
            <a:avLst/>
          </a:prstGeom>
        </p:spPr>
        <p:txBody>
          <a:bodyPr wrap="none">
            <a:spAutoFit/>
          </a:bodyPr>
          <a:lstStyle/>
          <a:p>
            <a:r>
              <a:rPr lang="en-US" dirty="0">
                <a:hlinkClick r:id="rId2"/>
              </a:rPr>
              <a:t>Online Linux Terminal - </a:t>
            </a:r>
            <a:r>
              <a:rPr lang="en-US" dirty="0" err="1">
                <a:hlinkClick r:id="rId2"/>
              </a:rPr>
              <a:t>unixterm</a:t>
            </a:r>
            <a:r>
              <a:rPr lang="en-US" dirty="0">
                <a:hlinkClick r:id="rId2"/>
              </a:rPr>
              <a:t> (tutorialspoint.com)</a:t>
            </a:r>
            <a:endParaRPr lang="en-IN" dirty="0"/>
          </a:p>
        </p:txBody>
      </p:sp>
    </p:spTree>
    <p:extLst>
      <p:ext uri="{BB962C8B-B14F-4D97-AF65-F5344CB8AC3E}">
        <p14:creationId xmlns:p14="http://schemas.microsoft.com/office/powerpoint/2010/main" val="212716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0465" y="1066809"/>
            <a:ext cx="8770776" cy="2985433"/>
          </a:xfrm>
          <a:prstGeom prst="rect">
            <a:avLst/>
          </a:prstGeom>
        </p:spPr>
        <p:txBody>
          <a:bodyPr wrap="square">
            <a:spAutoFit/>
          </a:bodyPr>
          <a:lstStyle/>
          <a:p>
            <a:pPr algn="just" fontAlgn="base"/>
            <a:r>
              <a:rPr lang="en-IN" sz="2800" b="1" dirty="0">
                <a:solidFill>
                  <a:schemeClr val="accent5"/>
                </a:solidFill>
              </a:rPr>
              <a:t>Open-Source History, Open Source Initiatives</a:t>
            </a:r>
          </a:p>
          <a:p>
            <a:pPr algn="just" fontAlgn="base"/>
            <a:endParaRPr lang="en-US" sz="2000" b="1" dirty="0">
              <a:latin typeface="-apple-system"/>
            </a:endParaRPr>
          </a:p>
          <a:p>
            <a:pPr algn="just" fontAlgn="base"/>
            <a:endParaRPr lang="en-US" sz="2000" b="1" dirty="0">
              <a:latin typeface="-apple-system"/>
            </a:endParaRPr>
          </a:p>
          <a:p>
            <a:pPr algn="just" fontAlgn="base"/>
            <a:r>
              <a:rPr lang="en-US" sz="2000" b="1" dirty="0">
                <a:latin typeface="-apple-system"/>
              </a:rPr>
              <a:t>The 1950s – the A-2 system</a:t>
            </a:r>
          </a:p>
          <a:p>
            <a:pPr algn="just" fontAlgn="base"/>
            <a:endParaRPr lang="en-US" sz="2000" b="1" dirty="0">
              <a:latin typeface="-apple-system"/>
            </a:endParaRPr>
          </a:p>
          <a:p>
            <a:pPr algn="just" fontAlgn="base"/>
            <a:r>
              <a:rPr lang="en-US" sz="2000" dirty="0">
                <a:solidFill>
                  <a:srgbClr val="0A0A23"/>
                </a:solidFill>
                <a:latin typeface="Lato"/>
              </a:rPr>
              <a:t>In 1953, the A-2 system (an equivalent of today’s compilers) was released together with its source code, and customers were asked to send any improvements to UNIVAC (the Universal Automatic Computer).</a:t>
            </a:r>
          </a:p>
          <a:p>
            <a:pPr algn="just" fontAlgn="base"/>
            <a:endParaRPr lang="en-US" sz="2000" b="0" i="0" dirty="0">
              <a:solidFill>
                <a:srgbClr val="0A0A23"/>
              </a:solidFill>
              <a:effectLst/>
              <a:latin typeface="Lato"/>
            </a:endParaRPr>
          </a:p>
        </p:txBody>
      </p:sp>
    </p:spTree>
    <p:extLst>
      <p:ext uri="{BB962C8B-B14F-4D97-AF65-F5344CB8AC3E}">
        <p14:creationId xmlns:p14="http://schemas.microsoft.com/office/powerpoint/2010/main" val="121416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 y="1086930"/>
            <a:ext cx="8761445" cy="2246769"/>
          </a:xfrm>
          <a:prstGeom prst="rect">
            <a:avLst/>
          </a:prstGeom>
        </p:spPr>
        <p:txBody>
          <a:bodyPr wrap="square">
            <a:spAutoFit/>
          </a:bodyPr>
          <a:lstStyle/>
          <a:p>
            <a:pPr algn="just" fontAlgn="base"/>
            <a:r>
              <a:rPr lang="en-US" sz="2000" b="1" dirty="0">
                <a:latin typeface="-apple-system"/>
              </a:rPr>
              <a:t>The 1980s – GNU</a:t>
            </a:r>
          </a:p>
          <a:p>
            <a:pPr algn="just" fontAlgn="base"/>
            <a:endParaRPr lang="en-US" sz="2000" b="1" dirty="0">
              <a:latin typeface="-apple-system"/>
            </a:endParaRPr>
          </a:p>
          <a:p>
            <a:pPr algn="just" fontAlgn="base"/>
            <a:r>
              <a:rPr lang="en-US" sz="2000" dirty="0">
                <a:solidFill>
                  <a:srgbClr val="0A0A23"/>
                </a:solidFill>
                <a:latin typeface="Lato"/>
              </a:rPr>
              <a:t>In 1983, however, Richard Stallman started to work on the GNU project, which was made up of rewrites of closed software he frequently used.</a:t>
            </a:r>
          </a:p>
          <a:p>
            <a:pPr algn="just" fontAlgn="base"/>
            <a:endParaRPr lang="en-US" sz="2000" dirty="0">
              <a:solidFill>
                <a:srgbClr val="0A0A23"/>
              </a:solidFill>
              <a:latin typeface="Lato"/>
            </a:endParaRPr>
          </a:p>
          <a:p>
            <a:pPr algn="just" fontAlgn="base"/>
            <a:r>
              <a:rPr lang="en-US" sz="2000" dirty="0">
                <a:solidFill>
                  <a:srgbClr val="0A0A23"/>
                </a:solidFill>
                <a:latin typeface="Lato"/>
              </a:rPr>
              <a:t>GNU stands for "GNU’s Not Unix" and is pronounced as one syllable with a hard g.</a:t>
            </a:r>
            <a:endParaRPr lang="en-US" sz="2000" b="0" i="0" dirty="0">
              <a:solidFill>
                <a:srgbClr val="0A0A23"/>
              </a:solidFill>
              <a:effectLst/>
              <a:latin typeface="Lato"/>
            </a:endParaRPr>
          </a:p>
        </p:txBody>
      </p:sp>
    </p:spTree>
    <p:extLst>
      <p:ext uri="{BB962C8B-B14F-4D97-AF65-F5344CB8AC3E}">
        <p14:creationId xmlns:p14="http://schemas.microsoft.com/office/powerpoint/2010/main" val="164438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9951" y="1353139"/>
            <a:ext cx="8260702" cy="1631216"/>
          </a:xfrm>
          <a:prstGeom prst="rect">
            <a:avLst/>
          </a:prstGeom>
        </p:spPr>
        <p:txBody>
          <a:bodyPr wrap="square">
            <a:spAutoFit/>
          </a:bodyPr>
          <a:lstStyle/>
          <a:p>
            <a:pPr algn="just" fontAlgn="base"/>
            <a:r>
              <a:rPr lang="en-IN" sz="2000" b="1" dirty="0">
                <a:latin typeface="-apple-system"/>
              </a:rPr>
              <a:t>The 1990s</a:t>
            </a:r>
          </a:p>
          <a:p>
            <a:pPr algn="just"/>
            <a:br>
              <a:rPr lang="en-IN" sz="2000" dirty="0"/>
            </a:br>
            <a:r>
              <a:rPr lang="en-US" sz="2000" dirty="0"/>
              <a:t>In the 1990s, Linus Torvalds pushed OSS even further by creating the Linux kernel. He then released it to the public in 1991, along with its source code.</a:t>
            </a:r>
            <a:endParaRPr lang="en-IN" sz="2000" dirty="0"/>
          </a:p>
        </p:txBody>
      </p:sp>
    </p:spTree>
    <p:extLst>
      <p:ext uri="{BB962C8B-B14F-4D97-AF65-F5344CB8AC3E}">
        <p14:creationId xmlns:p14="http://schemas.microsoft.com/office/powerpoint/2010/main" val="115630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42" y="889844"/>
            <a:ext cx="9358325" cy="5139869"/>
          </a:xfrm>
          <a:prstGeom prst="rect">
            <a:avLst/>
          </a:prstGeom>
        </p:spPr>
        <p:txBody>
          <a:bodyPr wrap="square">
            <a:spAutoFit/>
          </a:bodyPr>
          <a:lstStyle/>
          <a:p>
            <a:r>
              <a:rPr lang="en-US" sz="2800" b="1" dirty="0">
                <a:solidFill>
                  <a:schemeClr val="accent5"/>
                </a:solidFill>
                <a:latin typeface="GDS Transport"/>
              </a:rPr>
              <a:t>Principles for selecting open standards</a:t>
            </a:r>
          </a:p>
          <a:p>
            <a:endParaRPr lang="en-US" sz="2000" b="1" dirty="0">
              <a:solidFill>
                <a:srgbClr val="0B0C0C"/>
              </a:solidFill>
              <a:latin typeface="GDS Transport"/>
            </a:endParaRPr>
          </a:p>
          <a:p>
            <a:pPr marL="342900" indent="-342900" algn="just">
              <a:buFont typeface="Arial" panose="020B0604020202020204" pitchFamily="34" charset="0"/>
              <a:buChar char="•"/>
            </a:pPr>
            <a:r>
              <a:rPr lang="en-US" sz="2000" dirty="0">
                <a:solidFill>
                  <a:srgbClr val="0B0C0C"/>
                </a:solidFill>
                <a:latin typeface="GDS Transport"/>
              </a:rPr>
              <a:t>The government adopts open standards to use in government IT using the </a:t>
            </a:r>
            <a:r>
              <a:rPr lang="en-US" sz="2000" dirty="0">
                <a:solidFill>
                  <a:srgbClr val="1D70B8"/>
                </a:solidFill>
                <a:latin typeface="GDS Transport"/>
                <a:hlinkClick r:id="rId2"/>
              </a:rPr>
              <a:t>open standards for government data and technology</a:t>
            </a:r>
            <a:r>
              <a:rPr lang="en-US" sz="2000" dirty="0">
                <a:solidFill>
                  <a:srgbClr val="0B0C0C"/>
                </a:solidFill>
                <a:latin typeface="GDS Transport"/>
              </a:rPr>
              <a:t> process.</a:t>
            </a:r>
          </a:p>
          <a:p>
            <a:pPr marL="342900" indent="-342900" algn="just">
              <a:buFont typeface="Arial" panose="020B0604020202020204" pitchFamily="34" charset="0"/>
              <a:buChar char="•"/>
            </a:pPr>
            <a:r>
              <a:rPr lang="en-US" sz="2000" dirty="0">
                <a:solidFill>
                  <a:srgbClr val="0B0C0C"/>
                </a:solidFill>
                <a:latin typeface="GDS Transport"/>
              </a:rPr>
              <a:t> Anyone can suggest an open standard for adoption and a central open standards secretariat maintains the open standards process.</a:t>
            </a:r>
          </a:p>
          <a:p>
            <a:endParaRPr lang="en-US" sz="2000" dirty="0">
              <a:solidFill>
                <a:srgbClr val="0B0C0C"/>
              </a:solidFill>
              <a:latin typeface="GDS Transport"/>
            </a:endParaRPr>
          </a:p>
          <a:p>
            <a:r>
              <a:rPr lang="en-US" sz="2000" dirty="0">
                <a:solidFill>
                  <a:schemeClr val="accent6">
                    <a:lumMod val="75000"/>
                  </a:schemeClr>
                </a:solidFill>
                <a:latin typeface="GDS Transport"/>
              </a:rPr>
              <a:t>There are 7 principles for selecting open standards for use in government.</a:t>
            </a:r>
          </a:p>
          <a:p>
            <a:endParaRPr lang="en-US" sz="2000" dirty="0">
              <a:solidFill>
                <a:srgbClr val="0B0C0C"/>
              </a:solidFill>
              <a:latin typeface="GDS Transport"/>
            </a:endParaRPr>
          </a:p>
          <a:p>
            <a:pPr>
              <a:buFont typeface="+mj-lt"/>
              <a:buAutoNum type="arabicPeriod"/>
            </a:pPr>
            <a:r>
              <a:rPr lang="en-US" sz="2000" dirty="0">
                <a:solidFill>
                  <a:srgbClr val="0B0C0C"/>
                </a:solidFill>
                <a:latin typeface="GDS Transport"/>
              </a:rPr>
              <a:t>Open standards must meet user needs.</a:t>
            </a:r>
          </a:p>
          <a:p>
            <a:pPr>
              <a:buFont typeface="+mj-lt"/>
              <a:buAutoNum type="arabicPeriod"/>
            </a:pPr>
            <a:r>
              <a:rPr lang="en-US" sz="2000" dirty="0">
                <a:solidFill>
                  <a:srgbClr val="0B0C0C"/>
                </a:solidFill>
                <a:latin typeface="GDS Transport"/>
              </a:rPr>
              <a:t>Open standards must give suppliers equal access to government contracts.</a:t>
            </a:r>
          </a:p>
          <a:p>
            <a:pPr>
              <a:buFont typeface="+mj-lt"/>
              <a:buAutoNum type="arabicPeriod"/>
            </a:pPr>
            <a:r>
              <a:rPr lang="en-US" sz="2000" dirty="0">
                <a:solidFill>
                  <a:srgbClr val="0B0C0C"/>
                </a:solidFill>
                <a:latin typeface="GDS Transport"/>
              </a:rPr>
              <a:t>Open standards must support flexibility and change.</a:t>
            </a:r>
          </a:p>
          <a:p>
            <a:pPr>
              <a:buFont typeface="+mj-lt"/>
              <a:buAutoNum type="arabicPeriod"/>
            </a:pPr>
            <a:r>
              <a:rPr lang="en-US" sz="2000" dirty="0">
                <a:solidFill>
                  <a:srgbClr val="0B0C0C"/>
                </a:solidFill>
                <a:latin typeface="GDS Transport"/>
              </a:rPr>
              <a:t>Open standards must support sustainable cost.</a:t>
            </a:r>
          </a:p>
          <a:p>
            <a:pPr>
              <a:buFont typeface="+mj-lt"/>
              <a:buAutoNum type="arabicPeriod"/>
            </a:pPr>
            <a:r>
              <a:rPr lang="en-US" sz="2000" dirty="0">
                <a:solidFill>
                  <a:srgbClr val="0B0C0C"/>
                </a:solidFill>
                <a:latin typeface="GDS Transport"/>
              </a:rPr>
              <a:t>Select open standards using well-informed decisions.</a:t>
            </a:r>
          </a:p>
          <a:p>
            <a:pPr>
              <a:buFont typeface="+mj-lt"/>
              <a:buAutoNum type="arabicPeriod"/>
            </a:pPr>
            <a:r>
              <a:rPr lang="en-US" sz="2000" dirty="0">
                <a:solidFill>
                  <a:srgbClr val="0B0C0C"/>
                </a:solidFill>
                <a:latin typeface="GDS Transport"/>
              </a:rPr>
              <a:t>Select open standards using fair and transparent processes.</a:t>
            </a:r>
          </a:p>
          <a:p>
            <a:pPr>
              <a:buFont typeface="+mj-lt"/>
              <a:buAutoNum type="arabicPeriod"/>
            </a:pPr>
            <a:r>
              <a:rPr lang="en-US" sz="2000" dirty="0">
                <a:solidFill>
                  <a:srgbClr val="0B0C0C"/>
                </a:solidFill>
                <a:latin typeface="GDS Transport"/>
              </a:rPr>
              <a:t>Specify and implement open standards using fair and transparent processes.</a:t>
            </a:r>
            <a:endParaRPr lang="en-US" sz="2000" b="0" i="0" dirty="0">
              <a:solidFill>
                <a:srgbClr val="0B0C0C"/>
              </a:solidFill>
              <a:effectLst/>
              <a:latin typeface="GDS Transport"/>
            </a:endParaRPr>
          </a:p>
        </p:txBody>
      </p:sp>
    </p:spTree>
    <p:extLst>
      <p:ext uri="{BB962C8B-B14F-4D97-AF65-F5344CB8AC3E}">
        <p14:creationId xmlns:p14="http://schemas.microsoft.com/office/powerpoint/2010/main" val="250694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959" y="504370"/>
            <a:ext cx="10877266" cy="5047536"/>
          </a:xfrm>
          <a:prstGeom prst="rect">
            <a:avLst/>
          </a:prstGeom>
        </p:spPr>
        <p:txBody>
          <a:bodyPr wrap="square">
            <a:spAutoFit/>
          </a:bodyPr>
          <a:lstStyle/>
          <a:p>
            <a:r>
              <a:rPr lang="en-US" sz="2400" b="1" dirty="0">
                <a:solidFill>
                  <a:schemeClr val="accent5"/>
                </a:solidFill>
                <a:latin typeface="Avenir"/>
              </a:rPr>
              <a:t>Copyright vs. Patent: What's the Difference?</a:t>
            </a:r>
          </a:p>
          <a:p>
            <a:endParaRPr lang="en-US" b="1" dirty="0">
              <a:solidFill>
                <a:srgbClr val="545E6B"/>
              </a:solidFill>
              <a:latin typeface="Avenir"/>
            </a:endParaRPr>
          </a:p>
          <a:p>
            <a:pPr marL="342900" indent="-342900" algn="just">
              <a:buFont typeface="Wingdings" panose="05000000000000000000" pitchFamily="2" charset="2"/>
              <a:buChar char="q"/>
            </a:pPr>
            <a:r>
              <a:rPr lang="en-US" sz="2000" b="1" dirty="0">
                <a:latin typeface="Avenir"/>
              </a:rPr>
              <a:t>Copyrights </a:t>
            </a:r>
            <a:r>
              <a:rPr lang="en-US" sz="2000" dirty="0">
                <a:latin typeface="Avenir"/>
              </a:rPr>
              <a:t>cover artistic and intellectual works like books, songs, plays, and even computer software. </a:t>
            </a:r>
            <a:r>
              <a:rPr lang="en-US" sz="2000" b="1" dirty="0">
                <a:latin typeface="Avenir"/>
              </a:rPr>
              <a:t>Patents </a:t>
            </a:r>
            <a:r>
              <a:rPr lang="en-US" sz="2000" dirty="0">
                <a:latin typeface="Avenir"/>
              </a:rPr>
              <a:t>protect inventions and the way an item is used (utility patent) or how it looks (design patent). </a:t>
            </a:r>
          </a:p>
          <a:p>
            <a:pPr marL="342900" indent="-342900" algn="just">
              <a:buFont typeface="Wingdings" panose="05000000000000000000" pitchFamily="2" charset="2"/>
              <a:buChar char="q"/>
            </a:pPr>
            <a:endParaRPr lang="en-US" sz="2000" dirty="0">
              <a:latin typeface="Avenir"/>
            </a:endParaRPr>
          </a:p>
          <a:p>
            <a:pPr marL="342900" indent="-342900" algn="just">
              <a:buFont typeface="Wingdings" panose="05000000000000000000" pitchFamily="2" charset="2"/>
              <a:buChar char="q"/>
            </a:pPr>
            <a:r>
              <a:rPr lang="en-US" sz="2000" dirty="0">
                <a:latin typeface="Avenir"/>
              </a:rPr>
              <a:t>According to the </a:t>
            </a:r>
            <a:r>
              <a:rPr lang="en-US" sz="2000" dirty="0">
                <a:latin typeface="Avenir"/>
                <a:hlinkClick r:id="rId2"/>
              </a:rPr>
              <a:t>U.S. Patent and Trade Office</a:t>
            </a:r>
            <a:r>
              <a:rPr lang="en-US" sz="2000" dirty="0">
                <a:latin typeface="Avenir"/>
              </a:rPr>
              <a:t> (USPTO), a patent grants an inventor the right to exclude others from making, using, offering for sale, or selling an invention. A copyright protects literary, musical, and other artistic works, whether it's published or not. </a:t>
            </a:r>
          </a:p>
          <a:p>
            <a:pPr marL="342900" indent="-342900" algn="just">
              <a:buFont typeface="Wingdings" panose="05000000000000000000" pitchFamily="2" charset="2"/>
              <a:buChar char="q"/>
            </a:pPr>
            <a:endParaRPr lang="en-US" sz="2000" dirty="0">
              <a:latin typeface="Avenir"/>
            </a:endParaRPr>
          </a:p>
          <a:p>
            <a:pPr marL="342900" indent="-342900" algn="just">
              <a:buFont typeface="Wingdings" panose="05000000000000000000" pitchFamily="2" charset="2"/>
              <a:buChar char="q"/>
            </a:pPr>
            <a:r>
              <a:rPr lang="en-US" sz="2000" dirty="0">
                <a:latin typeface="Avenir"/>
              </a:rPr>
              <a:t>Typically, copyright protection is filed by individuals or artists, but there are certainly business cases for copyright protection -- especially for companies looking to protect their business model or marketing ideas. </a:t>
            </a:r>
          </a:p>
          <a:p>
            <a:pPr marL="342900" indent="-342900" algn="just">
              <a:buFont typeface="Wingdings" panose="05000000000000000000" pitchFamily="2" charset="2"/>
              <a:buChar char="q"/>
            </a:pPr>
            <a:endParaRPr lang="en-US" sz="2000" dirty="0">
              <a:latin typeface="Avenir"/>
            </a:endParaRPr>
          </a:p>
          <a:p>
            <a:pPr marL="342900" indent="-342900" algn="just">
              <a:buFont typeface="Wingdings" panose="05000000000000000000" pitchFamily="2" charset="2"/>
              <a:buChar char="q"/>
            </a:pPr>
            <a:r>
              <a:rPr lang="en-US" sz="2000" dirty="0">
                <a:latin typeface="Avenir"/>
              </a:rPr>
              <a:t>Both patents and copyrights essentially prove that you are the creator of the item or idea and declare that no one can take it from you.</a:t>
            </a:r>
            <a:endParaRPr lang="en-US" sz="2000" b="0" i="0" dirty="0">
              <a:effectLst/>
              <a:latin typeface="Avenir"/>
            </a:endParaRPr>
          </a:p>
        </p:txBody>
      </p:sp>
    </p:spTree>
    <p:extLst>
      <p:ext uri="{BB962C8B-B14F-4D97-AF65-F5344CB8AC3E}">
        <p14:creationId xmlns:p14="http://schemas.microsoft.com/office/powerpoint/2010/main" val="112770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015" y="624062"/>
            <a:ext cx="8968154" cy="3477875"/>
          </a:xfrm>
          <a:prstGeom prst="rect">
            <a:avLst/>
          </a:prstGeom>
        </p:spPr>
        <p:txBody>
          <a:bodyPr wrap="square">
            <a:spAutoFit/>
          </a:bodyPr>
          <a:lstStyle/>
          <a:p>
            <a:r>
              <a:rPr lang="en-US" sz="2400" b="1" dirty="0">
                <a:solidFill>
                  <a:schemeClr val="accent5"/>
                </a:solidFill>
                <a:latin typeface="Avenir"/>
              </a:rPr>
              <a:t>Why Are Copyrights and Patents Important?</a:t>
            </a:r>
          </a:p>
          <a:p>
            <a:endParaRPr lang="en-US" b="1" dirty="0">
              <a:solidFill>
                <a:srgbClr val="545E6B"/>
              </a:solidFill>
              <a:latin typeface="Avenir"/>
            </a:endParaRPr>
          </a:p>
          <a:p>
            <a:endParaRPr lang="en-US" b="1" dirty="0">
              <a:latin typeface="Avenir"/>
            </a:endParaRPr>
          </a:p>
          <a:p>
            <a:pPr marL="342900" indent="-342900" algn="just">
              <a:buFont typeface="Wingdings" panose="05000000000000000000" pitchFamily="2" charset="2"/>
              <a:buChar char="q"/>
            </a:pPr>
            <a:r>
              <a:rPr lang="en-US" sz="2000" dirty="0">
                <a:latin typeface="Avenir"/>
              </a:rPr>
              <a:t>Copyrights and patents provide legal grounds for ownership and the right to pursue legal recourse if someone infringes on your idea. Otherwise, people can go around stealing ideas and creations and selling them as their own.</a:t>
            </a:r>
          </a:p>
          <a:p>
            <a:pPr marL="342900" indent="-342900" algn="just">
              <a:buFont typeface="Wingdings" panose="05000000000000000000" pitchFamily="2" charset="2"/>
              <a:buChar char="q"/>
            </a:pPr>
            <a:endParaRPr lang="en-US" sz="2000" dirty="0">
              <a:latin typeface="Avenir"/>
            </a:endParaRPr>
          </a:p>
          <a:p>
            <a:pPr marL="342900" indent="-342900" algn="just">
              <a:buFont typeface="Wingdings" panose="05000000000000000000" pitchFamily="2" charset="2"/>
              <a:buChar char="q"/>
            </a:pPr>
            <a:r>
              <a:rPr lang="en-US" sz="2000" dirty="0">
                <a:latin typeface="Avenir"/>
              </a:rPr>
              <a:t> It's hard to prove that one person had an idea over another, which is why most artists and businesses apply for protection the second they create something new.</a:t>
            </a:r>
            <a:endParaRPr lang="en-US" sz="2000" b="0" i="0" dirty="0">
              <a:effectLst/>
              <a:latin typeface="Avenir"/>
            </a:endParaRPr>
          </a:p>
        </p:txBody>
      </p:sp>
    </p:spTree>
    <p:extLst>
      <p:ext uri="{BB962C8B-B14F-4D97-AF65-F5344CB8AC3E}">
        <p14:creationId xmlns:p14="http://schemas.microsoft.com/office/powerpoint/2010/main" val="408266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030" y="470073"/>
            <a:ext cx="9346223" cy="4893647"/>
          </a:xfrm>
          <a:prstGeom prst="rect">
            <a:avLst/>
          </a:prstGeom>
        </p:spPr>
        <p:txBody>
          <a:bodyPr wrap="square">
            <a:spAutoFit/>
          </a:bodyPr>
          <a:lstStyle/>
          <a:p>
            <a:r>
              <a:rPr lang="en-US" sz="2400" b="1" dirty="0">
                <a:solidFill>
                  <a:schemeClr val="accent5"/>
                </a:solidFill>
                <a:latin typeface="Work Sans"/>
              </a:rPr>
              <a:t>Overview of </a:t>
            </a:r>
            <a:r>
              <a:rPr lang="en-US" sz="2400" b="1" dirty="0" err="1">
                <a:solidFill>
                  <a:schemeClr val="accent5"/>
                </a:solidFill>
                <a:latin typeface="Work Sans"/>
              </a:rPr>
              <a:t>copyleft</a:t>
            </a:r>
            <a:endParaRPr lang="en-US" sz="2400" b="1" dirty="0">
              <a:solidFill>
                <a:schemeClr val="accent5"/>
              </a:solidFill>
              <a:latin typeface="Work Sans"/>
            </a:endParaRPr>
          </a:p>
          <a:p>
            <a:endParaRPr lang="en-US" b="1" dirty="0">
              <a:solidFill>
                <a:srgbClr val="000000"/>
              </a:solidFill>
              <a:latin typeface="Work Sans"/>
            </a:endParaRPr>
          </a:p>
          <a:p>
            <a:pPr marL="285750" indent="-285750" algn="just">
              <a:buFont typeface="Wingdings" panose="05000000000000000000" pitchFamily="2" charset="2"/>
              <a:buChar char="q"/>
            </a:pPr>
            <a:r>
              <a:rPr lang="en-US" dirty="0" err="1">
                <a:solidFill>
                  <a:srgbClr val="000000"/>
                </a:solidFill>
                <a:latin typeface="Work Sans"/>
              </a:rPr>
              <a:t>Copyleft</a:t>
            </a:r>
            <a:r>
              <a:rPr lang="en-US" dirty="0">
                <a:solidFill>
                  <a:srgbClr val="000000"/>
                </a:solidFill>
                <a:latin typeface="Work Sans"/>
              </a:rPr>
              <a:t> is a subset of open source. Contrary to what the term might imply, </a:t>
            </a:r>
            <a:r>
              <a:rPr lang="en-US" dirty="0" err="1">
                <a:solidFill>
                  <a:srgbClr val="000000"/>
                </a:solidFill>
                <a:latin typeface="Work Sans"/>
              </a:rPr>
              <a:t>copyleft</a:t>
            </a:r>
            <a:r>
              <a:rPr lang="en-US" dirty="0">
                <a:solidFill>
                  <a:srgbClr val="000000"/>
                </a:solidFill>
                <a:latin typeface="Work Sans"/>
              </a:rPr>
              <a:t> is not the opposite of </a:t>
            </a:r>
            <a:r>
              <a:rPr lang="en-US" b="1" dirty="0">
                <a:solidFill>
                  <a:srgbClr val="000000"/>
                </a:solidFill>
                <a:latin typeface="Work Sans"/>
                <a:hlinkClick r:id="rId2"/>
              </a:rPr>
              <a:t>copyright</a:t>
            </a:r>
            <a:r>
              <a:rPr lang="en-US" dirty="0">
                <a:solidFill>
                  <a:srgbClr val="000000"/>
                </a:solidFill>
                <a:latin typeface="Work Sans"/>
              </a:rPr>
              <a:t>. </a:t>
            </a:r>
          </a:p>
          <a:p>
            <a:pPr marL="285750" indent="-285750" algn="just">
              <a:buFont typeface="Wingdings" panose="05000000000000000000" pitchFamily="2" charset="2"/>
              <a:buChar char="q"/>
            </a:pPr>
            <a:endParaRPr lang="en-US" dirty="0">
              <a:solidFill>
                <a:srgbClr val="000000"/>
              </a:solidFill>
              <a:latin typeface="Work Sans"/>
            </a:endParaRPr>
          </a:p>
          <a:p>
            <a:pPr marL="285750" indent="-285750" algn="just">
              <a:buFont typeface="Wingdings" panose="05000000000000000000" pitchFamily="2" charset="2"/>
              <a:buChar char="q"/>
            </a:pPr>
            <a:r>
              <a:rPr lang="en-US" dirty="0">
                <a:solidFill>
                  <a:srgbClr val="000000"/>
                </a:solidFill>
                <a:latin typeface="Work Sans"/>
              </a:rPr>
              <a:t>In fact, </a:t>
            </a:r>
            <a:r>
              <a:rPr lang="en-US" dirty="0" err="1">
                <a:solidFill>
                  <a:srgbClr val="000000"/>
                </a:solidFill>
                <a:latin typeface="Work Sans"/>
              </a:rPr>
              <a:t>copyleft</a:t>
            </a:r>
            <a:r>
              <a:rPr lang="en-US" dirty="0">
                <a:solidFill>
                  <a:srgbClr val="000000"/>
                </a:solidFill>
                <a:latin typeface="Work Sans"/>
              </a:rPr>
              <a:t> is grounded in the concept of copyright, without which </a:t>
            </a:r>
            <a:r>
              <a:rPr lang="en-US" dirty="0" err="1">
                <a:solidFill>
                  <a:srgbClr val="000000"/>
                </a:solidFill>
                <a:latin typeface="Work Sans"/>
              </a:rPr>
              <a:t>copyleft</a:t>
            </a:r>
            <a:r>
              <a:rPr lang="en-US" dirty="0">
                <a:solidFill>
                  <a:srgbClr val="000000"/>
                </a:solidFill>
                <a:latin typeface="Work Sans"/>
              </a:rPr>
              <a:t> couldn't exist. </a:t>
            </a:r>
          </a:p>
          <a:p>
            <a:pPr marL="285750" indent="-285750" algn="just">
              <a:buFont typeface="Wingdings" panose="05000000000000000000" pitchFamily="2" charset="2"/>
              <a:buChar char="q"/>
            </a:pPr>
            <a:endParaRPr lang="en-US" dirty="0">
              <a:solidFill>
                <a:srgbClr val="000000"/>
              </a:solidFill>
              <a:latin typeface="Work Sans"/>
            </a:endParaRPr>
          </a:p>
          <a:p>
            <a:pPr marL="285750" indent="-285750" algn="just">
              <a:buFont typeface="Wingdings" panose="05000000000000000000" pitchFamily="2" charset="2"/>
              <a:buChar char="q"/>
            </a:pPr>
            <a:r>
              <a:rPr lang="en-US" dirty="0">
                <a:solidFill>
                  <a:srgbClr val="000000"/>
                </a:solidFill>
                <a:latin typeface="Work Sans"/>
              </a:rPr>
              <a:t>Before someone can license software under a </a:t>
            </a:r>
            <a:r>
              <a:rPr lang="en-US" dirty="0" err="1">
                <a:solidFill>
                  <a:srgbClr val="000000"/>
                </a:solidFill>
                <a:latin typeface="Work Sans"/>
              </a:rPr>
              <a:t>copyleft</a:t>
            </a:r>
            <a:r>
              <a:rPr lang="en-US" dirty="0">
                <a:solidFill>
                  <a:srgbClr val="000000"/>
                </a:solidFill>
                <a:latin typeface="Work Sans"/>
              </a:rPr>
              <a:t> license, they must first </a:t>
            </a:r>
            <a:r>
              <a:rPr lang="en-US" b="1" dirty="0">
                <a:solidFill>
                  <a:srgbClr val="000000"/>
                </a:solidFill>
                <a:latin typeface="Work Sans"/>
                <a:hlinkClick r:id="rId3"/>
              </a:rPr>
              <a:t>own the copyright</a:t>
            </a:r>
            <a:r>
              <a:rPr lang="en-US" dirty="0">
                <a:solidFill>
                  <a:srgbClr val="000000"/>
                </a:solidFill>
                <a:latin typeface="Work Sans"/>
              </a:rPr>
              <a:t> to that software, thus giving them the right to distribute it.</a:t>
            </a:r>
          </a:p>
          <a:p>
            <a:pPr algn="just"/>
            <a:endParaRPr lang="en-US" dirty="0">
              <a:solidFill>
                <a:srgbClr val="000000"/>
              </a:solidFill>
              <a:latin typeface="Work Sans"/>
            </a:endParaRPr>
          </a:p>
          <a:p>
            <a:pPr marL="285750" indent="-285750" algn="just">
              <a:buFont typeface="Wingdings" panose="05000000000000000000" pitchFamily="2" charset="2"/>
              <a:buChar char="q"/>
            </a:pPr>
            <a:r>
              <a:rPr lang="en-US" dirty="0">
                <a:solidFill>
                  <a:srgbClr val="000000"/>
                </a:solidFill>
                <a:latin typeface="Work Sans"/>
              </a:rPr>
              <a:t>Both open source and </a:t>
            </a:r>
            <a:r>
              <a:rPr lang="en-US" dirty="0" err="1">
                <a:solidFill>
                  <a:srgbClr val="000000"/>
                </a:solidFill>
                <a:latin typeface="Work Sans"/>
              </a:rPr>
              <a:t>copyleft</a:t>
            </a:r>
            <a:r>
              <a:rPr lang="en-US" dirty="0">
                <a:solidFill>
                  <a:srgbClr val="000000"/>
                </a:solidFill>
                <a:latin typeface="Work Sans"/>
              </a:rPr>
              <a:t> allow for source code to be modified and distributed. However, the difference is that with </a:t>
            </a:r>
            <a:r>
              <a:rPr lang="en-US" dirty="0" err="1">
                <a:solidFill>
                  <a:srgbClr val="000000"/>
                </a:solidFill>
                <a:latin typeface="Work Sans"/>
              </a:rPr>
              <a:t>copyleft</a:t>
            </a:r>
            <a:r>
              <a:rPr lang="en-US" dirty="0">
                <a:solidFill>
                  <a:srgbClr val="000000"/>
                </a:solidFill>
                <a:latin typeface="Work Sans"/>
              </a:rPr>
              <a:t>, the modified product must be distributed with the same </a:t>
            </a:r>
            <a:r>
              <a:rPr lang="en-US" dirty="0" err="1">
                <a:solidFill>
                  <a:srgbClr val="000000"/>
                </a:solidFill>
                <a:latin typeface="Work Sans"/>
              </a:rPr>
              <a:t>copyleft</a:t>
            </a:r>
            <a:r>
              <a:rPr lang="en-US" dirty="0">
                <a:solidFill>
                  <a:srgbClr val="000000"/>
                </a:solidFill>
                <a:latin typeface="Work Sans"/>
              </a:rPr>
              <a:t> license attached to the original software.</a:t>
            </a:r>
          </a:p>
          <a:p>
            <a:pPr marL="285750" indent="-285750" algn="just">
              <a:buFont typeface="Wingdings" panose="05000000000000000000" pitchFamily="2" charset="2"/>
              <a:buChar char="q"/>
            </a:pPr>
            <a:endParaRPr lang="en-US" dirty="0">
              <a:solidFill>
                <a:srgbClr val="000000"/>
              </a:solidFill>
              <a:latin typeface="Work Sans"/>
            </a:endParaRPr>
          </a:p>
          <a:p>
            <a:pPr marL="285750" indent="-285750" algn="just">
              <a:buFont typeface="Wingdings" panose="05000000000000000000" pitchFamily="2" charset="2"/>
              <a:buChar char="q"/>
            </a:pPr>
            <a:r>
              <a:rPr lang="en-US" dirty="0">
                <a:solidFill>
                  <a:srgbClr val="000000"/>
                </a:solidFill>
                <a:latin typeface="Work Sans"/>
              </a:rPr>
              <a:t> This allows for creation of derivative work based on the source code covered by the </a:t>
            </a:r>
            <a:r>
              <a:rPr lang="en-US" dirty="0" err="1">
                <a:solidFill>
                  <a:srgbClr val="000000"/>
                </a:solidFill>
                <a:latin typeface="Work Sans"/>
              </a:rPr>
              <a:t>copyleft</a:t>
            </a:r>
            <a:r>
              <a:rPr lang="en-US" dirty="0">
                <a:solidFill>
                  <a:srgbClr val="000000"/>
                </a:solidFill>
                <a:latin typeface="Work Sans"/>
              </a:rPr>
              <a:t> license while protecting the original creator's interests.</a:t>
            </a:r>
            <a:endParaRPr lang="en-US" b="0" i="0" dirty="0">
              <a:solidFill>
                <a:srgbClr val="000000"/>
              </a:solidFill>
              <a:effectLst/>
              <a:latin typeface="Work Sans"/>
            </a:endParaRPr>
          </a:p>
        </p:txBody>
      </p:sp>
    </p:spTree>
    <p:extLst>
      <p:ext uri="{BB962C8B-B14F-4D97-AF65-F5344CB8AC3E}">
        <p14:creationId xmlns:p14="http://schemas.microsoft.com/office/powerpoint/2010/main" val="321719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0115" y="769176"/>
            <a:ext cx="8355623" cy="2800767"/>
          </a:xfrm>
          <a:prstGeom prst="rect">
            <a:avLst/>
          </a:prstGeom>
        </p:spPr>
        <p:txBody>
          <a:bodyPr wrap="square">
            <a:spAutoFit/>
          </a:bodyPr>
          <a:lstStyle/>
          <a:p>
            <a:r>
              <a:rPr lang="en-US" b="1" dirty="0">
                <a:solidFill>
                  <a:schemeClr val="accent2"/>
                </a:solidFill>
                <a:latin typeface="Work Sans"/>
              </a:rPr>
              <a:t>For example,,,</a:t>
            </a:r>
          </a:p>
          <a:p>
            <a:endParaRPr lang="en-US" dirty="0">
              <a:solidFill>
                <a:srgbClr val="000000"/>
              </a:solidFill>
              <a:latin typeface="Work Sans"/>
            </a:endParaRPr>
          </a:p>
          <a:p>
            <a:pPr algn="just"/>
            <a:r>
              <a:rPr lang="en-US" sz="2000" dirty="0">
                <a:solidFill>
                  <a:schemeClr val="accent4">
                    <a:lumMod val="75000"/>
                  </a:schemeClr>
                </a:solidFill>
                <a:latin typeface="Work Sans"/>
              </a:rPr>
              <a:t>Bob owns the copyright to original software, which he decides to distribute under a </a:t>
            </a:r>
            <a:r>
              <a:rPr lang="en-US" sz="2000" dirty="0" err="1">
                <a:solidFill>
                  <a:schemeClr val="accent4">
                    <a:lumMod val="75000"/>
                  </a:schemeClr>
                </a:solidFill>
                <a:latin typeface="Work Sans"/>
              </a:rPr>
              <a:t>copyleft</a:t>
            </a:r>
            <a:r>
              <a:rPr lang="en-US" sz="2000" dirty="0">
                <a:solidFill>
                  <a:schemeClr val="accent4">
                    <a:lumMod val="75000"/>
                  </a:schemeClr>
                </a:solidFill>
                <a:latin typeface="Work Sans"/>
              </a:rPr>
              <a:t> license. Gemma downloads Bob's software, modifies it, and then distributes her modified version. </a:t>
            </a:r>
          </a:p>
          <a:p>
            <a:pPr algn="just"/>
            <a:endParaRPr lang="en-US" sz="2000" dirty="0">
              <a:solidFill>
                <a:schemeClr val="accent4">
                  <a:lumMod val="75000"/>
                </a:schemeClr>
              </a:solidFill>
              <a:latin typeface="Work Sans"/>
            </a:endParaRPr>
          </a:p>
          <a:p>
            <a:pPr algn="just"/>
            <a:r>
              <a:rPr lang="en-US" sz="2000" dirty="0">
                <a:solidFill>
                  <a:schemeClr val="accent4">
                    <a:lumMod val="75000"/>
                  </a:schemeClr>
                </a:solidFill>
                <a:latin typeface="Work Sans"/>
              </a:rPr>
              <a:t>Gemma must distribute her modified version under the same </a:t>
            </a:r>
            <a:r>
              <a:rPr lang="en-US" sz="2000" dirty="0" err="1">
                <a:solidFill>
                  <a:schemeClr val="accent4">
                    <a:lumMod val="75000"/>
                  </a:schemeClr>
                </a:solidFill>
                <a:latin typeface="Work Sans"/>
              </a:rPr>
              <a:t>copyleft</a:t>
            </a:r>
            <a:r>
              <a:rPr lang="en-US" sz="2000" dirty="0">
                <a:solidFill>
                  <a:schemeClr val="accent4">
                    <a:lumMod val="75000"/>
                  </a:schemeClr>
                </a:solidFill>
                <a:latin typeface="Work Sans"/>
              </a:rPr>
              <a:t> license that Bob used. Anyone who then modifies Gemma's version must also distribute it using Bob's same </a:t>
            </a:r>
            <a:r>
              <a:rPr lang="en-US" sz="2000" dirty="0" err="1">
                <a:solidFill>
                  <a:schemeClr val="accent4">
                    <a:lumMod val="75000"/>
                  </a:schemeClr>
                </a:solidFill>
                <a:latin typeface="Work Sans"/>
              </a:rPr>
              <a:t>copyleft</a:t>
            </a:r>
            <a:r>
              <a:rPr lang="en-US" sz="2000" dirty="0">
                <a:solidFill>
                  <a:schemeClr val="accent4">
                    <a:lumMod val="75000"/>
                  </a:schemeClr>
                </a:solidFill>
                <a:latin typeface="Work Sans"/>
              </a:rPr>
              <a:t> license.</a:t>
            </a:r>
            <a:endParaRPr lang="en-IN" sz="2000" dirty="0">
              <a:solidFill>
                <a:schemeClr val="accent4">
                  <a:lumMod val="75000"/>
                </a:schemeClr>
              </a:solidFill>
            </a:endParaRPr>
          </a:p>
        </p:txBody>
      </p:sp>
    </p:spTree>
    <p:extLst>
      <p:ext uri="{BB962C8B-B14F-4D97-AF65-F5344CB8AC3E}">
        <p14:creationId xmlns:p14="http://schemas.microsoft.com/office/powerpoint/2010/main" val="804389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1267</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Algerian</vt:lpstr>
      <vt:lpstr>-apple-system</vt:lpstr>
      <vt:lpstr>Arial</vt:lpstr>
      <vt:lpstr>Avenir</vt:lpstr>
      <vt:lpstr>GDS Transport</vt:lpstr>
      <vt:lpstr>Lato</vt:lpstr>
      <vt:lpstr>LionbridgeSansLight</vt:lpstr>
      <vt:lpstr>NotoSansLight</vt:lpstr>
      <vt:lpstr>Roboto</vt:lpstr>
      <vt:lpstr>Segoe UI</vt:lpstr>
      <vt:lpstr>Trebuchet MS</vt:lpstr>
      <vt:lpstr>Wingdings</vt:lpstr>
      <vt:lpstr>Wingdings 3</vt:lpstr>
      <vt:lpstr>Work Sans</vt:lpstr>
      <vt:lpstr>Facet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 Open-Source Principles and Methodology</dc:title>
  <dc:creator>DIMPLE</dc:creator>
  <cp:lastModifiedBy>harsh patel</cp:lastModifiedBy>
  <cp:revision>18</cp:revision>
  <dcterms:created xsi:type="dcterms:W3CDTF">2023-06-15T09:29:31Z</dcterms:created>
  <dcterms:modified xsi:type="dcterms:W3CDTF">2023-12-30T15:29:07Z</dcterms:modified>
</cp:coreProperties>
</file>