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1"/>
  </p:notesMasterIdLst>
  <p:sldIdLst>
    <p:sldId id="256" r:id="rId2"/>
    <p:sldId id="674" r:id="rId3"/>
    <p:sldId id="716" r:id="rId4"/>
    <p:sldId id="715" r:id="rId5"/>
    <p:sldId id="718" r:id="rId6"/>
    <p:sldId id="717" r:id="rId7"/>
    <p:sldId id="727" r:id="rId8"/>
    <p:sldId id="729" r:id="rId9"/>
    <p:sldId id="728" r:id="rId10"/>
    <p:sldId id="730" r:id="rId11"/>
    <p:sldId id="719" r:id="rId12"/>
    <p:sldId id="720" r:id="rId13"/>
    <p:sldId id="721" r:id="rId14"/>
    <p:sldId id="712" r:id="rId15"/>
    <p:sldId id="724" r:id="rId16"/>
    <p:sldId id="726" r:id="rId17"/>
    <p:sldId id="676" r:id="rId18"/>
    <p:sldId id="723" r:id="rId19"/>
    <p:sldId id="30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69" d="100"/>
          <a:sy n="69" d="100"/>
        </p:scale>
        <p:origin x="684" y="60"/>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20-07-2024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17</a:t>
            </a:fld>
            <a:endParaRPr lang="en-IN" dirty="0"/>
          </a:p>
        </p:txBody>
      </p:sp>
    </p:spTree>
    <p:extLst>
      <p:ext uri="{BB962C8B-B14F-4D97-AF65-F5344CB8AC3E}">
        <p14:creationId xmlns:p14="http://schemas.microsoft.com/office/powerpoint/2010/main" val="179788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18</a:t>
            </a:fld>
            <a:endParaRPr lang="en-IN" dirty="0"/>
          </a:p>
        </p:txBody>
      </p:sp>
    </p:spTree>
    <p:extLst>
      <p:ext uri="{BB962C8B-B14F-4D97-AF65-F5344CB8AC3E}">
        <p14:creationId xmlns:p14="http://schemas.microsoft.com/office/powerpoint/2010/main" val="1071387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0" y="3356326"/>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Calibri" panose="020F0502020204030204" pitchFamily="34" charset="0"/>
              </a:rPr>
              <a:t>PREDICTION PRODUCT </a:t>
            </a:r>
          </a:p>
          <a:p>
            <a:pPr algn="ctr"/>
            <a:r>
              <a:rPr lang="en-US" sz="4400" b="1" dirty="0" smtClean="0">
                <a:latin typeface="Calibri" panose="020F0502020204030204" pitchFamily="34" charset="0"/>
              </a:rPr>
              <a:t>AD CAMPAIGN PERFORMANCE</a:t>
            </a:r>
            <a:endParaRPr lang="en-US" sz="4400" b="1" dirty="0">
              <a:latin typeface="Calibri" panose="020F0502020204030204" pitchFamily="34" charset="0"/>
            </a:endParaRPr>
          </a:p>
        </p:txBody>
      </p:sp>
    </p:spTree>
    <p:extLst>
      <p:ext uri="{BB962C8B-B14F-4D97-AF65-F5344CB8AC3E}">
        <p14:creationId xmlns:p14="http://schemas.microsoft.com/office/powerpoint/2010/main" val="1024334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607" y="289359"/>
            <a:ext cx="8509461" cy="5418714"/>
          </a:xfrm>
        </p:spPr>
      </p:pic>
    </p:spTree>
    <p:extLst>
      <p:ext uri="{BB962C8B-B14F-4D97-AF65-F5344CB8AC3E}">
        <p14:creationId xmlns:p14="http://schemas.microsoft.com/office/powerpoint/2010/main" val="3686965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2800" dirty="0">
                <a:latin typeface="+mn-lt"/>
                <a:ea typeface="+mj-lt"/>
                <a:cs typeface="+mj-lt"/>
              </a:rPr>
              <a:t>Exploratory Data Analysis (EDA)</a:t>
            </a:r>
            <a:endParaRPr lang="en-IN" sz="2800" dirty="0">
              <a:latin typeface="+mn-lt"/>
            </a:endParaRPr>
          </a:p>
        </p:txBody>
      </p:sp>
      <p:sp>
        <p:nvSpPr>
          <p:cNvPr id="5" name="Content Placeholder 4"/>
          <p:cNvSpPr>
            <a:spLocks noGrp="1"/>
          </p:cNvSpPr>
          <p:nvPr>
            <p:ph idx="1"/>
          </p:nvPr>
        </p:nvSpPr>
        <p:spPr/>
        <p:txBody>
          <a:bodyPr>
            <a:normAutofit/>
          </a:bodyPr>
          <a:lstStyle/>
          <a:p>
            <a:r>
              <a:rPr lang="en-US" sz="2400" dirty="0" smtClean="0">
                <a:solidFill>
                  <a:schemeClr val="tx1"/>
                </a:solidFill>
              </a:rPr>
              <a:t>I used IQR method to determine and remove the outliers.</a:t>
            </a:r>
          </a:p>
          <a:p>
            <a:endParaRPr lang="en-US" sz="2400" dirty="0" smtClean="0">
              <a:solidFill>
                <a:schemeClr val="tx1"/>
              </a:solidFill>
            </a:endParaRPr>
          </a:p>
          <a:p>
            <a:r>
              <a:rPr lang="en-US" sz="2400" dirty="0" smtClean="0">
                <a:solidFill>
                  <a:schemeClr val="tx1"/>
                </a:solidFill>
                <a:latin typeface="+mn-lt"/>
              </a:rPr>
              <a:t>While finding out correlation </a:t>
            </a:r>
            <a:r>
              <a:rPr lang="en-GB" sz="2400" dirty="0" smtClean="0">
                <a:solidFill>
                  <a:schemeClr val="tx1"/>
                </a:solidFill>
                <a:latin typeface="+mn-lt"/>
                <a:ea typeface="+mn-lt"/>
                <a:cs typeface="Times New Roman"/>
              </a:rPr>
              <a:t>Correlation coefficient revealed that '</a:t>
            </a:r>
            <a:r>
              <a:rPr lang="en-GB" sz="2400" dirty="0" err="1" smtClean="0">
                <a:solidFill>
                  <a:schemeClr val="tx1"/>
                </a:solidFill>
                <a:latin typeface="+mn-lt"/>
                <a:ea typeface="+mn-lt"/>
                <a:cs typeface="Times New Roman"/>
              </a:rPr>
              <a:t>discount_rate</a:t>
            </a:r>
            <a:r>
              <a:rPr lang="en-GB" sz="2400" dirty="0" smtClean="0">
                <a:solidFill>
                  <a:schemeClr val="tx1"/>
                </a:solidFill>
                <a:latin typeface="+mn-lt"/>
                <a:ea typeface="+mn-lt"/>
                <a:cs typeface="Times New Roman"/>
              </a:rPr>
              <a:t>' (0.23), </a:t>
            </a:r>
            <a:r>
              <a:rPr lang="en-GB" sz="2400" dirty="0" err="1" smtClean="0">
                <a:solidFill>
                  <a:schemeClr val="tx1"/>
                </a:solidFill>
                <a:latin typeface="+mn-lt"/>
                <a:ea typeface="+mn-lt"/>
                <a:cs typeface="Times New Roman"/>
              </a:rPr>
              <a:t>email_rate</a:t>
            </a:r>
            <a:r>
              <a:rPr lang="en-GB" sz="2400" dirty="0" smtClean="0">
                <a:solidFill>
                  <a:schemeClr val="tx1"/>
                </a:solidFill>
                <a:latin typeface="+mn-lt"/>
                <a:ea typeface="+mn-lt"/>
                <a:cs typeface="Times New Roman"/>
              </a:rPr>
              <a:t>' (0.63), '</a:t>
            </a:r>
            <a:r>
              <a:rPr lang="en-GB" sz="2400" dirty="0" err="1" smtClean="0">
                <a:solidFill>
                  <a:schemeClr val="tx1"/>
                </a:solidFill>
                <a:latin typeface="+mn-lt"/>
                <a:ea typeface="+mn-lt"/>
                <a:cs typeface="Times New Roman"/>
              </a:rPr>
              <a:t>hour_resouces</a:t>
            </a:r>
            <a:r>
              <a:rPr lang="en-GB" sz="2400" dirty="0" smtClean="0">
                <a:solidFill>
                  <a:schemeClr val="tx1"/>
                </a:solidFill>
                <a:latin typeface="+mn-lt"/>
                <a:ea typeface="+mn-lt"/>
                <a:cs typeface="Times New Roman"/>
              </a:rPr>
              <a:t>' (0.66), and '</a:t>
            </a:r>
            <a:r>
              <a:rPr lang="en-GB" sz="2400" dirty="0" err="1" smtClean="0">
                <a:solidFill>
                  <a:schemeClr val="tx1"/>
                </a:solidFill>
                <a:latin typeface="+mn-lt"/>
                <a:ea typeface="+mn-lt"/>
                <a:cs typeface="Times New Roman"/>
              </a:rPr>
              <a:t>campaign_fee</a:t>
            </a:r>
            <a:r>
              <a:rPr lang="en-GB" sz="2400" dirty="0" smtClean="0">
                <a:solidFill>
                  <a:schemeClr val="tx1"/>
                </a:solidFill>
                <a:latin typeface="+mn-lt"/>
                <a:ea typeface="+mn-lt"/>
                <a:cs typeface="Times New Roman"/>
              </a:rPr>
              <a:t>' (0.93) have positive correlations with 'orders'.</a:t>
            </a:r>
          </a:p>
          <a:p>
            <a:endParaRPr lang="en-GB" sz="2400" dirty="0" smtClean="0">
              <a:solidFill>
                <a:schemeClr val="tx1"/>
              </a:solidFill>
              <a:latin typeface="+mn-lt"/>
              <a:ea typeface="+mn-lt"/>
              <a:cs typeface="Times New Roman"/>
            </a:endParaRPr>
          </a:p>
          <a:p>
            <a:r>
              <a:rPr lang="en-GB" sz="2400" dirty="0">
                <a:solidFill>
                  <a:schemeClr val="tx1"/>
                </a:solidFill>
                <a:latin typeface="+mn-lt"/>
                <a:ea typeface="+mn-lt"/>
                <a:cs typeface="Times New Roman"/>
              </a:rPr>
              <a:t> </a:t>
            </a:r>
            <a:r>
              <a:rPr lang="en-GB" sz="2400" dirty="0">
                <a:solidFill>
                  <a:schemeClr val="tx1"/>
                </a:solidFill>
                <a:latin typeface="+mn-lt"/>
                <a:ea typeface="+mn-lt"/>
                <a:cs typeface="+mn-lt"/>
              </a:rPr>
              <a:t>'price' (-</a:t>
            </a:r>
            <a:r>
              <a:rPr lang="en-GB" sz="2400" dirty="0" smtClean="0">
                <a:solidFill>
                  <a:schemeClr val="tx1"/>
                </a:solidFill>
                <a:latin typeface="+mn-lt"/>
                <a:ea typeface="+mn-lt"/>
                <a:cs typeface="+mn-lt"/>
              </a:rPr>
              <a:t>0.10) </a:t>
            </a:r>
            <a:r>
              <a:rPr lang="en-GB" sz="2400" dirty="0">
                <a:solidFill>
                  <a:schemeClr val="tx1"/>
                </a:solidFill>
                <a:latin typeface="+mn-lt"/>
                <a:ea typeface="+mn-lt"/>
                <a:cs typeface="+mn-lt"/>
              </a:rPr>
              <a:t>has a weak negative correlation with 'orders</a:t>
            </a:r>
            <a:r>
              <a:rPr lang="en-GB" sz="2400" dirty="0" smtClean="0">
                <a:solidFill>
                  <a:schemeClr val="tx1"/>
                </a:solidFill>
                <a:latin typeface="+mn-lt"/>
                <a:ea typeface="+mn-lt"/>
                <a:cs typeface="+mn-lt"/>
              </a:rPr>
              <a:t>'.</a:t>
            </a:r>
          </a:p>
          <a:p>
            <a:endParaRPr lang="en-GB" sz="2400" dirty="0">
              <a:solidFill>
                <a:schemeClr val="tx1"/>
              </a:solidFill>
              <a:latin typeface="+mn-lt"/>
            </a:endParaRPr>
          </a:p>
          <a:p>
            <a:r>
              <a:rPr lang="en-GB" sz="2400" dirty="0" smtClean="0">
                <a:solidFill>
                  <a:schemeClr val="tx1"/>
                </a:solidFill>
                <a:latin typeface="+mn-lt"/>
                <a:cs typeface="Times New Roman"/>
              </a:rPr>
              <a:t>I also used </a:t>
            </a:r>
            <a:r>
              <a:rPr lang="en-GB" sz="2400" dirty="0" err="1" smtClean="0">
                <a:solidFill>
                  <a:schemeClr val="tx1"/>
                </a:solidFill>
                <a:latin typeface="+mn-lt"/>
                <a:cs typeface="Times New Roman"/>
              </a:rPr>
              <a:t>MinMaxScaler</a:t>
            </a:r>
            <a:r>
              <a:rPr lang="en-GB" sz="2400" dirty="0" smtClean="0">
                <a:solidFill>
                  <a:schemeClr val="tx1"/>
                </a:solidFill>
                <a:latin typeface="+mn-lt"/>
                <a:cs typeface="Times New Roman"/>
              </a:rPr>
              <a:t> during </a:t>
            </a:r>
            <a:r>
              <a:rPr lang="en-GB" sz="2400" dirty="0" err="1" smtClean="0">
                <a:solidFill>
                  <a:schemeClr val="tx1"/>
                </a:solidFill>
                <a:latin typeface="+mn-lt"/>
                <a:cs typeface="Times New Roman"/>
              </a:rPr>
              <a:t>preprocessing</a:t>
            </a:r>
            <a:r>
              <a:rPr lang="en-GB" sz="2400" dirty="0" smtClean="0">
                <a:solidFill>
                  <a:schemeClr val="tx1"/>
                </a:solidFill>
                <a:latin typeface="+mn-lt"/>
                <a:cs typeface="Times New Roman"/>
              </a:rPr>
              <a:t> of data.</a:t>
            </a:r>
          </a:p>
          <a:p>
            <a:pPr>
              <a:spcBef>
                <a:spcPts val="0"/>
              </a:spcBef>
            </a:pPr>
            <a:endParaRPr lang="en-GB" dirty="0">
              <a:solidFill>
                <a:schemeClr val="tx1"/>
              </a:solidFill>
              <a:latin typeface="+mn-lt"/>
              <a:cs typeface="Times New Roman"/>
            </a:endParaRPr>
          </a:p>
          <a:p>
            <a:endParaRPr lang="en-IN" dirty="0"/>
          </a:p>
        </p:txBody>
      </p:sp>
    </p:spTree>
    <p:extLst>
      <p:ext uri="{BB962C8B-B14F-4D97-AF65-F5344CB8AC3E}">
        <p14:creationId xmlns:p14="http://schemas.microsoft.com/office/powerpoint/2010/main" val="452437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2800" dirty="0" smtClean="0">
                <a:latin typeface="+mn-lt"/>
                <a:ea typeface="+mj-lt"/>
                <a:cs typeface="+mj-lt"/>
              </a:rPr>
              <a:t>Data preparation for model</a:t>
            </a:r>
            <a:endParaRPr lang="en-IN" sz="2800" dirty="0">
              <a:latin typeface="+mn-lt"/>
            </a:endParaRPr>
          </a:p>
        </p:txBody>
      </p:sp>
      <p:sp>
        <p:nvSpPr>
          <p:cNvPr id="5" name="Content Placeholder 4"/>
          <p:cNvSpPr>
            <a:spLocks noGrp="1"/>
          </p:cNvSpPr>
          <p:nvPr>
            <p:ph idx="1"/>
          </p:nvPr>
        </p:nvSpPr>
        <p:spPr/>
        <p:txBody>
          <a:bodyPr>
            <a:normAutofit/>
          </a:bodyPr>
          <a:lstStyle/>
          <a:p>
            <a:pPr>
              <a:spcBef>
                <a:spcPts val="0"/>
              </a:spcBef>
            </a:pPr>
            <a:r>
              <a:rPr lang="en-GB" sz="2400" dirty="0" smtClean="0">
                <a:solidFill>
                  <a:schemeClr val="tx1"/>
                </a:solidFill>
                <a:latin typeface="+mn-lt"/>
                <a:cs typeface="Times New Roman"/>
              </a:rPr>
              <a:t>I </a:t>
            </a:r>
            <a:r>
              <a:rPr lang="en-GB" sz="2400" dirty="0" err="1" smtClean="0">
                <a:solidFill>
                  <a:schemeClr val="tx1"/>
                </a:solidFill>
                <a:latin typeface="+mn-lt"/>
                <a:cs typeface="Times New Roman"/>
              </a:rPr>
              <a:t>splitted</a:t>
            </a:r>
            <a:r>
              <a:rPr lang="en-GB" sz="2400" dirty="0" smtClean="0">
                <a:solidFill>
                  <a:schemeClr val="tx1"/>
                </a:solidFill>
                <a:latin typeface="+mn-lt"/>
                <a:cs typeface="Times New Roman"/>
              </a:rPr>
              <a:t> the data in two parts: x and y.</a:t>
            </a:r>
          </a:p>
          <a:p>
            <a:pPr>
              <a:spcBef>
                <a:spcPts val="0"/>
              </a:spcBef>
            </a:pPr>
            <a:endParaRPr lang="en-GB" sz="2400" dirty="0" smtClean="0">
              <a:solidFill>
                <a:schemeClr val="tx1"/>
              </a:solidFill>
              <a:latin typeface="+mn-lt"/>
              <a:cs typeface="Times New Roman"/>
            </a:endParaRPr>
          </a:p>
          <a:p>
            <a:pPr>
              <a:spcBef>
                <a:spcPts val="0"/>
              </a:spcBef>
            </a:pPr>
            <a:r>
              <a:rPr lang="en-US" sz="2400" dirty="0" smtClean="0">
                <a:solidFill>
                  <a:schemeClr val="tx1"/>
                </a:solidFill>
                <a:latin typeface="+mn-lt"/>
                <a:cs typeface="Times New Roman"/>
              </a:rPr>
              <a:t>X </a:t>
            </a:r>
            <a:r>
              <a:rPr lang="en-US" sz="2400" dirty="0">
                <a:solidFill>
                  <a:schemeClr val="tx1"/>
                </a:solidFill>
                <a:latin typeface="+mn-lt"/>
                <a:cs typeface="Times New Roman"/>
              </a:rPr>
              <a:t>contains all the independent variables, which are the features used to make predictions.</a:t>
            </a:r>
          </a:p>
          <a:p>
            <a:pPr>
              <a:spcBef>
                <a:spcPts val="0"/>
              </a:spcBef>
            </a:pPr>
            <a:endParaRPr lang="en-GB" sz="2400" dirty="0">
              <a:solidFill>
                <a:schemeClr val="tx1"/>
              </a:solidFill>
              <a:latin typeface="+mn-lt"/>
              <a:cs typeface="Times New Roman"/>
            </a:endParaRPr>
          </a:p>
          <a:p>
            <a:r>
              <a:rPr lang="en-US" sz="2400" dirty="0">
                <a:solidFill>
                  <a:schemeClr val="tx1"/>
                </a:solidFill>
                <a:latin typeface="+mn-lt"/>
                <a:cs typeface="Times New Roman"/>
              </a:rPr>
              <a:t>Meanwhile, y represents the dependent variable or target variable, which is the outcome we want to predict.</a:t>
            </a:r>
          </a:p>
          <a:p>
            <a:endParaRPr lang="en-IN" dirty="0"/>
          </a:p>
        </p:txBody>
      </p:sp>
    </p:spTree>
    <p:extLst>
      <p:ext uri="{BB962C8B-B14F-4D97-AF65-F5344CB8AC3E}">
        <p14:creationId xmlns:p14="http://schemas.microsoft.com/office/powerpoint/2010/main" val="995936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2800" dirty="0" smtClean="0">
                <a:latin typeface="+mn-lt"/>
                <a:ea typeface="+mj-lt"/>
                <a:cs typeface="+mj-lt"/>
              </a:rPr>
              <a:t>Train test split</a:t>
            </a:r>
            <a:endParaRPr lang="en-IN" sz="2800" dirty="0">
              <a:latin typeface="+mn-lt"/>
            </a:endParaRPr>
          </a:p>
        </p:txBody>
      </p:sp>
      <p:sp>
        <p:nvSpPr>
          <p:cNvPr id="5" name="Content Placeholder 4"/>
          <p:cNvSpPr>
            <a:spLocks noGrp="1"/>
          </p:cNvSpPr>
          <p:nvPr>
            <p:ph idx="1"/>
          </p:nvPr>
        </p:nvSpPr>
        <p:spPr/>
        <p:txBody>
          <a:bodyPr>
            <a:normAutofit/>
          </a:bodyPr>
          <a:lstStyle/>
          <a:p>
            <a:r>
              <a:rPr lang="en-US" sz="2400" dirty="0"/>
              <a:t>The dataset was parted into preparing and testing sets</a:t>
            </a:r>
            <a:r>
              <a:rPr lang="en-US" sz="2400" dirty="0" smtClean="0"/>
              <a:t>.</a:t>
            </a:r>
          </a:p>
          <a:p>
            <a:endParaRPr lang="en-US" sz="2400" dirty="0"/>
          </a:p>
          <a:p>
            <a:r>
              <a:rPr lang="en-US" sz="2400" dirty="0"/>
              <a:t>A 80:20 proportion was utilized, with 80% of the information dispensed to preparing and 20% to testing, and the test size set to 0.2</a:t>
            </a:r>
            <a:r>
              <a:rPr lang="en-US" sz="2400" dirty="0" smtClean="0"/>
              <a:t>.</a:t>
            </a:r>
          </a:p>
          <a:p>
            <a:endParaRPr lang="en-US" sz="2400" dirty="0"/>
          </a:p>
          <a:p>
            <a:r>
              <a:rPr lang="en-US" sz="2400" dirty="0"/>
              <a:t>An irregular condition of 42 was indicated to guarantee the reproducibility of results across various runs</a:t>
            </a:r>
            <a:endParaRPr lang="en-IN" sz="2400" dirty="0"/>
          </a:p>
        </p:txBody>
      </p:sp>
    </p:spTree>
    <p:extLst>
      <p:ext uri="{BB962C8B-B14F-4D97-AF65-F5344CB8AC3E}">
        <p14:creationId xmlns:p14="http://schemas.microsoft.com/office/powerpoint/2010/main" val="3140990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4" y="423557"/>
            <a:ext cx="10834234" cy="612775"/>
          </a:xfrm>
        </p:spPr>
        <p:txBody>
          <a:bodyPr/>
          <a:lstStyle/>
          <a:p>
            <a:r>
              <a:rPr lang="en-US" dirty="0" smtClean="0"/>
              <a:t>Model Selection</a:t>
            </a:r>
            <a:endParaRPr lang="en-IN" dirty="0"/>
          </a:p>
        </p:txBody>
      </p:sp>
      <p:sp>
        <p:nvSpPr>
          <p:cNvPr id="6" name="Content Placeholder 5"/>
          <p:cNvSpPr>
            <a:spLocks noGrp="1"/>
          </p:cNvSpPr>
          <p:nvPr>
            <p:ph idx="1"/>
          </p:nvPr>
        </p:nvSpPr>
        <p:spPr>
          <a:xfrm>
            <a:off x="678884" y="1508821"/>
            <a:ext cx="10834234" cy="4398066"/>
          </a:xfrm>
        </p:spPr>
        <p:txBody>
          <a:bodyPr>
            <a:normAutofit lnSpcReduction="10000"/>
          </a:bodyPr>
          <a:lstStyle/>
          <a:p>
            <a:r>
              <a:rPr lang="en-US" sz="2400" dirty="0"/>
              <a:t>The task of predicting product ad campaign performance is approached as a regression problem. Thus, the following models were employed</a:t>
            </a:r>
            <a:r>
              <a:rPr lang="en-US" sz="2400" dirty="0" smtClean="0"/>
              <a:t>:</a:t>
            </a:r>
          </a:p>
          <a:p>
            <a:endParaRPr lang="en-US" sz="2400" dirty="0"/>
          </a:p>
          <a:p>
            <a:r>
              <a:rPr lang="en-US" sz="2400" b="1" dirty="0"/>
              <a:t>Linear Regression</a:t>
            </a:r>
            <a:r>
              <a:rPr lang="en-US" sz="2400" dirty="0"/>
              <a:t>: Ideal for straightforward, linear connections, offering a high degree of interpretability</a:t>
            </a:r>
            <a:r>
              <a:rPr lang="en-US" sz="2400" dirty="0" smtClean="0"/>
              <a:t>.</a:t>
            </a:r>
          </a:p>
          <a:p>
            <a:endParaRPr lang="en-US" sz="2400" dirty="0"/>
          </a:p>
          <a:p>
            <a:r>
              <a:rPr lang="en-US" sz="2400" b="1" dirty="0"/>
              <a:t>Support Vector Machine (SVM)</a:t>
            </a:r>
            <a:r>
              <a:rPr lang="en-US" sz="2400" dirty="0"/>
              <a:t>: Versatile, catering to both linear and non-linear relationships, though it can be computationally intensive</a:t>
            </a:r>
            <a:r>
              <a:rPr lang="en-US" sz="2400" dirty="0" smtClean="0"/>
              <a:t>.</a:t>
            </a:r>
          </a:p>
          <a:p>
            <a:endParaRPr lang="en-US" sz="2400" dirty="0"/>
          </a:p>
          <a:p>
            <a:r>
              <a:rPr lang="en-US" sz="2400" b="1" dirty="0"/>
              <a:t>Random Forest</a:t>
            </a:r>
            <a:r>
              <a:rPr lang="en-US" sz="2400" dirty="0"/>
              <a:t>: Highly effective for intricate, non-linear patterns, providing robust performance, albeit with reduced interpretability and increased computational demands.</a:t>
            </a:r>
          </a:p>
          <a:p>
            <a:endParaRPr lang="en-IN" dirty="0"/>
          </a:p>
        </p:txBody>
      </p:sp>
    </p:spTree>
    <p:extLst>
      <p:ext uri="{BB962C8B-B14F-4D97-AF65-F5344CB8AC3E}">
        <p14:creationId xmlns:p14="http://schemas.microsoft.com/office/powerpoint/2010/main" val="1594365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for all models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9603003"/>
              </p:ext>
            </p:extLst>
          </p:nvPr>
        </p:nvGraphicFramePr>
        <p:xfrm>
          <a:off x="679450" y="1674811"/>
          <a:ext cx="10833670" cy="2794166"/>
        </p:xfrm>
        <a:graphic>
          <a:graphicData uri="http://schemas.openxmlformats.org/drawingml/2006/table">
            <a:tbl>
              <a:tblPr firstRow="1" bandRow="1">
                <a:tableStyleId>{5C22544A-7EE6-4342-B048-85BDC9FD1C3A}</a:tableStyleId>
              </a:tblPr>
              <a:tblGrid>
                <a:gridCol w="2166734">
                  <a:extLst>
                    <a:ext uri="{9D8B030D-6E8A-4147-A177-3AD203B41FA5}">
                      <a16:colId xmlns:a16="http://schemas.microsoft.com/office/drawing/2014/main" val="1479228817"/>
                    </a:ext>
                  </a:extLst>
                </a:gridCol>
                <a:gridCol w="2166734">
                  <a:extLst>
                    <a:ext uri="{9D8B030D-6E8A-4147-A177-3AD203B41FA5}">
                      <a16:colId xmlns:a16="http://schemas.microsoft.com/office/drawing/2014/main" val="376161230"/>
                    </a:ext>
                  </a:extLst>
                </a:gridCol>
                <a:gridCol w="2166734">
                  <a:extLst>
                    <a:ext uri="{9D8B030D-6E8A-4147-A177-3AD203B41FA5}">
                      <a16:colId xmlns:a16="http://schemas.microsoft.com/office/drawing/2014/main" val="1133888424"/>
                    </a:ext>
                  </a:extLst>
                </a:gridCol>
                <a:gridCol w="2166734">
                  <a:extLst>
                    <a:ext uri="{9D8B030D-6E8A-4147-A177-3AD203B41FA5}">
                      <a16:colId xmlns:a16="http://schemas.microsoft.com/office/drawing/2014/main" val="2234429293"/>
                    </a:ext>
                  </a:extLst>
                </a:gridCol>
                <a:gridCol w="2166734">
                  <a:extLst>
                    <a:ext uri="{9D8B030D-6E8A-4147-A177-3AD203B41FA5}">
                      <a16:colId xmlns:a16="http://schemas.microsoft.com/office/drawing/2014/main" val="678464756"/>
                    </a:ext>
                  </a:extLst>
                </a:gridCol>
              </a:tblGrid>
              <a:tr h="599606">
                <a:tc>
                  <a:txBody>
                    <a:bodyPr/>
                    <a:lstStyle/>
                    <a:p>
                      <a:pPr algn="ctr"/>
                      <a:r>
                        <a:rPr lang="en-US" dirty="0" smtClean="0"/>
                        <a:t>MODEL</a:t>
                      </a:r>
                      <a:endParaRPr lang="en-IN" dirty="0"/>
                    </a:p>
                  </a:txBody>
                  <a:tcPr/>
                </a:tc>
                <a:tc>
                  <a:txBody>
                    <a:bodyPr/>
                    <a:lstStyle/>
                    <a:p>
                      <a:pPr algn="ctr"/>
                      <a:r>
                        <a:rPr lang="en-US" dirty="0" smtClean="0"/>
                        <a:t>MAE</a:t>
                      </a:r>
                      <a:endParaRPr lang="en-IN" dirty="0"/>
                    </a:p>
                  </a:txBody>
                  <a:tcPr/>
                </a:tc>
                <a:tc>
                  <a:txBody>
                    <a:bodyPr/>
                    <a:lstStyle/>
                    <a:p>
                      <a:pPr algn="ctr"/>
                      <a:r>
                        <a:rPr lang="en-US" dirty="0" smtClean="0"/>
                        <a:t>MSE</a:t>
                      </a:r>
                      <a:endParaRPr lang="en-IN" dirty="0"/>
                    </a:p>
                  </a:txBody>
                  <a:tcPr/>
                </a:tc>
                <a:tc>
                  <a:txBody>
                    <a:bodyPr/>
                    <a:lstStyle/>
                    <a:p>
                      <a:pPr algn="ctr"/>
                      <a:r>
                        <a:rPr lang="en-US" dirty="0" smtClean="0"/>
                        <a:t>RMSE</a:t>
                      </a:r>
                      <a:endParaRPr lang="en-IN" dirty="0"/>
                    </a:p>
                  </a:txBody>
                  <a:tcPr/>
                </a:tc>
                <a:tc>
                  <a:txBody>
                    <a:bodyPr/>
                    <a:lstStyle/>
                    <a:p>
                      <a:pPr algn="ctr"/>
                      <a:r>
                        <a:rPr lang="en-US" dirty="0" smtClean="0"/>
                        <a:t>R2</a:t>
                      </a:r>
                      <a:endParaRPr lang="en-IN" dirty="0"/>
                    </a:p>
                  </a:txBody>
                  <a:tcPr/>
                </a:tc>
                <a:extLst>
                  <a:ext uri="{0D108BD9-81ED-4DB2-BD59-A6C34878D82A}">
                    <a16:rowId xmlns:a16="http://schemas.microsoft.com/office/drawing/2014/main" val="1623320069"/>
                  </a:ext>
                </a:extLst>
              </a:tr>
              <a:tr h="599606">
                <a:tc>
                  <a:txBody>
                    <a:bodyPr/>
                    <a:lstStyle/>
                    <a:p>
                      <a:r>
                        <a:rPr lang="en-US" dirty="0" smtClean="0"/>
                        <a:t>Linear</a:t>
                      </a:r>
                      <a:r>
                        <a:rPr lang="en-US" baseline="0" dirty="0" smtClean="0"/>
                        <a:t> Regression</a:t>
                      </a:r>
                      <a:endParaRPr lang="en-IN" dirty="0"/>
                    </a:p>
                  </a:txBody>
                  <a:tcPr/>
                </a:tc>
                <a:tc>
                  <a:txBody>
                    <a:bodyPr/>
                    <a:lstStyle/>
                    <a:p>
                      <a:r>
                        <a:rPr lang="en-IN" sz="1800" b="0" i="0" kern="1200" dirty="0" smtClean="0">
                          <a:solidFill>
                            <a:schemeClr val="dk1"/>
                          </a:solidFill>
                          <a:effectLst/>
                          <a:latin typeface="+mn-lt"/>
                          <a:ea typeface="+mn-ea"/>
                          <a:cs typeface="+mn-cs"/>
                        </a:rPr>
                        <a:t>127.71</a:t>
                      </a:r>
                      <a:endParaRPr lang="en-IN" dirty="0"/>
                    </a:p>
                  </a:txBody>
                  <a:tcPr/>
                </a:tc>
                <a:tc>
                  <a:txBody>
                    <a:bodyPr/>
                    <a:lstStyle/>
                    <a:p>
                      <a:r>
                        <a:rPr lang="en-IN" sz="1800" b="0" i="0" kern="1200" dirty="0" smtClean="0">
                          <a:solidFill>
                            <a:schemeClr val="dk1"/>
                          </a:solidFill>
                          <a:effectLst/>
                          <a:latin typeface="+mn-lt"/>
                          <a:ea typeface="+mn-ea"/>
                          <a:cs typeface="+mn-cs"/>
                        </a:rPr>
                        <a:t>230943.21</a:t>
                      </a:r>
                      <a:endParaRPr lang="en-IN" dirty="0"/>
                    </a:p>
                  </a:txBody>
                  <a:tcPr/>
                </a:tc>
                <a:tc>
                  <a:txBody>
                    <a:bodyPr/>
                    <a:lstStyle/>
                    <a:p>
                      <a:r>
                        <a:rPr lang="en-IN" sz="1800" b="0" i="0" kern="1200" dirty="0" smtClean="0">
                          <a:solidFill>
                            <a:schemeClr val="dk1"/>
                          </a:solidFill>
                          <a:effectLst/>
                          <a:latin typeface="+mn-lt"/>
                          <a:ea typeface="+mn-ea"/>
                          <a:cs typeface="+mn-cs"/>
                        </a:rPr>
                        <a:t>480.57</a:t>
                      </a:r>
                      <a:endParaRPr lang="en-IN" dirty="0"/>
                    </a:p>
                  </a:txBody>
                  <a:tcPr/>
                </a:tc>
                <a:tc>
                  <a:txBody>
                    <a:bodyPr/>
                    <a:lstStyle/>
                    <a:p>
                      <a:r>
                        <a:rPr lang="en-IN" sz="1800" kern="1200" dirty="0" smtClean="0">
                          <a:solidFill>
                            <a:schemeClr val="dk1"/>
                          </a:solidFill>
                          <a:effectLst/>
                          <a:latin typeface="+mn-lt"/>
                          <a:ea typeface="+mn-ea"/>
                          <a:cs typeface="+mn-cs"/>
                        </a:rPr>
                        <a:t>0.94 </a:t>
                      </a:r>
                    </a:p>
                    <a:p>
                      <a:endParaRPr lang="en-IN" dirty="0"/>
                    </a:p>
                  </a:txBody>
                  <a:tcPr/>
                </a:tc>
                <a:extLst>
                  <a:ext uri="{0D108BD9-81ED-4DB2-BD59-A6C34878D82A}">
                    <a16:rowId xmlns:a16="http://schemas.microsoft.com/office/drawing/2014/main" val="3391257335"/>
                  </a:ext>
                </a:extLst>
              </a:tr>
              <a:tr h="599606">
                <a:tc>
                  <a:txBody>
                    <a:bodyPr/>
                    <a:lstStyle/>
                    <a:p>
                      <a:r>
                        <a:rPr lang="en-US" dirty="0" smtClean="0"/>
                        <a:t>Random Forest Regression</a:t>
                      </a:r>
                      <a:endParaRPr lang="en-IN" dirty="0"/>
                    </a:p>
                  </a:txBody>
                  <a:tcPr/>
                </a:tc>
                <a:tc>
                  <a:txBody>
                    <a:bodyPr/>
                    <a:lstStyle/>
                    <a:p>
                      <a:r>
                        <a:rPr lang="pt-BR" sz="1800" b="0" i="0" kern="1200" dirty="0" smtClean="0">
                          <a:solidFill>
                            <a:schemeClr val="dk1"/>
                          </a:solidFill>
                          <a:effectLst/>
                          <a:latin typeface="+mn-lt"/>
                          <a:ea typeface="+mn-ea"/>
                          <a:cs typeface="+mn-cs"/>
                        </a:rPr>
                        <a:t>199.64</a:t>
                      </a:r>
                    </a:p>
                    <a:p>
                      <a:r>
                        <a:rPr lang="pt-BR" dirty="0" smtClean="0"/>
                        <a:t/>
                      </a:r>
                      <a:br>
                        <a:rPr lang="pt-BR" dirty="0" smtClean="0"/>
                      </a:br>
                      <a:endParaRPr lang="en-IN" dirty="0"/>
                    </a:p>
                  </a:txBody>
                  <a:tcPr/>
                </a:tc>
                <a:tc>
                  <a:txBody>
                    <a:bodyPr/>
                    <a:lstStyle/>
                    <a:p>
                      <a:r>
                        <a:rPr lang="pt-BR" sz="1800" b="0" i="0" kern="1200" dirty="0" smtClean="0">
                          <a:solidFill>
                            <a:schemeClr val="dk1"/>
                          </a:solidFill>
                          <a:effectLst/>
                          <a:latin typeface="+mn-lt"/>
                          <a:ea typeface="+mn-ea"/>
                          <a:cs typeface="+mn-cs"/>
                        </a:rPr>
                        <a:t>287138.29</a:t>
                      </a:r>
                      <a:endParaRPr lang="en-IN" dirty="0"/>
                    </a:p>
                  </a:txBody>
                  <a:tcPr/>
                </a:tc>
                <a:tc>
                  <a:txBody>
                    <a:bodyPr/>
                    <a:lstStyle/>
                    <a:p>
                      <a:r>
                        <a:rPr lang="pt-BR" sz="1800" b="0" i="0" kern="1200" dirty="0" smtClean="0">
                          <a:solidFill>
                            <a:schemeClr val="dk1"/>
                          </a:solidFill>
                          <a:effectLst/>
                          <a:latin typeface="+mn-lt"/>
                          <a:ea typeface="+mn-ea"/>
                          <a:cs typeface="+mn-cs"/>
                        </a:rPr>
                        <a:t>535.85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0.92 </a:t>
                      </a:r>
                    </a:p>
                    <a:p>
                      <a:endParaRPr lang="en-IN" dirty="0"/>
                    </a:p>
                  </a:txBody>
                  <a:tcPr/>
                </a:tc>
                <a:extLst>
                  <a:ext uri="{0D108BD9-81ED-4DB2-BD59-A6C34878D82A}">
                    <a16:rowId xmlns:a16="http://schemas.microsoft.com/office/drawing/2014/main" val="1867047496"/>
                  </a:ext>
                </a:extLst>
              </a:tr>
              <a:tr h="599606">
                <a:tc>
                  <a:txBody>
                    <a:bodyPr/>
                    <a:lstStyle/>
                    <a:p>
                      <a:r>
                        <a:rPr lang="en-US" dirty="0" smtClean="0"/>
                        <a:t>Support</a:t>
                      </a:r>
                      <a:r>
                        <a:rPr lang="en-US" baseline="0" dirty="0" smtClean="0"/>
                        <a:t> Vector Machine</a:t>
                      </a:r>
                      <a:endParaRPr lang="en-IN" dirty="0"/>
                    </a:p>
                  </a:txBody>
                  <a:tcPr/>
                </a:tc>
                <a:tc>
                  <a:txBody>
                    <a:bodyPr/>
                    <a:lstStyle/>
                    <a:p>
                      <a:r>
                        <a:rPr lang="en-IN" sz="1800" b="0" i="0" kern="1200" dirty="0" smtClean="0">
                          <a:solidFill>
                            <a:schemeClr val="dk1"/>
                          </a:solidFill>
                          <a:effectLst/>
                          <a:latin typeface="+mn-lt"/>
                          <a:ea typeface="+mn-ea"/>
                          <a:cs typeface="+mn-cs"/>
                        </a:rPr>
                        <a:t>1633.21</a:t>
                      </a:r>
                      <a:br>
                        <a:rPr lang="en-IN" sz="1800" b="0" i="0" kern="1200" dirty="0" smtClean="0">
                          <a:solidFill>
                            <a:schemeClr val="dk1"/>
                          </a:solidFill>
                          <a:effectLst/>
                          <a:latin typeface="+mn-lt"/>
                          <a:ea typeface="+mn-ea"/>
                          <a:cs typeface="+mn-cs"/>
                        </a:rPr>
                      </a:br>
                      <a:endParaRPr lang="en-IN" dirty="0"/>
                    </a:p>
                  </a:txBody>
                  <a:tcPr/>
                </a:tc>
                <a:tc>
                  <a:txBody>
                    <a:bodyPr/>
                    <a:lstStyle/>
                    <a:p>
                      <a:r>
                        <a:rPr lang="en-IN" sz="1800" b="0" i="0" kern="1200" dirty="0" smtClean="0">
                          <a:solidFill>
                            <a:schemeClr val="dk1"/>
                          </a:solidFill>
                          <a:effectLst/>
                          <a:latin typeface="+mn-lt"/>
                          <a:ea typeface="+mn-ea"/>
                          <a:cs typeface="+mn-cs"/>
                        </a:rPr>
                        <a:t>3844116.52</a:t>
                      </a:r>
                      <a:endParaRPr lang="en-IN" dirty="0"/>
                    </a:p>
                  </a:txBody>
                  <a:tcPr/>
                </a:tc>
                <a:tc>
                  <a:txBody>
                    <a:bodyPr/>
                    <a:lstStyle/>
                    <a:p>
                      <a:r>
                        <a:rPr lang="en-IN" sz="1800" b="0" i="0" kern="1200" dirty="0" smtClean="0">
                          <a:solidFill>
                            <a:schemeClr val="dk1"/>
                          </a:solidFill>
                          <a:effectLst/>
                          <a:latin typeface="+mn-lt"/>
                          <a:ea typeface="+mn-ea"/>
                          <a:cs typeface="+mn-cs"/>
                        </a:rPr>
                        <a:t>1960.64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mn-lt"/>
                          <a:ea typeface="+mn-ea"/>
                          <a:cs typeface="+mn-cs"/>
                        </a:rPr>
                        <a:t>-0.00</a:t>
                      </a:r>
                      <a:endParaRPr lang="en-IN" dirty="0" smtClean="0"/>
                    </a:p>
                    <a:p>
                      <a:endParaRPr lang="en-IN" dirty="0"/>
                    </a:p>
                  </a:txBody>
                  <a:tcPr/>
                </a:tc>
                <a:extLst>
                  <a:ext uri="{0D108BD9-81ED-4DB2-BD59-A6C34878D82A}">
                    <a16:rowId xmlns:a16="http://schemas.microsoft.com/office/drawing/2014/main" val="3809797154"/>
                  </a:ext>
                </a:extLst>
              </a:tr>
            </a:tbl>
          </a:graphicData>
        </a:graphic>
      </p:graphicFrame>
    </p:spTree>
    <p:extLst>
      <p:ext uri="{BB962C8B-B14F-4D97-AF65-F5344CB8AC3E}">
        <p14:creationId xmlns:p14="http://schemas.microsoft.com/office/powerpoint/2010/main" val="2784756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455" y="-193965"/>
            <a:ext cx="10917382" cy="6952047"/>
          </a:xfrm>
        </p:spPr>
      </p:pic>
    </p:spTree>
    <p:extLst>
      <p:ext uri="{BB962C8B-B14F-4D97-AF65-F5344CB8AC3E}">
        <p14:creationId xmlns:p14="http://schemas.microsoft.com/office/powerpoint/2010/main" val="3218238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p:txBody>
          <a:bodyPr>
            <a:normAutofit/>
          </a:bodyPr>
          <a:lstStyle/>
          <a:p>
            <a:r>
              <a:rPr lang="en-US" dirty="0" smtClean="0"/>
              <a:t>Conclusion</a:t>
            </a:r>
            <a:endParaRPr lang="en-US" dirty="0"/>
          </a:p>
        </p:txBody>
      </p:sp>
      <p:sp>
        <p:nvSpPr>
          <p:cNvPr id="3"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mn-lt"/>
              </a:rPr>
              <a:t>The analysis and predictions deliver crucial insights that can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mn-lt"/>
              </a:rPr>
              <a:t>markedly boost the company's ad campaign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mn-lt"/>
              </a:rPr>
              <a:t>Campaign Fee and Hour Resources</a:t>
            </a:r>
            <a:r>
              <a:rPr kumimoji="0" lang="en-US" altLang="en-US" sz="2400" b="0" i="0" u="none" strike="noStrike" cap="none" normalizeH="0" baseline="0" dirty="0" smtClean="0">
                <a:ln>
                  <a:noFill/>
                </a:ln>
                <a:solidFill>
                  <a:schemeClr val="tx1"/>
                </a:solidFill>
                <a:effectLst/>
                <a:latin typeface="+mn-lt"/>
              </a:rPr>
              <a:t>: Elevating campaign fees and dedicating more resources positively impact the number of orders. This suggests that investments in these domains are poised to yield substantial returns.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mn-lt"/>
              </a:rPr>
              <a:t>Pricing Strategy</a:t>
            </a:r>
            <a:r>
              <a:rPr kumimoji="0" lang="en-US" altLang="en-US" sz="2400" b="0" i="0" u="none" strike="noStrike" cap="none" normalizeH="0" baseline="0" dirty="0" smtClean="0">
                <a:ln>
                  <a:noFill/>
                </a:ln>
                <a:solidFill>
                  <a:schemeClr val="tx1"/>
                </a:solidFill>
                <a:effectLst/>
                <a:latin typeface="+mn-lt"/>
              </a:rPr>
              <a:t>: Higher prices tend to diminish the number of orders. Hence, maintaining competitive and minimal prices can lure more customers and enhance sales.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845992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p:txBody>
          <a:bodyPr>
            <a:normAutofit/>
          </a:bodyPr>
          <a:lstStyle/>
          <a:p>
            <a:r>
              <a:rPr lang="en-US" dirty="0" smtClean="0"/>
              <a:t>Conclusion</a:t>
            </a:r>
            <a:endParaRPr lang="en-US" dirty="0"/>
          </a:p>
        </p:txBody>
      </p:sp>
      <p:sp>
        <p:nvSpPr>
          <p:cNvPr id="3"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lang="en-US" altLang="en-US" sz="2400" b="1" dirty="0">
                <a:solidFill>
                  <a:schemeClr val="tx1"/>
                </a:solidFill>
              </a:rPr>
              <a:t>Discount Rates</a:t>
            </a:r>
            <a:r>
              <a:rPr lang="en-US" altLang="en-US" sz="2400" dirty="0">
                <a:solidFill>
                  <a:schemeClr val="tx1"/>
                </a:solidFill>
              </a:rPr>
              <a:t>: While elevated discount rates slightly increase the number of orders, their effect is minimal. This implies that concentrating on pricing and resource allocation may be more effective than heavily depending on discounts.</a:t>
            </a:r>
          </a:p>
          <a:p>
            <a:pPr marL="0" lvl="0" indent="0" eaLnBrk="0" fontAlgn="base" hangingPunct="0">
              <a:lnSpc>
                <a:spcPct val="100000"/>
              </a:lnSpc>
              <a:spcBef>
                <a:spcPct val="0"/>
              </a:spcBef>
              <a:spcAft>
                <a:spcPct val="0"/>
              </a:spcAft>
              <a:buFontTx/>
              <a:buChar char="•"/>
            </a:pPr>
            <a:endParaRPr lang="en-US" altLang="en-US" sz="2400" dirty="0">
              <a:solidFill>
                <a:schemeClr val="tx1"/>
              </a:solidFill>
            </a:endParaRPr>
          </a:p>
          <a:p>
            <a:pPr marL="0" lvl="0" indent="0" eaLnBrk="0" fontAlgn="base" hangingPunct="0">
              <a:lnSpc>
                <a:spcPct val="100000"/>
              </a:lnSpc>
              <a:spcBef>
                <a:spcPct val="0"/>
              </a:spcBef>
              <a:spcAft>
                <a:spcPct val="0"/>
              </a:spcAft>
              <a:buFontTx/>
              <a:buChar char="•"/>
            </a:pPr>
            <a:r>
              <a:rPr lang="en-US" altLang="en-US" sz="2400" b="1" dirty="0">
                <a:solidFill>
                  <a:schemeClr val="tx1"/>
                </a:solidFill>
              </a:rPr>
              <a:t>Model Performance</a:t>
            </a:r>
            <a:r>
              <a:rPr lang="en-US" altLang="en-US" sz="2400" dirty="0">
                <a:solidFill>
                  <a:schemeClr val="tx1"/>
                </a:solidFill>
              </a:rPr>
              <a:t>: Linear regression surpasses SVM and random forest regression due to the linear relationship between features and the target variable. This underscores the significance of employing a simpler, well-suited model to avert overfitting and ensure precise predictions</a:t>
            </a:r>
            <a:r>
              <a:rPr lang="en-US" altLang="en-US" sz="2400" dirty="0" smtClean="0">
                <a:solidFill>
                  <a:schemeClr val="tx1"/>
                </a:solidFill>
              </a:rPr>
              <a:t>.</a:t>
            </a:r>
          </a:p>
          <a:p>
            <a:pPr marL="0" lvl="0" indent="0" eaLnBrk="0" fontAlgn="base" hangingPunct="0">
              <a:lnSpc>
                <a:spcPct val="100000"/>
              </a:lnSpc>
              <a:spcBef>
                <a:spcPct val="0"/>
              </a:spcBef>
              <a:spcAft>
                <a:spcPct val="0"/>
              </a:spcAft>
              <a:buFontTx/>
              <a:buChar char="•"/>
            </a:pPr>
            <a:endParaRPr lang="en-US" altLang="en-US" sz="2400" dirty="0">
              <a:solidFill>
                <a:schemeClr val="tx1"/>
              </a:solidFill>
            </a:endParaRPr>
          </a:p>
          <a:p>
            <a:pPr marL="0" lvl="0" indent="0" eaLnBrk="0" fontAlgn="base" hangingPunct="0">
              <a:lnSpc>
                <a:spcPct val="100000"/>
              </a:lnSpc>
              <a:spcBef>
                <a:spcPct val="0"/>
              </a:spcBef>
              <a:spcAft>
                <a:spcPct val="0"/>
              </a:spcAft>
              <a:buNone/>
            </a:pPr>
            <a:r>
              <a:rPr lang="en-US" altLang="en-US" sz="2400" dirty="0">
                <a:solidFill>
                  <a:schemeClr val="tx1"/>
                </a:solidFill>
              </a:rPr>
              <a:t>By harnessing these insights, the company can strategically allocate resources, optimize pricing, and fine-tune their ad campaigns to maximize effectiveness and bolster the overall return on investment (ROI).</a:t>
            </a:r>
          </a:p>
          <a:p>
            <a:pPr marL="0" lvl="0" indent="0" eaLnBrk="0" fontAlgn="base" hangingPunct="0">
              <a:lnSpc>
                <a:spcPct val="100000"/>
              </a:lnSpc>
              <a:spcBef>
                <a:spcPct val="0"/>
              </a:spcBef>
              <a:spcAft>
                <a:spcPct val="0"/>
              </a:spcAft>
              <a:buNone/>
            </a:pPr>
            <a:endParaRPr lang="en-US" altLang="en-US" sz="24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62776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entury Gothic" panose="020B0502020202020204" pitchFamily="34" charset="0"/>
              </a:rPr>
              <a:t>Thank You!</a:t>
            </a:r>
            <a:endParaRPr lang="en-IN" sz="6600" b="1" dirty="0">
              <a:latin typeface="Century Gothic" panose="020B0502020202020204" pitchFamily="34" charset="0"/>
            </a:endParaRPr>
          </a:p>
        </p:txBody>
      </p:sp>
    </p:spTree>
    <p:extLst>
      <p:ext uri="{BB962C8B-B14F-4D97-AF65-F5344CB8AC3E}">
        <p14:creationId xmlns:p14="http://schemas.microsoft.com/office/powerpoint/2010/main" val="2438371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smtClean="0"/>
              <a:t>Introduction</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An ad campaign is a coordinated series of advertisements with a unified theme or message, designed to achieve a specific marketing goal. </a:t>
            </a:r>
            <a:endParaRPr lang="en-US" dirty="0" smtClean="0"/>
          </a:p>
          <a:p>
            <a:pPr lvl="0"/>
            <a:r>
              <a:rPr lang="en-US" dirty="0" smtClean="0"/>
              <a:t>It </a:t>
            </a:r>
            <a:r>
              <a:rPr lang="en-US" dirty="0"/>
              <a:t>typically spans various media channels such as television, radio, print, online, and social media. </a:t>
            </a:r>
            <a:endParaRPr lang="en-US" dirty="0" smtClean="0"/>
          </a:p>
          <a:p>
            <a:pPr lvl="0"/>
            <a:r>
              <a:rPr lang="en-US" dirty="0"/>
              <a:t>Ad campaigns are crucial for promoting products, services, or brands and for reaching and engaging potential customers effectively</a:t>
            </a:r>
            <a:r>
              <a:rPr lang="en-US" dirty="0" smtClean="0"/>
              <a:t>.</a:t>
            </a:r>
          </a:p>
          <a:p>
            <a:r>
              <a:rPr lang="en-US" dirty="0">
                <a:solidFill>
                  <a:schemeClr val="tx1"/>
                </a:solidFill>
                <a:latin typeface="+mn-lt"/>
                <a:ea typeface="+mn-lt"/>
                <a:cs typeface="+mn-lt"/>
              </a:rPr>
              <a:t>The  objective of this project is to develop a robust supervised machine learning model designed to accurately forecasts key performance indicators (KPIs) for future product ad campaign. </a:t>
            </a:r>
            <a:endParaRPr lang="en-US" dirty="0">
              <a:latin typeface="+mn-lt"/>
            </a:endParaRPr>
          </a:p>
          <a:p>
            <a:pPr lvl="0"/>
            <a:endParaRPr lang="en-US" dirty="0"/>
          </a:p>
        </p:txBody>
      </p:sp>
    </p:spTree>
    <p:extLst>
      <p:ext uri="{BB962C8B-B14F-4D97-AF65-F5344CB8AC3E}">
        <p14:creationId xmlns:p14="http://schemas.microsoft.com/office/powerpoint/2010/main" val="2272459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smtClean="0"/>
              <a:t>Introduction</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solidFill>
                  <a:schemeClr val="tx1"/>
                </a:solidFill>
                <a:latin typeface="+mn-lt"/>
              </a:rPr>
              <a:t>By accomplishing this objective, we plan to furnish them with important experiences that can illuminate key direction, improve asset distribution, and upgrade generally speaking promoting viability.</a:t>
            </a:r>
            <a:r>
              <a:rPr lang="en-US" dirty="0" smtClean="0"/>
              <a:t> </a:t>
            </a:r>
          </a:p>
          <a:p>
            <a:pPr lvl="0"/>
            <a:endParaRPr lang="en-US" dirty="0"/>
          </a:p>
        </p:txBody>
      </p:sp>
    </p:spTree>
    <p:extLst>
      <p:ext uri="{BB962C8B-B14F-4D97-AF65-F5344CB8AC3E}">
        <p14:creationId xmlns:p14="http://schemas.microsoft.com/office/powerpoint/2010/main" val="3784690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smtClean="0"/>
              <a:t>Dataset Information</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prstGeom prst="rect">
            <a:avLst/>
          </a:prstGeom>
        </p:spPr>
        <p:txBody>
          <a:bodyPr>
            <a:normAutofit fontScale="92500" lnSpcReduction="2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smtClean="0">
                <a:solidFill>
                  <a:schemeClr val="tx1"/>
                </a:solidFill>
                <a:latin typeface="+mn-lt"/>
              </a:rPr>
              <a:t>Following are the details of my dataset:</a:t>
            </a:r>
          </a:p>
          <a:p>
            <a:pPr lvl="0"/>
            <a:endParaRPr lang="en-US" dirty="0" smtClean="0">
              <a:solidFill>
                <a:schemeClr val="tx1"/>
              </a:solidFill>
              <a:latin typeface="+mn-lt"/>
            </a:endParaRPr>
          </a:p>
          <a:p>
            <a:pPr lvl="1"/>
            <a:r>
              <a:rPr lang="en-GB" dirty="0" smtClean="0">
                <a:solidFill>
                  <a:schemeClr val="tx1"/>
                </a:solidFill>
                <a:latin typeface="+mn-lt"/>
                <a:cs typeface="Times New Roman"/>
              </a:rPr>
              <a:t> </a:t>
            </a:r>
            <a:r>
              <a:rPr lang="en-GB" sz="2600" dirty="0">
                <a:solidFill>
                  <a:schemeClr val="tx1"/>
                </a:solidFill>
                <a:latin typeface="+mn-lt"/>
                <a:cs typeface="Times New Roman"/>
              </a:rPr>
              <a:t>Our </a:t>
            </a:r>
            <a:r>
              <a:rPr lang="en-GB" sz="2600" dirty="0" smtClean="0">
                <a:solidFill>
                  <a:schemeClr val="tx1"/>
                </a:solidFill>
                <a:latin typeface="+mn-lt"/>
                <a:cs typeface="Times New Roman"/>
              </a:rPr>
              <a:t>dataset has </a:t>
            </a:r>
            <a:r>
              <a:rPr lang="en-GB" sz="2600" dirty="0">
                <a:solidFill>
                  <a:schemeClr val="tx1"/>
                </a:solidFill>
                <a:latin typeface="+mn-lt"/>
                <a:cs typeface="Times New Roman"/>
              </a:rPr>
              <a:t>731 entries and 11 </a:t>
            </a:r>
            <a:r>
              <a:rPr lang="en-GB" sz="2600" dirty="0" smtClean="0">
                <a:solidFill>
                  <a:schemeClr val="tx1"/>
                </a:solidFill>
                <a:latin typeface="+mn-lt"/>
                <a:cs typeface="Times New Roman"/>
              </a:rPr>
              <a:t>columns.</a:t>
            </a:r>
          </a:p>
          <a:p>
            <a:pPr lvl="1"/>
            <a:endParaRPr lang="en-GB" sz="2600" dirty="0" smtClean="0">
              <a:solidFill>
                <a:schemeClr val="tx1"/>
              </a:solidFill>
              <a:latin typeface="+mn-lt"/>
              <a:cs typeface="Times New Roman"/>
            </a:endParaRPr>
          </a:p>
          <a:p>
            <a:pPr lvl="1"/>
            <a:r>
              <a:rPr lang="en-GB" sz="2600" dirty="0">
                <a:solidFill>
                  <a:schemeClr val="tx1"/>
                </a:solidFill>
                <a:latin typeface="+mn-lt"/>
                <a:cs typeface="Times New Roman"/>
              </a:rPr>
              <a:t>There are three columns with float data types and eight with integer data types</a:t>
            </a:r>
            <a:r>
              <a:rPr lang="en-GB" sz="2600" dirty="0" smtClean="0">
                <a:solidFill>
                  <a:schemeClr val="tx1"/>
                </a:solidFill>
                <a:latin typeface="+mn-lt"/>
                <a:cs typeface="Times New Roman"/>
              </a:rPr>
              <a:t>.</a:t>
            </a:r>
          </a:p>
          <a:p>
            <a:pPr lvl="1"/>
            <a:endParaRPr lang="en-GB" sz="2600" dirty="0" smtClean="0">
              <a:solidFill>
                <a:schemeClr val="tx1"/>
              </a:solidFill>
              <a:latin typeface="+mn-lt"/>
              <a:cs typeface="Times New Roman"/>
            </a:endParaRPr>
          </a:p>
          <a:p>
            <a:pPr lvl="1"/>
            <a:r>
              <a:rPr lang="en-GB" sz="2600" dirty="0">
                <a:solidFill>
                  <a:schemeClr val="tx1"/>
                </a:solidFill>
                <a:latin typeface="+mn-lt"/>
                <a:cs typeface="Times New Roman"/>
              </a:rPr>
              <a:t>The dataset has 5 categorical variables namely </a:t>
            </a:r>
            <a:r>
              <a:rPr lang="en-GB" sz="2600" dirty="0" err="1">
                <a:solidFill>
                  <a:schemeClr val="tx1"/>
                </a:solidFill>
                <a:latin typeface="+mn-lt"/>
                <a:cs typeface="Times New Roman"/>
              </a:rPr>
              <a:t>limit_infor</a:t>
            </a:r>
            <a:r>
              <a:rPr lang="en-GB" sz="2600" dirty="0">
                <a:solidFill>
                  <a:schemeClr val="tx1"/>
                </a:solidFill>
                <a:latin typeface="+mn-lt"/>
                <a:cs typeface="Times New Roman"/>
              </a:rPr>
              <a:t>, </a:t>
            </a:r>
            <a:r>
              <a:rPr lang="en-GB" sz="2600" dirty="0" err="1">
                <a:solidFill>
                  <a:schemeClr val="tx1"/>
                </a:solidFill>
                <a:latin typeface="+mn-lt"/>
                <a:cs typeface="Times New Roman"/>
              </a:rPr>
              <a:t>campaign_type</a:t>
            </a:r>
            <a:r>
              <a:rPr lang="en-GB" sz="2600" dirty="0">
                <a:solidFill>
                  <a:schemeClr val="tx1"/>
                </a:solidFill>
                <a:latin typeface="+mn-lt"/>
                <a:cs typeface="Times New Roman"/>
              </a:rPr>
              <a:t>, </a:t>
            </a:r>
            <a:r>
              <a:rPr lang="en-GB" sz="2600" dirty="0" err="1">
                <a:solidFill>
                  <a:schemeClr val="tx1"/>
                </a:solidFill>
                <a:latin typeface="+mn-lt"/>
                <a:cs typeface="Times New Roman"/>
              </a:rPr>
              <a:t>campaign_level</a:t>
            </a:r>
            <a:r>
              <a:rPr lang="en-GB" sz="2600" dirty="0">
                <a:solidFill>
                  <a:schemeClr val="tx1"/>
                </a:solidFill>
                <a:latin typeface="+mn-lt"/>
                <a:cs typeface="Times New Roman"/>
              </a:rPr>
              <a:t>, </a:t>
            </a:r>
            <a:r>
              <a:rPr lang="en-GB" sz="2600" dirty="0" err="1">
                <a:solidFill>
                  <a:schemeClr val="tx1"/>
                </a:solidFill>
                <a:latin typeface="+mn-lt"/>
                <a:cs typeface="Times New Roman"/>
              </a:rPr>
              <a:t>product_level</a:t>
            </a:r>
            <a:r>
              <a:rPr lang="en-GB" sz="2600" dirty="0">
                <a:solidFill>
                  <a:schemeClr val="tx1"/>
                </a:solidFill>
                <a:latin typeface="+mn-lt"/>
                <a:cs typeface="Times New Roman"/>
              </a:rPr>
              <a:t>, </a:t>
            </a:r>
            <a:r>
              <a:rPr lang="en-GB" sz="2600" dirty="0" err="1">
                <a:solidFill>
                  <a:schemeClr val="tx1"/>
                </a:solidFill>
                <a:latin typeface="+mn-lt"/>
                <a:cs typeface="Times New Roman"/>
              </a:rPr>
              <a:t>resource_amount</a:t>
            </a:r>
            <a:r>
              <a:rPr lang="en-GB" sz="2600" dirty="0">
                <a:solidFill>
                  <a:schemeClr val="tx1"/>
                </a:solidFill>
                <a:latin typeface="+mn-lt"/>
                <a:cs typeface="Times New Roman"/>
              </a:rPr>
              <a:t> whose values have been represented by single digit numbers. Here, the target variable is "</a:t>
            </a:r>
            <a:r>
              <a:rPr lang="en-GB" sz="2600" b="1" dirty="0" smtClean="0">
                <a:solidFill>
                  <a:schemeClr val="tx1"/>
                </a:solidFill>
                <a:latin typeface="+mn-lt"/>
                <a:cs typeface="Times New Roman"/>
              </a:rPr>
              <a:t>orders</a:t>
            </a:r>
            <a:r>
              <a:rPr lang="en-GB" sz="2600" dirty="0" smtClean="0">
                <a:solidFill>
                  <a:schemeClr val="tx1"/>
                </a:solidFill>
                <a:latin typeface="+mn-lt"/>
                <a:cs typeface="Times New Roman"/>
              </a:rPr>
              <a:t>“.</a:t>
            </a:r>
          </a:p>
          <a:p>
            <a:pPr lvl="1"/>
            <a:endParaRPr lang="en-GB" sz="2600" dirty="0" smtClean="0">
              <a:solidFill>
                <a:schemeClr val="tx1"/>
              </a:solidFill>
              <a:latin typeface="+mn-lt"/>
              <a:cs typeface="Times New Roman"/>
            </a:endParaRPr>
          </a:p>
          <a:p>
            <a:pPr lvl="1"/>
            <a:r>
              <a:rPr lang="en-GB" sz="2600" dirty="0">
                <a:solidFill>
                  <a:schemeClr val="tx1"/>
                </a:solidFill>
                <a:latin typeface="+mn-lt"/>
                <a:cs typeface="Times New Roman"/>
              </a:rPr>
              <a:t>Following are the columns with description:</a:t>
            </a:r>
          </a:p>
          <a:p>
            <a:pPr lvl="1"/>
            <a:endParaRPr lang="en-US" dirty="0" smtClean="0">
              <a:latin typeface="+mn-lt"/>
            </a:endParaRPr>
          </a:p>
          <a:p>
            <a:pPr marL="457200" lvl="1" indent="0">
              <a:buNone/>
            </a:pPr>
            <a:r>
              <a:rPr lang="en-GB" dirty="0">
                <a:solidFill>
                  <a:srgbClr val="000000"/>
                </a:solidFill>
                <a:latin typeface="+mn-lt"/>
                <a:cs typeface="Times New Roman"/>
              </a:rPr>
              <a:t> </a:t>
            </a:r>
          </a:p>
          <a:p>
            <a:pPr lvl="1"/>
            <a:endParaRPr lang="en-GB" dirty="0" smtClean="0">
              <a:solidFill>
                <a:srgbClr val="000000"/>
              </a:solidFill>
              <a:latin typeface="+mn-lt"/>
              <a:cs typeface="Times New Roman"/>
            </a:endParaRPr>
          </a:p>
          <a:p>
            <a:pPr lvl="2"/>
            <a:endParaRPr lang="en-GB" dirty="0" smtClean="0">
              <a:solidFill>
                <a:srgbClr val="000000"/>
              </a:solidFill>
              <a:latin typeface="+mn-lt"/>
              <a:cs typeface="Times New Roman"/>
            </a:endParaRPr>
          </a:p>
        </p:txBody>
      </p:sp>
    </p:spTree>
    <p:extLst>
      <p:ext uri="{BB962C8B-B14F-4D97-AF65-F5344CB8AC3E}">
        <p14:creationId xmlns:p14="http://schemas.microsoft.com/office/powerpoint/2010/main" val="1724290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48195525"/>
              </p:ext>
            </p:extLst>
          </p:nvPr>
        </p:nvGraphicFramePr>
        <p:xfrm>
          <a:off x="0" y="-124690"/>
          <a:ext cx="12192000" cy="6982691"/>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4282037948"/>
                    </a:ext>
                  </a:extLst>
                </a:gridCol>
                <a:gridCol w="6096000">
                  <a:extLst>
                    <a:ext uri="{9D8B030D-6E8A-4147-A177-3AD203B41FA5}">
                      <a16:colId xmlns:a16="http://schemas.microsoft.com/office/drawing/2014/main" val="3770897043"/>
                    </a:ext>
                  </a:extLst>
                </a:gridCol>
              </a:tblGrid>
              <a:tr h="457932">
                <a:tc>
                  <a:txBody>
                    <a:bodyPr/>
                    <a:lstStyle/>
                    <a:p>
                      <a:pPr algn="ctr"/>
                      <a:r>
                        <a:rPr lang="en-US" dirty="0" smtClean="0"/>
                        <a:t>Column name</a:t>
                      </a:r>
                      <a:endParaRPr lang="en-IN" dirty="0"/>
                    </a:p>
                  </a:txBody>
                  <a:tcPr/>
                </a:tc>
                <a:tc>
                  <a:txBody>
                    <a:bodyPr/>
                    <a:lstStyle/>
                    <a:p>
                      <a:pPr algn="ctr"/>
                      <a:r>
                        <a:rPr lang="en-US" dirty="0" smtClean="0"/>
                        <a:t>Description</a:t>
                      </a:r>
                      <a:endParaRPr lang="en-IN" dirty="0"/>
                    </a:p>
                  </a:txBody>
                  <a:tcPr/>
                </a:tc>
                <a:extLst>
                  <a:ext uri="{0D108BD9-81ED-4DB2-BD59-A6C34878D82A}">
                    <a16:rowId xmlns:a16="http://schemas.microsoft.com/office/drawing/2014/main" val="3101229704"/>
                  </a:ext>
                </a:extLst>
              </a:tr>
              <a:tr h="670433">
                <a:tc>
                  <a:txBody>
                    <a:bodyPr/>
                    <a:lstStyle/>
                    <a:p>
                      <a:pPr algn="ctr" fontAlgn="ctr"/>
                      <a:r>
                        <a:rPr lang="en-US" sz="1600" u="none" strike="noStrike" dirty="0" err="1">
                          <a:effectLst/>
                          <a:latin typeface="+mn-lt"/>
                        </a:rPr>
                        <a:t>limit_infor</a:t>
                      </a:r>
                      <a:r>
                        <a:rPr lang="en-US" sz="1600" u="none" strike="noStrike" dirty="0">
                          <a:effectLst/>
                          <a:latin typeface="+mn-lt"/>
                        </a:rPr>
                        <a:t> </a:t>
                      </a:r>
                      <a:endParaRPr lang="en-US" sz="1600" b="0" i="0" u="none" strike="noStrike" dirty="0">
                        <a:solidFill>
                          <a:srgbClr val="000000"/>
                        </a:solidFill>
                        <a:effectLst/>
                        <a:latin typeface="+mn-lt"/>
                      </a:endParaRPr>
                    </a:p>
                  </a:txBody>
                  <a:tcPr marL="9525" marR="9525" marT="9525" anchor="ctr"/>
                </a:tc>
                <a:tc>
                  <a:txBody>
                    <a:bodyPr/>
                    <a:lstStyle/>
                    <a:p>
                      <a:pPr algn="ctr" fontAlgn="ctr"/>
                      <a:r>
                        <a:rPr lang="en-US" sz="1600" u="none" strike="noStrike" dirty="0">
                          <a:effectLst/>
                        </a:rPr>
                        <a:t>limits or restrictions associated with the marketing campaign or product.(0,1)</a:t>
                      </a:r>
                      <a:endParaRPr lang="en-US" sz="1600" b="0" i="0" u="none" strike="noStrike" dirty="0">
                        <a:solidFill>
                          <a:srgbClr val="000000"/>
                        </a:solidFill>
                        <a:effectLst/>
                        <a:latin typeface="+mn-lt"/>
                      </a:endParaRPr>
                    </a:p>
                  </a:txBody>
                  <a:tcPr marL="9525" marR="9525" marT="9525" anchor="ctr"/>
                </a:tc>
                <a:extLst>
                  <a:ext uri="{0D108BD9-81ED-4DB2-BD59-A6C34878D82A}">
                    <a16:rowId xmlns:a16="http://schemas.microsoft.com/office/drawing/2014/main" val="3234362583"/>
                  </a:ext>
                </a:extLst>
              </a:tr>
              <a:tr h="670433">
                <a:tc>
                  <a:txBody>
                    <a:bodyPr/>
                    <a:lstStyle/>
                    <a:p>
                      <a:pPr algn="ctr" fontAlgn="ctr"/>
                      <a:r>
                        <a:rPr lang="en-US" sz="1600" u="none" strike="noStrike" dirty="0" err="1">
                          <a:effectLst/>
                          <a:latin typeface="+mn-lt"/>
                        </a:rPr>
                        <a:t>campaign_type</a:t>
                      </a:r>
                      <a:r>
                        <a:rPr lang="en-US" sz="1600" u="none" strike="noStrike" dirty="0">
                          <a:effectLst/>
                          <a:latin typeface="+mn-lt"/>
                        </a:rPr>
                        <a:t> </a:t>
                      </a:r>
                      <a:endParaRPr lang="en-US" sz="1600" b="0" i="0" u="none" strike="noStrike" dirty="0">
                        <a:solidFill>
                          <a:srgbClr val="000000"/>
                        </a:solidFill>
                        <a:effectLst/>
                        <a:latin typeface="+mn-lt"/>
                      </a:endParaRPr>
                    </a:p>
                  </a:txBody>
                  <a:tcPr marL="9525" marR="9525" marT="9525" anchor="ctr"/>
                </a:tc>
                <a:tc>
                  <a:txBody>
                    <a:bodyPr/>
                    <a:lstStyle/>
                    <a:p>
                      <a:pPr algn="ctr" fontAlgn="ctr"/>
                      <a:r>
                        <a:rPr lang="en-US" sz="1600" u="none" strike="noStrike" dirty="0">
                          <a:effectLst/>
                        </a:rPr>
                        <a:t>type of marketing campaign, such as email, social media, print </a:t>
                      </a:r>
                      <a:r>
                        <a:rPr lang="en-US" sz="1600" u="none" strike="noStrike" dirty="0" err="1">
                          <a:effectLst/>
                        </a:rPr>
                        <a:t>advertising,etc</a:t>
                      </a:r>
                      <a:r>
                        <a:rPr lang="en-US" sz="1600" u="none" strike="noStrike" dirty="0">
                          <a:effectLst/>
                        </a:rPr>
                        <a:t> (0,1,2,3,4,5,6)</a:t>
                      </a:r>
                      <a:endParaRPr lang="en-US" sz="1600" b="0" i="0" u="none" strike="noStrike" dirty="0" err="1">
                        <a:solidFill>
                          <a:srgbClr val="000000"/>
                        </a:solidFill>
                        <a:effectLst/>
                        <a:latin typeface="+mn-lt"/>
                      </a:endParaRPr>
                    </a:p>
                  </a:txBody>
                  <a:tcPr marL="9525" marR="9525" marT="9525" anchor="ctr"/>
                </a:tc>
                <a:extLst>
                  <a:ext uri="{0D108BD9-81ED-4DB2-BD59-A6C34878D82A}">
                    <a16:rowId xmlns:a16="http://schemas.microsoft.com/office/drawing/2014/main" val="3820463663"/>
                  </a:ext>
                </a:extLst>
              </a:tr>
              <a:tr h="670433">
                <a:tc>
                  <a:txBody>
                    <a:bodyPr/>
                    <a:lstStyle/>
                    <a:p>
                      <a:pPr algn="ctr" fontAlgn="ctr"/>
                      <a:r>
                        <a:rPr lang="en-US" sz="1600" u="none" strike="noStrike" dirty="0" err="1">
                          <a:effectLst/>
                          <a:latin typeface="+mn-lt"/>
                        </a:rPr>
                        <a:t>campaign_level</a:t>
                      </a:r>
                      <a:r>
                        <a:rPr lang="en-US" sz="1600" u="none" strike="noStrike" dirty="0">
                          <a:effectLst/>
                          <a:latin typeface="+mn-lt"/>
                        </a:rPr>
                        <a:t> </a:t>
                      </a:r>
                      <a:endParaRPr lang="en-US" sz="1600" b="0" i="0" u="none" strike="noStrike" dirty="0">
                        <a:solidFill>
                          <a:srgbClr val="000000"/>
                        </a:solidFill>
                        <a:effectLst/>
                        <a:latin typeface="+mn-lt"/>
                      </a:endParaRPr>
                    </a:p>
                  </a:txBody>
                  <a:tcPr marL="9525" marR="9525" marT="9525" anchor="ctr"/>
                </a:tc>
                <a:tc>
                  <a:txBody>
                    <a:bodyPr/>
                    <a:lstStyle/>
                    <a:p>
                      <a:pPr algn="ctr" fontAlgn="ctr"/>
                      <a:r>
                        <a:rPr lang="en-US" sz="1600" u="none" strike="noStrike" dirty="0">
                          <a:effectLst/>
                        </a:rPr>
                        <a:t>level or scale of the marketing campaign, for example, national, regional, or local.(0,1)</a:t>
                      </a:r>
                      <a:endParaRPr lang="en-US" sz="1600" b="0" i="0" u="none" strike="noStrike" dirty="0">
                        <a:solidFill>
                          <a:srgbClr val="000000"/>
                        </a:solidFill>
                        <a:effectLst/>
                        <a:latin typeface="+mn-lt"/>
                      </a:endParaRPr>
                    </a:p>
                  </a:txBody>
                  <a:tcPr marL="9525" marR="9525" marT="9525" anchor="ctr"/>
                </a:tc>
                <a:extLst>
                  <a:ext uri="{0D108BD9-81ED-4DB2-BD59-A6C34878D82A}">
                    <a16:rowId xmlns:a16="http://schemas.microsoft.com/office/drawing/2014/main" val="1504378053"/>
                  </a:ext>
                </a:extLst>
              </a:tr>
              <a:tr h="670433">
                <a:tc>
                  <a:txBody>
                    <a:bodyPr/>
                    <a:lstStyle/>
                    <a:p>
                      <a:pPr algn="ctr" fontAlgn="ctr"/>
                      <a:r>
                        <a:rPr lang="en-US" sz="1600" u="none" strike="noStrike" dirty="0" err="1">
                          <a:effectLst/>
                          <a:latin typeface="+mn-lt"/>
                        </a:rPr>
                        <a:t>product_level</a:t>
                      </a:r>
                      <a:r>
                        <a:rPr lang="en-US" sz="1600" u="none" strike="noStrike" dirty="0">
                          <a:effectLst/>
                          <a:latin typeface="+mn-lt"/>
                        </a:rPr>
                        <a:t> </a:t>
                      </a:r>
                      <a:endParaRPr lang="en-US" sz="1600" b="0" i="0" u="none" strike="noStrike" dirty="0">
                        <a:solidFill>
                          <a:srgbClr val="000000"/>
                        </a:solidFill>
                        <a:effectLst/>
                        <a:latin typeface="+mn-lt"/>
                      </a:endParaRPr>
                    </a:p>
                  </a:txBody>
                  <a:tcPr marL="9525" marR="9525" marT="9525" anchor="ctr"/>
                </a:tc>
                <a:tc>
                  <a:txBody>
                    <a:bodyPr/>
                    <a:lstStyle/>
                    <a:p>
                      <a:pPr algn="ctr" fontAlgn="ctr"/>
                      <a:r>
                        <a:rPr lang="en-US" sz="1600" u="none" strike="noStrike" dirty="0">
                          <a:effectLst/>
                        </a:rPr>
                        <a:t>level or category of the product being marketed, such as high-end, mid-range, or budget.(1,2,3)</a:t>
                      </a:r>
                      <a:endParaRPr lang="en-US" sz="1600" b="0" i="0" u="none" strike="noStrike" dirty="0">
                        <a:solidFill>
                          <a:srgbClr val="000000"/>
                        </a:solidFill>
                        <a:effectLst/>
                        <a:latin typeface="+mn-lt"/>
                      </a:endParaRPr>
                    </a:p>
                  </a:txBody>
                  <a:tcPr marL="9525" marR="9525" marT="9525" anchor="ctr"/>
                </a:tc>
                <a:extLst>
                  <a:ext uri="{0D108BD9-81ED-4DB2-BD59-A6C34878D82A}">
                    <a16:rowId xmlns:a16="http://schemas.microsoft.com/office/drawing/2014/main" val="1480978140"/>
                  </a:ext>
                </a:extLst>
              </a:tr>
              <a:tr h="670433">
                <a:tc>
                  <a:txBody>
                    <a:bodyPr/>
                    <a:lstStyle/>
                    <a:p>
                      <a:pPr algn="ctr" fontAlgn="ctr"/>
                      <a:r>
                        <a:rPr lang="en-US" sz="1600" u="none" strike="noStrike" dirty="0" err="1">
                          <a:effectLst/>
                          <a:latin typeface="+mn-lt"/>
                        </a:rPr>
                        <a:t>resource_amount</a:t>
                      </a:r>
                      <a:r>
                        <a:rPr lang="en-US" sz="1600" u="none" strike="noStrike" dirty="0">
                          <a:effectLst/>
                          <a:latin typeface="+mn-lt"/>
                        </a:rPr>
                        <a:t> </a:t>
                      </a:r>
                      <a:endParaRPr lang="en-US" sz="1600" b="0" i="0" u="none" strike="noStrike" dirty="0">
                        <a:solidFill>
                          <a:srgbClr val="000000"/>
                        </a:solidFill>
                        <a:effectLst/>
                        <a:latin typeface="+mn-lt"/>
                      </a:endParaRPr>
                    </a:p>
                  </a:txBody>
                  <a:tcPr marL="9525" marR="9525" marT="9525" anchor="ctr"/>
                </a:tc>
                <a:tc>
                  <a:txBody>
                    <a:bodyPr/>
                    <a:lstStyle/>
                    <a:p>
                      <a:pPr algn="ctr" fontAlgn="ctr"/>
                      <a:r>
                        <a:rPr lang="en-US" sz="1600" u="none" strike="noStrike" dirty="0">
                          <a:effectLst/>
                        </a:rPr>
                        <a:t>resources (e.g., budget, personnel, or materials) allocated for the marketing campaign.(1,2,3,4,5,6,7,8,9)</a:t>
                      </a:r>
                      <a:endParaRPr lang="en-US" sz="1600" b="0" i="0" u="none" strike="noStrike" dirty="0">
                        <a:solidFill>
                          <a:srgbClr val="000000"/>
                        </a:solidFill>
                        <a:effectLst/>
                        <a:latin typeface="+mn-lt"/>
                      </a:endParaRPr>
                    </a:p>
                  </a:txBody>
                  <a:tcPr marL="9525" marR="9525" marT="9525" anchor="ctr"/>
                </a:tc>
                <a:extLst>
                  <a:ext uri="{0D108BD9-81ED-4DB2-BD59-A6C34878D82A}">
                    <a16:rowId xmlns:a16="http://schemas.microsoft.com/office/drawing/2014/main" val="3806927646"/>
                  </a:ext>
                </a:extLst>
              </a:tr>
              <a:tr h="457932">
                <a:tc>
                  <a:txBody>
                    <a:bodyPr/>
                    <a:lstStyle/>
                    <a:p>
                      <a:pPr algn="ctr" fontAlgn="ctr"/>
                      <a:r>
                        <a:rPr lang="en-US" sz="1600" u="none" strike="noStrike" dirty="0" err="1">
                          <a:effectLst/>
                          <a:latin typeface="+mn-lt"/>
                        </a:rPr>
                        <a:t>email_rate</a:t>
                      </a:r>
                      <a:r>
                        <a:rPr lang="en-US" sz="1600" u="none" strike="noStrike" dirty="0">
                          <a:effectLst/>
                          <a:latin typeface="+mn-lt"/>
                        </a:rPr>
                        <a:t> </a:t>
                      </a:r>
                      <a:endParaRPr lang="en-US" sz="1600" b="0" i="0" u="none" strike="noStrike" dirty="0">
                        <a:solidFill>
                          <a:srgbClr val="000000"/>
                        </a:solidFill>
                        <a:effectLst/>
                        <a:latin typeface="+mn-lt"/>
                      </a:endParaRPr>
                    </a:p>
                  </a:txBody>
                  <a:tcPr marL="9525" marR="9525" marT="9525" anchor="ctr"/>
                </a:tc>
                <a:tc>
                  <a:txBody>
                    <a:bodyPr/>
                    <a:lstStyle/>
                    <a:p>
                      <a:pPr algn="ctr" fontAlgn="ctr"/>
                      <a:r>
                        <a:rPr lang="en-US" sz="1600" u="none" strike="noStrike" dirty="0">
                          <a:effectLst/>
                        </a:rPr>
                        <a:t>email delivery rate or open rate. </a:t>
                      </a:r>
                      <a:endParaRPr lang="en-US" sz="1600" b="0" i="0" u="none" strike="noStrike" dirty="0">
                        <a:solidFill>
                          <a:srgbClr val="000000"/>
                        </a:solidFill>
                        <a:effectLst/>
                        <a:latin typeface="+mn-lt"/>
                      </a:endParaRPr>
                    </a:p>
                  </a:txBody>
                  <a:tcPr marL="9525" marR="9525" marT="9525" anchor="ctr"/>
                </a:tc>
                <a:extLst>
                  <a:ext uri="{0D108BD9-81ED-4DB2-BD59-A6C34878D82A}">
                    <a16:rowId xmlns:a16="http://schemas.microsoft.com/office/drawing/2014/main" val="3183586390"/>
                  </a:ext>
                </a:extLst>
              </a:tr>
              <a:tr h="457932">
                <a:tc>
                  <a:txBody>
                    <a:bodyPr/>
                    <a:lstStyle/>
                    <a:p>
                      <a:pPr algn="ctr" fontAlgn="ctr"/>
                      <a:r>
                        <a:rPr lang="en-US" sz="1600" u="none" strike="noStrike" dirty="0">
                          <a:effectLst/>
                          <a:latin typeface="+mn-lt"/>
                        </a:rPr>
                        <a:t>price</a:t>
                      </a:r>
                      <a:endParaRPr lang="en-US" sz="1600" b="0" i="0" u="none" strike="noStrike" dirty="0">
                        <a:solidFill>
                          <a:srgbClr val="000000"/>
                        </a:solidFill>
                        <a:effectLst/>
                        <a:latin typeface="+mn-lt"/>
                      </a:endParaRPr>
                    </a:p>
                  </a:txBody>
                  <a:tcPr marL="9525" marR="9525" marT="9525" anchor="ctr"/>
                </a:tc>
                <a:tc>
                  <a:txBody>
                    <a:bodyPr/>
                    <a:lstStyle/>
                    <a:p>
                      <a:pPr algn="ctr" fontAlgn="ctr"/>
                      <a:r>
                        <a:rPr lang="en-US" sz="1600" u="none" strike="noStrike" dirty="0">
                          <a:effectLst/>
                        </a:rPr>
                        <a:t>selling price of the product.</a:t>
                      </a:r>
                      <a:endParaRPr lang="en-US" sz="1600" b="0" i="0" u="none" strike="noStrike" dirty="0">
                        <a:solidFill>
                          <a:srgbClr val="000000"/>
                        </a:solidFill>
                        <a:effectLst/>
                        <a:latin typeface="+mn-lt"/>
                      </a:endParaRPr>
                    </a:p>
                  </a:txBody>
                  <a:tcPr marL="9525" marR="9525" marT="9525" anchor="ctr"/>
                </a:tc>
                <a:extLst>
                  <a:ext uri="{0D108BD9-81ED-4DB2-BD59-A6C34878D82A}">
                    <a16:rowId xmlns:a16="http://schemas.microsoft.com/office/drawing/2014/main" val="109378410"/>
                  </a:ext>
                </a:extLst>
              </a:tr>
              <a:tr h="457932">
                <a:tc>
                  <a:txBody>
                    <a:bodyPr/>
                    <a:lstStyle/>
                    <a:p>
                      <a:pPr algn="ctr" fontAlgn="ctr"/>
                      <a:r>
                        <a:rPr lang="en-US" sz="1600" u="none" strike="noStrike" dirty="0" err="1">
                          <a:effectLst/>
                          <a:latin typeface="+mn-lt"/>
                        </a:rPr>
                        <a:t>discount_rate</a:t>
                      </a:r>
                      <a:r>
                        <a:rPr lang="en-US" sz="1600" u="none" strike="noStrike" dirty="0">
                          <a:effectLst/>
                          <a:latin typeface="+mn-lt"/>
                        </a:rPr>
                        <a:t> </a:t>
                      </a:r>
                      <a:endParaRPr lang="en-US" sz="1600" b="0" i="0" u="none" strike="noStrike" dirty="0">
                        <a:solidFill>
                          <a:srgbClr val="000000"/>
                        </a:solidFill>
                        <a:effectLst/>
                        <a:latin typeface="+mn-lt"/>
                      </a:endParaRPr>
                    </a:p>
                  </a:txBody>
                  <a:tcPr marL="9525" marR="9525" marT="9525" anchor="ctr"/>
                </a:tc>
                <a:tc>
                  <a:txBody>
                    <a:bodyPr/>
                    <a:lstStyle/>
                    <a:p>
                      <a:pPr algn="ctr" fontAlgn="ctr"/>
                      <a:r>
                        <a:rPr lang="en-US" sz="1600" u="none" strike="noStrike" dirty="0">
                          <a:effectLst/>
                        </a:rPr>
                        <a:t>discounts or promotional offers associated with the product.</a:t>
                      </a:r>
                      <a:endParaRPr lang="en-US" sz="1600" b="0" i="0" u="none" strike="noStrike" dirty="0">
                        <a:solidFill>
                          <a:srgbClr val="000000"/>
                        </a:solidFill>
                        <a:effectLst/>
                        <a:latin typeface="+mn-lt"/>
                      </a:endParaRPr>
                    </a:p>
                  </a:txBody>
                  <a:tcPr marL="9525" marR="9525" marT="9525" anchor="ctr"/>
                </a:tc>
                <a:extLst>
                  <a:ext uri="{0D108BD9-81ED-4DB2-BD59-A6C34878D82A}">
                    <a16:rowId xmlns:a16="http://schemas.microsoft.com/office/drawing/2014/main" val="2855240941"/>
                  </a:ext>
                </a:extLst>
              </a:tr>
              <a:tr h="670433">
                <a:tc>
                  <a:txBody>
                    <a:bodyPr/>
                    <a:lstStyle/>
                    <a:p>
                      <a:pPr algn="ctr" fontAlgn="ctr"/>
                      <a:r>
                        <a:rPr lang="en-US" sz="1600" u="none" strike="noStrike" dirty="0" err="1">
                          <a:effectLst/>
                          <a:latin typeface="+mn-lt"/>
                        </a:rPr>
                        <a:t>hour_resources</a:t>
                      </a:r>
                      <a:endParaRPr lang="en-US" sz="1600" b="0" i="0" u="none" strike="noStrike" dirty="0">
                        <a:solidFill>
                          <a:srgbClr val="000000"/>
                        </a:solidFill>
                        <a:effectLst/>
                        <a:latin typeface="+mn-lt"/>
                      </a:endParaRPr>
                    </a:p>
                  </a:txBody>
                  <a:tcPr marL="9525" marR="9525" marT="9525" anchor="ctr"/>
                </a:tc>
                <a:tc>
                  <a:txBody>
                    <a:bodyPr/>
                    <a:lstStyle/>
                    <a:p>
                      <a:pPr algn="ctr" fontAlgn="ctr"/>
                      <a:r>
                        <a:rPr lang="en-US" sz="1600" u="none" strike="noStrike" dirty="0">
                          <a:effectLst/>
                        </a:rPr>
                        <a:t>the number of labor hours or human resources dedicated to the marketing campaign or product sales efforts.</a:t>
                      </a:r>
                      <a:endParaRPr lang="en-US" sz="1600" b="0" i="0" u="none" strike="noStrike" dirty="0">
                        <a:solidFill>
                          <a:srgbClr val="000000"/>
                        </a:solidFill>
                        <a:effectLst/>
                        <a:latin typeface="+mn-lt"/>
                      </a:endParaRPr>
                    </a:p>
                  </a:txBody>
                  <a:tcPr marL="9525" marR="9525" marT="9525" anchor="ctr"/>
                </a:tc>
                <a:extLst>
                  <a:ext uri="{0D108BD9-81ED-4DB2-BD59-A6C34878D82A}">
                    <a16:rowId xmlns:a16="http://schemas.microsoft.com/office/drawing/2014/main" val="307331552"/>
                  </a:ext>
                </a:extLst>
              </a:tr>
              <a:tr h="457932">
                <a:tc>
                  <a:txBody>
                    <a:bodyPr/>
                    <a:lstStyle/>
                    <a:p>
                      <a:pPr algn="ctr" fontAlgn="ctr"/>
                      <a:r>
                        <a:rPr lang="en-US" sz="1600" u="none" strike="noStrike" dirty="0" err="1">
                          <a:effectLst/>
                          <a:latin typeface="+mn-lt"/>
                        </a:rPr>
                        <a:t>campaign_fee</a:t>
                      </a:r>
                      <a:endParaRPr lang="en-US" sz="1600" b="0" i="0" u="none" strike="noStrike" dirty="0">
                        <a:solidFill>
                          <a:srgbClr val="000000"/>
                        </a:solidFill>
                        <a:effectLst/>
                        <a:latin typeface="+mn-lt"/>
                      </a:endParaRPr>
                    </a:p>
                  </a:txBody>
                  <a:tcPr marL="9525" marR="9525" marT="9525" anchor="ctr"/>
                </a:tc>
                <a:tc>
                  <a:txBody>
                    <a:bodyPr/>
                    <a:lstStyle/>
                    <a:p>
                      <a:pPr algn="ctr" fontAlgn="ctr"/>
                      <a:r>
                        <a:rPr lang="en-US" sz="1600" u="none" strike="noStrike" dirty="0">
                          <a:effectLst/>
                        </a:rPr>
                        <a:t>fees or costs associated with running the marketing campaign.</a:t>
                      </a:r>
                      <a:endParaRPr lang="en-US" sz="1600" b="0" i="0" u="none" strike="noStrike" dirty="0">
                        <a:solidFill>
                          <a:srgbClr val="000000"/>
                        </a:solidFill>
                        <a:effectLst/>
                        <a:latin typeface="+mn-lt"/>
                      </a:endParaRPr>
                    </a:p>
                  </a:txBody>
                  <a:tcPr marL="9525" marR="9525" marT="9525" anchor="ctr"/>
                </a:tc>
                <a:extLst>
                  <a:ext uri="{0D108BD9-81ED-4DB2-BD59-A6C34878D82A}">
                    <a16:rowId xmlns:a16="http://schemas.microsoft.com/office/drawing/2014/main" val="2564603195"/>
                  </a:ext>
                </a:extLst>
              </a:tr>
              <a:tr h="670433">
                <a:tc>
                  <a:txBody>
                    <a:bodyPr/>
                    <a:lstStyle/>
                    <a:p>
                      <a:pPr algn="ctr" fontAlgn="ctr"/>
                      <a:r>
                        <a:rPr lang="en-US" sz="1600" u="none" strike="noStrike" dirty="0">
                          <a:effectLst/>
                          <a:latin typeface="+mn-lt"/>
                        </a:rPr>
                        <a:t>orders</a:t>
                      </a:r>
                      <a:endParaRPr lang="en-US" sz="1600" b="0" i="0" u="none" strike="noStrike" dirty="0">
                        <a:solidFill>
                          <a:srgbClr val="000000"/>
                        </a:solidFill>
                        <a:effectLst/>
                        <a:latin typeface="+mn-lt"/>
                      </a:endParaRPr>
                    </a:p>
                  </a:txBody>
                  <a:tcPr marL="9525" marR="9525" marT="9525" anchor="ctr"/>
                </a:tc>
                <a:tc>
                  <a:txBody>
                    <a:bodyPr/>
                    <a:lstStyle/>
                    <a:p>
                      <a:pPr algn="ctr" fontAlgn="ctr"/>
                      <a:r>
                        <a:rPr lang="en-US" sz="1600" u="none" strike="noStrike" dirty="0">
                          <a:effectLst/>
                        </a:rPr>
                        <a:t>number of orders or sales generated for the product during the marketing campaign.</a:t>
                      </a:r>
                      <a:endParaRPr lang="en-US" sz="1600" b="0" i="0" u="none" strike="noStrike" dirty="0">
                        <a:solidFill>
                          <a:srgbClr val="000000"/>
                        </a:solidFill>
                        <a:effectLst/>
                        <a:latin typeface="+mn-lt"/>
                      </a:endParaRPr>
                    </a:p>
                  </a:txBody>
                  <a:tcPr marL="9525" marR="9525" marT="9525" anchor="ctr"/>
                </a:tc>
                <a:extLst>
                  <a:ext uri="{0D108BD9-81ED-4DB2-BD59-A6C34878D82A}">
                    <a16:rowId xmlns:a16="http://schemas.microsoft.com/office/drawing/2014/main" val="2505274205"/>
                  </a:ext>
                </a:extLst>
              </a:tr>
            </a:tbl>
          </a:graphicData>
        </a:graphic>
      </p:graphicFrame>
    </p:spTree>
    <p:extLst>
      <p:ext uri="{BB962C8B-B14F-4D97-AF65-F5344CB8AC3E}">
        <p14:creationId xmlns:p14="http://schemas.microsoft.com/office/powerpoint/2010/main" val="2627153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2800" dirty="0">
                <a:latin typeface="+mn-lt"/>
                <a:ea typeface="+mj-lt"/>
                <a:cs typeface="+mj-lt"/>
              </a:rPr>
              <a:t>Exploratory Data Analysis (EDA)</a:t>
            </a:r>
            <a:endParaRPr lang="en-IN" sz="2800" dirty="0">
              <a:latin typeface="+mn-lt"/>
            </a:endParaRPr>
          </a:p>
        </p:txBody>
      </p:sp>
      <p:sp>
        <p:nvSpPr>
          <p:cNvPr id="5" name="Content Placeholder 4"/>
          <p:cNvSpPr>
            <a:spLocks noGrp="1"/>
          </p:cNvSpPr>
          <p:nvPr>
            <p:ph idx="1"/>
          </p:nvPr>
        </p:nvSpPr>
        <p:spPr/>
        <p:txBody>
          <a:bodyPr>
            <a:normAutofit/>
          </a:bodyPr>
          <a:lstStyle/>
          <a:p>
            <a:r>
              <a:rPr lang="en-US" sz="2400" dirty="0">
                <a:solidFill>
                  <a:schemeClr val="tx1"/>
                </a:solidFill>
              </a:rPr>
              <a:t>Exploratory Data Analysis (EDA) is a critical process in data science that involves examining and summarizing data sets to uncover patterns, spot anomalies, test hypotheses, and check assumptions with the help of summary statistics and graphical representations. </a:t>
            </a:r>
            <a:endParaRPr lang="en-US" sz="2400" dirty="0" smtClean="0">
              <a:solidFill>
                <a:schemeClr val="tx1"/>
              </a:solidFill>
            </a:endParaRPr>
          </a:p>
          <a:p>
            <a:endParaRPr lang="en-US" sz="2400" dirty="0" smtClean="0">
              <a:solidFill>
                <a:schemeClr val="tx1"/>
              </a:solidFill>
            </a:endParaRPr>
          </a:p>
          <a:p>
            <a:pPr>
              <a:spcBef>
                <a:spcPts val="0"/>
              </a:spcBef>
            </a:pPr>
            <a:r>
              <a:rPr lang="en-GB" sz="2400" dirty="0">
                <a:solidFill>
                  <a:schemeClr val="tx1"/>
                </a:solidFill>
                <a:latin typeface="+mn-lt"/>
                <a:cs typeface="Times New Roman"/>
              </a:rPr>
              <a:t>The dataset had no duplicates and 2 missing values in "price" </a:t>
            </a:r>
            <a:r>
              <a:rPr lang="en-GB" sz="2400" dirty="0" smtClean="0">
                <a:solidFill>
                  <a:schemeClr val="tx1"/>
                </a:solidFill>
                <a:latin typeface="+mn-lt"/>
                <a:cs typeface="Times New Roman"/>
              </a:rPr>
              <a:t>. </a:t>
            </a:r>
            <a:r>
              <a:rPr lang="en-GB" sz="2400" dirty="0">
                <a:solidFill>
                  <a:schemeClr val="tx1"/>
                </a:solidFill>
                <a:latin typeface="+mn-lt"/>
                <a:cs typeface="Times New Roman"/>
              </a:rPr>
              <a:t>Hence, the </a:t>
            </a:r>
            <a:r>
              <a:rPr lang="en-GB" sz="2400" dirty="0" smtClean="0">
                <a:solidFill>
                  <a:schemeClr val="tx1"/>
                </a:solidFill>
                <a:latin typeface="+mn-lt"/>
                <a:cs typeface="Times New Roman"/>
              </a:rPr>
              <a:t>missing values were filled with mean.</a:t>
            </a:r>
          </a:p>
          <a:p>
            <a:pPr>
              <a:spcBef>
                <a:spcPts val="0"/>
              </a:spcBef>
            </a:pPr>
            <a:endParaRPr lang="en-GB" sz="2400" dirty="0">
              <a:solidFill>
                <a:schemeClr val="tx1"/>
              </a:solidFill>
              <a:latin typeface="+mn-lt"/>
              <a:cs typeface="Times New Roman"/>
            </a:endParaRPr>
          </a:p>
          <a:p>
            <a:pPr>
              <a:spcBef>
                <a:spcPts val="0"/>
              </a:spcBef>
            </a:pPr>
            <a:r>
              <a:rPr lang="en-US" sz="2400" dirty="0">
                <a:solidFill>
                  <a:schemeClr val="tx1"/>
                </a:solidFill>
                <a:latin typeface="+mn-lt"/>
                <a:cs typeface="Times New Roman"/>
              </a:rPr>
              <a:t>While noticing the relationship of numeric qualities with "orders", the </a:t>
            </a:r>
            <a:r>
              <a:rPr lang="en-US" sz="2400" dirty="0" err="1">
                <a:solidFill>
                  <a:schemeClr val="tx1"/>
                </a:solidFill>
                <a:latin typeface="+mn-lt"/>
                <a:cs typeface="Times New Roman"/>
              </a:rPr>
              <a:t>campaign_fee</a:t>
            </a:r>
            <a:r>
              <a:rPr lang="en-US" sz="2400" dirty="0">
                <a:solidFill>
                  <a:schemeClr val="tx1"/>
                </a:solidFill>
                <a:latin typeface="+mn-lt"/>
                <a:cs typeface="Times New Roman"/>
              </a:rPr>
              <a:t> had one exception which was taken out for a cleaner </a:t>
            </a:r>
            <a:r>
              <a:rPr lang="en-US" sz="2400" dirty="0" err="1" smtClean="0">
                <a:solidFill>
                  <a:schemeClr val="tx1"/>
                </a:solidFill>
                <a:latin typeface="+mn-lt"/>
                <a:cs typeface="Times New Roman"/>
              </a:rPr>
              <a:t>information.The</a:t>
            </a:r>
            <a:r>
              <a:rPr lang="en-US" sz="2400" dirty="0" smtClean="0">
                <a:solidFill>
                  <a:schemeClr val="tx1"/>
                </a:solidFill>
                <a:latin typeface="+mn-lt"/>
                <a:cs typeface="Times New Roman"/>
              </a:rPr>
              <a:t> outlier value was 33380.</a:t>
            </a:r>
            <a:endParaRPr lang="en-GB" sz="2400" dirty="0">
              <a:solidFill>
                <a:schemeClr val="tx1"/>
              </a:solidFill>
              <a:latin typeface="+mn-lt"/>
              <a:cs typeface="Times New Roman"/>
            </a:endParaRPr>
          </a:p>
          <a:p>
            <a:pPr>
              <a:spcBef>
                <a:spcPts val="0"/>
              </a:spcBef>
            </a:pPr>
            <a:endParaRPr lang="en-GB" dirty="0">
              <a:solidFill>
                <a:schemeClr val="tx1"/>
              </a:solidFill>
              <a:latin typeface="+mn-lt"/>
              <a:cs typeface="Times New Roman"/>
            </a:endParaRPr>
          </a:p>
          <a:p>
            <a:endParaRPr lang="en-IN" dirty="0"/>
          </a:p>
        </p:txBody>
      </p:sp>
    </p:spTree>
    <p:extLst>
      <p:ext uri="{BB962C8B-B14F-4D97-AF65-F5344CB8AC3E}">
        <p14:creationId xmlns:p14="http://schemas.microsoft.com/office/powerpoint/2010/main" val="2846615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5398" y="275502"/>
            <a:ext cx="7165584" cy="5827706"/>
          </a:xfrm>
        </p:spPr>
      </p:pic>
    </p:spTree>
    <p:extLst>
      <p:ext uri="{BB962C8B-B14F-4D97-AF65-F5344CB8AC3E}">
        <p14:creationId xmlns:p14="http://schemas.microsoft.com/office/powerpoint/2010/main" val="2616347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5171" y="427904"/>
            <a:ext cx="8136866" cy="5181451"/>
          </a:xfrm>
        </p:spPr>
      </p:pic>
    </p:spTree>
    <p:extLst>
      <p:ext uri="{BB962C8B-B14F-4D97-AF65-F5344CB8AC3E}">
        <p14:creationId xmlns:p14="http://schemas.microsoft.com/office/powerpoint/2010/main" val="1030246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2244436" y="319088"/>
            <a:ext cx="7342909" cy="5571843"/>
          </a:xfrm>
        </p:spPr>
      </p:pic>
    </p:spTree>
    <p:extLst>
      <p:ext uri="{BB962C8B-B14F-4D97-AF65-F5344CB8AC3E}">
        <p14:creationId xmlns:p14="http://schemas.microsoft.com/office/powerpoint/2010/main" val="1267259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7239</TotalTime>
  <Words>796</Words>
  <Application>Microsoft Office PowerPoint</Application>
  <PresentationFormat>Widescreen</PresentationFormat>
  <Paragraphs>117</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Century Gothic</vt:lpstr>
      <vt:lpstr>Times New Roman</vt:lpstr>
      <vt:lpstr>BIA Template</vt:lpstr>
      <vt:lpstr>PowerPoint Presentation</vt:lpstr>
      <vt:lpstr>Introduction</vt:lpstr>
      <vt:lpstr>Introduction</vt:lpstr>
      <vt:lpstr>Dataset Information</vt:lpstr>
      <vt:lpstr>PowerPoint Presentation</vt:lpstr>
      <vt:lpstr>Exploratory Data Analysis (EDA)</vt:lpstr>
      <vt:lpstr>PowerPoint Presentation</vt:lpstr>
      <vt:lpstr>PowerPoint Presentation</vt:lpstr>
      <vt:lpstr>PowerPoint Presentation</vt:lpstr>
      <vt:lpstr>PowerPoint Presentation</vt:lpstr>
      <vt:lpstr>Exploratory Data Analysis (EDA)</vt:lpstr>
      <vt:lpstr>Data preparation for model</vt:lpstr>
      <vt:lpstr>Train test split</vt:lpstr>
      <vt:lpstr>Model Selection</vt:lpstr>
      <vt:lpstr>Values for all models</vt:lpstr>
      <vt:lpstr>PowerPoint Presentation</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Acer</cp:lastModifiedBy>
  <cp:revision>2273</cp:revision>
  <dcterms:created xsi:type="dcterms:W3CDTF">2020-12-23T13:36:00Z</dcterms:created>
  <dcterms:modified xsi:type="dcterms:W3CDTF">2024-07-20T12:52:29Z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