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62AF45-6694-4831-9837-8ACD67AE7BBB}">
  <a:tblStyle styleId="{2262AF45-6694-4831-9837-8ACD67AE7B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72a57ba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72a57ba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72a57ba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72a57ba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72a57ba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72a57ba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372f0815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372f0815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72a57b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72a57b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72a57b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72a57b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72a57ba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72a57b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872a57ba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872a57ba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72a57ba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72a57ba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72a57ba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72a57ba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72a57ba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72a57ba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372f0815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372f0815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Recommendation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4825"/>
            <a:ext cx="85206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66"/>
              <a:t>Our Team:</a:t>
            </a:r>
            <a:endParaRPr b="1" sz="5766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/>
              <a:t>Sanket J Shah - AU1841120</a:t>
            </a:r>
            <a:endParaRPr sz="485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/>
              <a:t>Kishan Mehta - AU1841072</a:t>
            </a:r>
            <a:endParaRPr sz="485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/>
              <a:t>Dhruv Sharma - AU1841102</a:t>
            </a:r>
            <a:endParaRPr sz="485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/>
              <a:t>Harsh Patel - AU1841075</a:t>
            </a:r>
            <a:endParaRPr sz="4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each group member in the project</a:t>
            </a:r>
            <a:endParaRPr/>
          </a:p>
        </p:txBody>
      </p:sp>
      <p:graphicFrame>
        <p:nvGraphicFramePr>
          <p:cNvPr id="113" name="Google Shape;113;p22"/>
          <p:cNvGraphicFramePr/>
          <p:nvPr/>
        </p:nvGraphicFramePr>
        <p:xfrm>
          <a:off x="95250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{2262AF45-6694-4831-9837-8ACD67AE7BBB}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Work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Report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Coding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Research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Data </a:t>
                      </a:r>
                      <a:r>
                        <a:rPr b="1" lang="en">
                          <a:solidFill>
                            <a:schemeClr val="lt2"/>
                          </a:solidFill>
                        </a:rPr>
                        <a:t>gathering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Sanket Shah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Kishan Mehta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Dhruv Sharma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Harsh Patel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a </a:t>
            </a:r>
            <a:r>
              <a:rPr lang="en"/>
              <a:t>hybrid</a:t>
            </a:r>
            <a:r>
              <a:rPr lang="en"/>
              <a:t> method that can </a:t>
            </a:r>
            <a:r>
              <a:rPr lang="en">
                <a:solidFill>
                  <a:srgbClr val="FFFFFF"/>
                </a:solidFill>
              </a:rPr>
              <a:t>combine the outputs</a:t>
            </a:r>
            <a:r>
              <a:rPr lang="en"/>
              <a:t> for </a:t>
            </a:r>
            <a:r>
              <a:rPr lang="en">
                <a:solidFill>
                  <a:srgbClr val="FFFFFF"/>
                </a:solidFill>
              </a:rPr>
              <a:t>multiple movie inputs</a:t>
            </a:r>
            <a:r>
              <a:rPr lang="en"/>
              <a:t> and create a </a:t>
            </a:r>
            <a:r>
              <a:rPr lang="en">
                <a:solidFill>
                  <a:srgbClr val="FFFFFF"/>
                </a:solidFill>
              </a:rPr>
              <a:t>hybrid recommendation 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the </a:t>
            </a:r>
            <a:r>
              <a:rPr lang="en">
                <a:solidFill>
                  <a:srgbClr val="FFFFFF"/>
                </a:solidFill>
              </a:rPr>
              <a:t>GMM based approach</a:t>
            </a:r>
            <a:r>
              <a:rPr lang="en"/>
              <a:t> for the movie recommendation problem.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GMM based approach uses the </a:t>
            </a:r>
            <a:r>
              <a:rPr lang="en">
                <a:solidFill>
                  <a:srgbClr val="FFFFFF"/>
                </a:solidFill>
              </a:rPr>
              <a:t>previous</a:t>
            </a:r>
            <a:r>
              <a:rPr lang="en">
                <a:solidFill>
                  <a:srgbClr val="FFFFFF"/>
                </a:solidFill>
              </a:rPr>
              <a:t> ratings</a:t>
            </a:r>
            <a:r>
              <a:rPr lang="en"/>
              <a:t> that user has given to the movies and </a:t>
            </a:r>
            <a:r>
              <a:rPr lang="en">
                <a:solidFill>
                  <a:srgbClr val="FFFFFF"/>
                </a:solidFill>
              </a:rPr>
              <a:t>predict the rating</a:t>
            </a:r>
            <a:r>
              <a:rPr lang="en"/>
              <a:t> that the user would given to the new movie.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“Data Mining.” Mining of Massive Datasets, by Anand Rajaraman and Jeffrey David Ullman, Cambridge University Press, Cambridge, 2011, pp. 1–17.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“MovieLens 25M Dataset.” GroupLens, 2 Mar. 2021, grouplens.org/datasets/movielens/25m.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“Mobile Internet Report.” Global Internet Phenomena, 1 Jan. 2020, www.sandvine.com/phenomena#:~:text=This%20edition%20of%20the%20Global,fixed%20and%20mobile%20operators%20worldwide.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Singh, Ramni &amp; Maurya, Sargam &amp; Tripathi, Tanisha &amp; Narula, Tushar &amp; Srivastav, Gaurav. (2020). Movie Recommendation System using Cosine Similarity and KNN. 2249-8958. 10.35940/ijeat.E9666.069520. 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97375"/>
            <a:ext cx="8520600" cy="4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Introduction</a:t>
            </a:r>
            <a:endParaRPr sz="3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36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</a:t>
            </a:r>
            <a:r>
              <a:rPr lang="en" sz="2300"/>
              <a:t>he internet is growing at an exponential rate, the size and complexities of the websites grows along with it.</a:t>
            </a:r>
            <a:endParaRPr sz="2300"/>
          </a:p>
          <a:p>
            <a:pPr indent="-3636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An average consumer now prefers on-demand content rather than traditional scheduled streaming method.</a:t>
            </a:r>
            <a:endParaRPr sz="2300"/>
          </a:p>
          <a:p>
            <a:pPr indent="-3636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>
                <a:solidFill>
                  <a:srgbClr val="FFFFFF"/>
                </a:solidFill>
              </a:rPr>
              <a:t>58% of the traffic</a:t>
            </a:r>
            <a:r>
              <a:rPr lang="en" sz="2300"/>
              <a:t> on internet is responsible for the video-based content streaming.</a:t>
            </a:r>
            <a:endParaRPr baseline="30000" sz="2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8260"/>
              <a:buChar char="●"/>
            </a:pPr>
            <a:r>
              <a:rPr lang="en" sz="2300"/>
              <a:t>Recommended System collects data from users activities and </a:t>
            </a:r>
            <a:r>
              <a:rPr lang="en" sz="2300"/>
              <a:t>analyzes it the data to generate customized recommendations.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Problem Statement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02225"/>
            <a:ext cx="8520600" cy="36732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369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I</a:t>
            </a:r>
            <a:r>
              <a:rPr lang="en" sz="2300"/>
              <a:t>n recent years, the </a:t>
            </a:r>
            <a:r>
              <a:rPr lang="en" sz="2300">
                <a:solidFill>
                  <a:srgbClr val="FFFFFF"/>
                </a:solidFill>
              </a:rPr>
              <a:t>information overload</a:t>
            </a:r>
            <a:r>
              <a:rPr lang="en" sz="2300"/>
              <a:t> problem to find the most relevant products from a massive amount of data has surfaced.</a:t>
            </a:r>
            <a:endParaRPr sz="2300"/>
          </a:p>
          <a:p>
            <a:pPr indent="-36369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There is no absolute all-working solution for this problem as there can be </a:t>
            </a:r>
            <a:r>
              <a:rPr lang="en" sz="2300">
                <a:solidFill>
                  <a:srgbClr val="FFFFFF"/>
                </a:solidFill>
              </a:rPr>
              <a:t>various aspects that a user might take in consideration</a:t>
            </a:r>
            <a:r>
              <a:rPr lang="en" sz="2300"/>
              <a:t>.</a:t>
            </a:r>
            <a:endParaRPr sz="2300"/>
          </a:p>
          <a:p>
            <a:pPr indent="-36369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In various portals, the user is often asked to select few movie which he likes, than the algorithm calculates and recommends movies which lies between both the movies.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92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Existing body of work</a:t>
            </a:r>
            <a:endParaRPr sz="30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8900" y="1214450"/>
            <a:ext cx="86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Flickmetrix</a:t>
            </a:r>
            <a:r>
              <a:rPr lang="en" sz="2000"/>
              <a:t> recommends movies based on their availability on OTT platforms and it takes </a:t>
            </a:r>
            <a:r>
              <a:rPr lang="en" sz="2000">
                <a:solidFill>
                  <a:srgbClr val="FFFFFF"/>
                </a:solidFill>
              </a:rPr>
              <a:t>many inputs</a:t>
            </a:r>
            <a:r>
              <a:rPr lang="en" sz="2000"/>
              <a:t> from user while searching for movie such as release year and rating.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Date Night app</a:t>
            </a:r>
            <a:r>
              <a:rPr lang="en" sz="2000"/>
              <a:t> lets you add two movies to the app and it will spit out a line of recommendations that are somewhere between the two choices.</a:t>
            </a:r>
            <a:endParaRPr sz="2000"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Movie of the Night</a:t>
            </a:r>
            <a:r>
              <a:rPr lang="en" sz="2000"/>
              <a:t> recommendation works just like Flickmetrix by taking in various time wasting inputs from users but this rec</a:t>
            </a:r>
            <a:r>
              <a:rPr lang="en" sz="2000"/>
              <a:t>ommendation system only </a:t>
            </a:r>
            <a:r>
              <a:rPr lang="en" sz="2000">
                <a:solidFill>
                  <a:srgbClr val="FFFFFF"/>
                </a:solidFill>
              </a:rPr>
              <a:t>suggests one movie</a:t>
            </a:r>
            <a:r>
              <a:rPr lang="en" sz="2000"/>
              <a:t> based on the criteria.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03750"/>
            <a:ext cx="8520600" cy="3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TF-IDF</a:t>
            </a:r>
            <a:r>
              <a:rPr lang="en"/>
              <a:t> based </a:t>
            </a:r>
            <a:r>
              <a:rPr lang="en">
                <a:solidFill>
                  <a:srgbClr val="FFFFFF"/>
                </a:solidFill>
              </a:rPr>
              <a:t>Cosine Similarity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'term frequency–inverse document frequency(TF-IDF) vectorizer' is used to convert the </a:t>
            </a:r>
            <a:r>
              <a:rPr lang="en">
                <a:solidFill>
                  <a:srgbClr val="FFFFFF"/>
                </a:solidFill>
              </a:rPr>
              <a:t>string input to numeric input</a:t>
            </a:r>
            <a:r>
              <a:rPr lang="en"/>
              <a:t> so that the calculation becomes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Cosine similar</a:t>
            </a:r>
            <a:r>
              <a:rPr lang="en"/>
              <a:t>ity is used to calculate the similarity between two vector values. It works by finding the </a:t>
            </a:r>
            <a:r>
              <a:rPr lang="en">
                <a:solidFill>
                  <a:srgbClr val="FFFFFF"/>
                </a:solidFill>
              </a:rPr>
              <a:t>cosine of the θ-angle between both the vectors.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Formula for </a:t>
            </a:r>
            <a:r>
              <a:rPr lang="en">
                <a:solidFill>
                  <a:srgbClr val="FFFFFF"/>
                </a:solidFill>
              </a:rPr>
              <a:t>Cosine similarity for matrices</a:t>
            </a:r>
            <a:r>
              <a:rPr lang="en"/>
              <a:t> is given as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25" y="3467176"/>
            <a:ext cx="3724275" cy="1235825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15450"/>
            <a:ext cx="85206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following different </a:t>
            </a:r>
            <a:r>
              <a:rPr lang="en">
                <a:solidFill>
                  <a:srgbClr val="FFFFFF"/>
                </a:solidFill>
              </a:rPr>
              <a:t>combinations of features</a:t>
            </a:r>
            <a:r>
              <a:rPr lang="en"/>
              <a:t> of a given </a:t>
            </a:r>
            <a:r>
              <a:rPr lang="en">
                <a:solidFill>
                  <a:srgbClr val="FFFFFF"/>
                </a:solidFill>
              </a:rPr>
              <a:t>pair of movies</a:t>
            </a:r>
            <a:r>
              <a:rPr lang="en"/>
              <a:t> to find the similarity between them: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Movie Tagline + Movie Overview (Movie Description)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Movie Genre + Movie Cast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Movie MetaData (Keywords + Genre + Director + Cast)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TF-IDF to convert these string values to numeric values and then build a </a:t>
            </a:r>
            <a:r>
              <a:rPr lang="en">
                <a:solidFill>
                  <a:srgbClr val="FFFFFF"/>
                </a:solidFill>
              </a:rPr>
              <a:t>pairwise similarity matrix.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matrix contains the </a:t>
            </a:r>
            <a:r>
              <a:rPr lang="en">
                <a:solidFill>
                  <a:srgbClr val="FFFFFF"/>
                </a:solidFill>
              </a:rPr>
              <a:t>similarity index for all the movies</a:t>
            </a:r>
            <a:r>
              <a:rPr lang="en"/>
              <a:t> in the dataset based on the </a:t>
            </a:r>
            <a:r>
              <a:rPr lang="en">
                <a:solidFill>
                  <a:srgbClr val="FFFFFF"/>
                </a:solidFill>
              </a:rPr>
              <a:t>selected feature combinations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extract the top ‘n’ movies with </a:t>
            </a:r>
            <a:r>
              <a:rPr lang="en">
                <a:solidFill>
                  <a:srgbClr val="FFFFFF"/>
                </a:solidFill>
              </a:rPr>
              <a:t>highest similarity index</a:t>
            </a:r>
            <a:r>
              <a:rPr lang="en"/>
              <a:t> with </a:t>
            </a:r>
            <a:r>
              <a:rPr lang="en"/>
              <a:t>respect to the input movie.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54150" y="1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89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Movie Description(Tagline + Overview)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475" y="1446625"/>
            <a:ext cx="4000050" cy="3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17825" y="70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Movie Genre + Movie Cast(All cast members)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-1050" r="0" t="47786"/>
          <a:stretch/>
        </p:blipFill>
        <p:spPr>
          <a:xfrm>
            <a:off x="1974750" y="1318475"/>
            <a:ext cx="4774000" cy="2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67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Movie MetaData (Keywords + Director + Genre + Cast(top 3 names))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481000"/>
            <a:ext cx="46291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