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9" r:id="rId2"/>
    <p:sldId id="256" r:id="rId3"/>
    <p:sldId id="258" r:id="rId4"/>
    <p:sldId id="259" r:id="rId5"/>
    <p:sldId id="261" r:id="rId6"/>
    <p:sldId id="262" r:id="rId7"/>
    <p:sldId id="264" r:id="rId8"/>
    <p:sldId id="308" r:id="rId9"/>
    <p:sldId id="310" r:id="rId10"/>
    <p:sldId id="268" r:id="rId11"/>
    <p:sldId id="269" r:id="rId12"/>
    <p:sldId id="319" r:id="rId13"/>
    <p:sldId id="311" r:id="rId14"/>
    <p:sldId id="283" r:id="rId15"/>
    <p:sldId id="286" r:id="rId16"/>
    <p:sldId id="312" r:id="rId17"/>
    <p:sldId id="313" r:id="rId18"/>
    <p:sldId id="314" r:id="rId19"/>
    <p:sldId id="315" r:id="rId20"/>
    <p:sldId id="317" r:id="rId21"/>
    <p:sldId id="318" r:id="rId22"/>
    <p:sldId id="320" r:id="rId23"/>
    <p:sldId id="321" r:id="rId24"/>
    <p:sldId id="322" r:id="rId25"/>
    <p:sldId id="323" r:id="rId26"/>
    <p:sldId id="329" r:id="rId27"/>
    <p:sldId id="330" r:id="rId28"/>
    <p:sldId id="332" r:id="rId29"/>
    <p:sldId id="325" r:id="rId30"/>
    <p:sldId id="331" r:id="rId31"/>
    <p:sldId id="333" r:id="rId32"/>
    <p:sldId id="335" r:id="rId33"/>
    <p:sldId id="336" r:id="rId34"/>
    <p:sldId id="328" r:id="rId35"/>
    <p:sldId id="334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>
      <p:cViewPr varScale="1">
        <p:scale>
          <a:sx n="68" d="100"/>
          <a:sy n="68" d="100"/>
        </p:scale>
        <p:origin x="126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85900" y="2333625"/>
            <a:ext cx="6553200" cy="41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53234" y="385444"/>
            <a:ext cx="4637531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55357" y="1962848"/>
            <a:ext cx="3077210" cy="3930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400" y="104775"/>
            <a:ext cx="1190625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jp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4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9110" y="475678"/>
            <a:ext cx="5605779" cy="448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2515" y="3134677"/>
            <a:ext cx="6998969" cy="1664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7.png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 /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ew from Verisign Labs: Measuring IPv6 Adoption - Verisign Blog">
            <a:extLst>
              <a:ext uri="{FF2B5EF4-FFF2-40B4-BE49-F238E27FC236}">
                <a16:creationId xmlns:a16="http://schemas.microsoft.com/office/drawing/2014/main" id="{C2D4FF01-6CC3-B2CD-0010-855049417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" y="0"/>
            <a:ext cx="91470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1D269B-E681-1FC7-2501-4C52CF1D1243}"/>
              </a:ext>
            </a:extLst>
          </p:cNvPr>
          <p:cNvSpPr txBox="1"/>
          <p:nvPr/>
        </p:nvSpPr>
        <p:spPr>
          <a:xfrm>
            <a:off x="609600" y="20574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GLOBAL DEVELOPMENT MEASUREMENT</a:t>
            </a:r>
          </a:p>
        </p:txBody>
      </p:sp>
    </p:spTree>
    <p:extLst>
      <p:ext uri="{BB962C8B-B14F-4D97-AF65-F5344CB8AC3E}">
        <p14:creationId xmlns:p14="http://schemas.microsoft.com/office/powerpoint/2010/main" val="220976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2437" y="842962"/>
            <a:ext cx="8382000" cy="5876925"/>
          </a:xfrm>
          <a:custGeom>
            <a:avLst/>
            <a:gdLst/>
            <a:ahLst/>
            <a:cxnLst/>
            <a:rect l="l" t="t" r="r" b="b"/>
            <a:pathLst>
              <a:path w="8382000" h="5876925">
                <a:moveTo>
                  <a:pt x="0" y="5876925"/>
                </a:moveTo>
                <a:lnTo>
                  <a:pt x="8382000" y="5876925"/>
                </a:lnTo>
                <a:lnTo>
                  <a:pt x="8382000" y="0"/>
                </a:lnTo>
                <a:lnTo>
                  <a:pt x="0" y="0"/>
                </a:lnTo>
                <a:lnTo>
                  <a:pt x="0" y="5876925"/>
                </a:lnTo>
                <a:close/>
              </a:path>
            </a:pathLst>
          </a:custGeom>
          <a:ln w="9525">
            <a:solidFill>
              <a:srgbClr val="A8B87E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557" y="823785"/>
            <a:ext cx="7992745" cy="3312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5080" indent="-286385">
              <a:lnSpc>
                <a:spcPct val="155400"/>
              </a:lnSpc>
              <a:spcBef>
                <a:spcPts val="55"/>
              </a:spcBef>
              <a:buFont typeface="Arial"/>
              <a:buChar char="•"/>
              <a:tabLst>
                <a:tab pos="298450" algn="l"/>
                <a:tab pos="299085" algn="l"/>
                <a:tab pos="2176780" algn="l"/>
              </a:tabLst>
            </a:pPr>
            <a:r>
              <a:rPr sz="2000" b="1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b="1" spc="7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Distribution:</a:t>
            </a:r>
            <a:r>
              <a:rPr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GDP, </a:t>
            </a:r>
            <a:r>
              <a:rPr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population_total, </a:t>
            </a:r>
            <a:r>
              <a:rPr sz="2000" spc="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co2_emission,  days_to_start_business, </a:t>
            </a:r>
            <a:r>
              <a:rPr sz="20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tourism_inbound, </a:t>
            </a:r>
            <a:r>
              <a:rPr sz="20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energy_usage, </a:t>
            </a:r>
            <a:r>
              <a:rPr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tourism_outbound </a:t>
            </a:r>
            <a:r>
              <a:rPr sz="2000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 are </a:t>
            </a:r>
            <a:r>
              <a:rPr sz="20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</a:t>
            </a:r>
            <a:r>
              <a:rPr sz="2000" spc="2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skewed.</a:t>
            </a: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6385">
              <a:lnSpc>
                <a:spcPct val="155400"/>
              </a:lnSpc>
              <a:spcBef>
                <a:spcPts val="55"/>
              </a:spcBef>
              <a:buFont typeface="Arial"/>
              <a:buChar char="•"/>
              <a:tabLst>
                <a:tab pos="298450" algn="l"/>
                <a:tab pos="299085" algn="l"/>
                <a:tab pos="2176780" algn="l"/>
              </a:tabLst>
            </a:pPr>
            <a:r>
              <a:rPr sz="2000" b="1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sz="2000" b="1" spc="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b="1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Spread: </a:t>
            </a:r>
            <a:r>
              <a:rPr sz="2000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0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observing </a:t>
            </a:r>
            <a:r>
              <a:rPr sz="20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 </a:t>
            </a:r>
            <a:r>
              <a:rPr sz="2000" spc="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histogram, </a:t>
            </a:r>
            <a:r>
              <a:rPr sz="20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spc="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sz="2000" spc="1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 </a:t>
            </a:r>
            <a:r>
              <a:rPr sz="2000" spc="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37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6385">
              <a:lnSpc>
                <a:spcPct val="155400"/>
              </a:lnSpc>
              <a:spcBef>
                <a:spcPts val="55"/>
              </a:spcBef>
              <a:buFont typeface="Arial"/>
              <a:buChar char="•"/>
              <a:tabLst>
                <a:tab pos="298450" algn="l"/>
                <a:tab pos="299085" algn="l"/>
                <a:tab pos="2176780" algn="l"/>
              </a:tabLst>
            </a:pPr>
            <a:r>
              <a:rPr lang="en-IN" sz="20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sz="20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0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Histograms </a:t>
            </a:r>
            <a:r>
              <a:rPr sz="2000" spc="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sz="20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outliers, which </a:t>
            </a:r>
            <a:r>
              <a:rPr sz="2000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that </a:t>
            </a:r>
            <a:r>
              <a:rPr sz="20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 </a:t>
            </a:r>
            <a:r>
              <a:rPr sz="2000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deviate </a:t>
            </a:r>
            <a:r>
              <a:rPr sz="2000" spc="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0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</a:t>
            </a:r>
            <a:r>
              <a:rPr sz="2000" spc="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8100" y="299148"/>
            <a:ext cx="1866900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u="sng" spc="2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Histograms</a:t>
            </a:r>
            <a:endParaRPr sz="24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92893" y="4272852"/>
            <a:ext cx="291465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5400" y="6015038"/>
            <a:ext cx="1638300" cy="624332"/>
          </a:xfrm>
          <a:custGeom>
            <a:avLst/>
            <a:gdLst/>
            <a:ahLst/>
            <a:cxnLst/>
            <a:rect l="l" t="t" r="r" b="b"/>
            <a:pathLst>
              <a:path w="1638300" h="685800">
                <a:moveTo>
                  <a:pt x="0" y="342900"/>
                </a:moveTo>
                <a:lnTo>
                  <a:pt x="10722" y="287278"/>
                </a:lnTo>
                <a:lnTo>
                  <a:pt x="41763" y="234515"/>
                </a:lnTo>
                <a:lnTo>
                  <a:pt x="91437" y="185315"/>
                </a:lnTo>
                <a:lnTo>
                  <a:pt x="122734" y="162273"/>
                </a:lnTo>
                <a:lnTo>
                  <a:pt x="158057" y="140386"/>
                </a:lnTo>
                <a:lnTo>
                  <a:pt x="197194" y="119742"/>
                </a:lnTo>
                <a:lnTo>
                  <a:pt x="239934" y="100431"/>
                </a:lnTo>
                <a:lnTo>
                  <a:pt x="286068" y="82540"/>
                </a:lnTo>
                <a:lnTo>
                  <a:pt x="335383" y="66158"/>
                </a:lnTo>
                <a:lnTo>
                  <a:pt x="387670" y="51373"/>
                </a:lnTo>
                <a:lnTo>
                  <a:pt x="442716" y="38273"/>
                </a:lnTo>
                <a:lnTo>
                  <a:pt x="500312" y="26946"/>
                </a:lnTo>
                <a:lnTo>
                  <a:pt x="560246" y="17480"/>
                </a:lnTo>
                <a:lnTo>
                  <a:pt x="622308" y="9965"/>
                </a:lnTo>
                <a:lnTo>
                  <a:pt x="686286" y="4487"/>
                </a:lnTo>
                <a:lnTo>
                  <a:pt x="751971" y="1136"/>
                </a:lnTo>
                <a:lnTo>
                  <a:pt x="819150" y="0"/>
                </a:lnTo>
                <a:lnTo>
                  <a:pt x="886328" y="1136"/>
                </a:lnTo>
                <a:lnTo>
                  <a:pt x="952013" y="4487"/>
                </a:lnTo>
                <a:lnTo>
                  <a:pt x="1015991" y="9965"/>
                </a:lnTo>
                <a:lnTo>
                  <a:pt x="1078053" y="17480"/>
                </a:lnTo>
                <a:lnTo>
                  <a:pt x="1137987" y="26946"/>
                </a:lnTo>
                <a:lnTo>
                  <a:pt x="1195583" y="38273"/>
                </a:lnTo>
                <a:lnTo>
                  <a:pt x="1250629" y="51373"/>
                </a:lnTo>
                <a:lnTo>
                  <a:pt x="1302916" y="66158"/>
                </a:lnTo>
                <a:lnTo>
                  <a:pt x="1352231" y="82540"/>
                </a:lnTo>
                <a:lnTo>
                  <a:pt x="1398365" y="100431"/>
                </a:lnTo>
                <a:lnTo>
                  <a:pt x="1441105" y="119742"/>
                </a:lnTo>
                <a:lnTo>
                  <a:pt x="1480242" y="140386"/>
                </a:lnTo>
                <a:lnTo>
                  <a:pt x="1515565" y="162273"/>
                </a:lnTo>
                <a:lnTo>
                  <a:pt x="1546862" y="185315"/>
                </a:lnTo>
                <a:lnTo>
                  <a:pt x="1596536" y="234515"/>
                </a:lnTo>
                <a:lnTo>
                  <a:pt x="1627577" y="287278"/>
                </a:lnTo>
                <a:lnTo>
                  <a:pt x="1638300" y="342900"/>
                </a:lnTo>
                <a:lnTo>
                  <a:pt x="1635584" y="371023"/>
                </a:lnTo>
                <a:lnTo>
                  <a:pt x="1614491" y="425304"/>
                </a:lnTo>
                <a:lnTo>
                  <a:pt x="1573922" y="476373"/>
                </a:lnTo>
                <a:lnTo>
                  <a:pt x="1515565" y="523526"/>
                </a:lnTo>
                <a:lnTo>
                  <a:pt x="1480242" y="545413"/>
                </a:lnTo>
                <a:lnTo>
                  <a:pt x="1441105" y="566057"/>
                </a:lnTo>
                <a:lnTo>
                  <a:pt x="1398365" y="585368"/>
                </a:lnTo>
                <a:lnTo>
                  <a:pt x="1352231" y="603259"/>
                </a:lnTo>
                <a:lnTo>
                  <a:pt x="1302916" y="619641"/>
                </a:lnTo>
                <a:lnTo>
                  <a:pt x="1250629" y="634426"/>
                </a:lnTo>
                <a:lnTo>
                  <a:pt x="1195583" y="647526"/>
                </a:lnTo>
                <a:lnTo>
                  <a:pt x="1137987" y="658853"/>
                </a:lnTo>
                <a:lnTo>
                  <a:pt x="1078053" y="668319"/>
                </a:lnTo>
                <a:lnTo>
                  <a:pt x="1015991" y="675834"/>
                </a:lnTo>
                <a:lnTo>
                  <a:pt x="952013" y="681312"/>
                </a:lnTo>
                <a:lnTo>
                  <a:pt x="886328" y="684663"/>
                </a:lnTo>
                <a:lnTo>
                  <a:pt x="819150" y="685800"/>
                </a:lnTo>
                <a:lnTo>
                  <a:pt x="751971" y="684663"/>
                </a:lnTo>
                <a:lnTo>
                  <a:pt x="686286" y="681312"/>
                </a:lnTo>
                <a:lnTo>
                  <a:pt x="622308" y="675834"/>
                </a:lnTo>
                <a:lnTo>
                  <a:pt x="560246" y="668319"/>
                </a:lnTo>
                <a:lnTo>
                  <a:pt x="500312" y="658853"/>
                </a:lnTo>
                <a:lnTo>
                  <a:pt x="442716" y="647526"/>
                </a:lnTo>
                <a:lnTo>
                  <a:pt x="387670" y="634426"/>
                </a:lnTo>
                <a:lnTo>
                  <a:pt x="335383" y="619641"/>
                </a:lnTo>
                <a:lnTo>
                  <a:pt x="286068" y="603259"/>
                </a:lnTo>
                <a:lnTo>
                  <a:pt x="239934" y="585368"/>
                </a:lnTo>
                <a:lnTo>
                  <a:pt x="197194" y="566057"/>
                </a:lnTo>
                <a:lnTo>
                  <a:pt x="158057" y="545413"/>
                </a:lnTo>
                <a:lnTo>
                  <a:pt x="122734" y="523526"/>
                </a:lnTo>
                <a:lnTo>
                  <a:pt x="91437" y="500484"/>
                </a:lnTo>
                <a:lnTo>
                  <a:pt x="41763" y="451284"/>
                </a:lnTo>
                <a:lnTo>
                  <a:pt x="10722" y="398521"/>
                </a:lnTo>
                <a:lnTo>
                  <a:pt x="0" y="3429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892" y="245363"/>
            <a:ext cx="707199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sz="36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36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(EDA)</a:t>
            </a:r>
            <a:endParaRPr sz="3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987" y="1243075"/>
            <a:ext cx="3505835" cy="5019675"/>
          </a:xfrm>
          <a:custGeom>
            <a:avLst/>
            <a:gdLst/>
            <a:ahLst/>
            <a:cxnLst/>
            <a:rect l="l" t="t" r="r" b="b"/>
            <a:pathLst>
              <a:path w="3505835" h="5019675">
                <a:moveTo>
                  <a:pt x="0" y="0"/>
                </a:moveTo>
                <a:lnTo>
                  <a:pt x="2920936" y="0"/>
                </a:lnTo>
                <a:lnTo>
                  <a:pt x="3505263" y="584200"/>
                </a:lnTo>
                <a:lnTo>
                  <a:pt x="3505263" y="5019611"/>
                </a:lnTo>
                <a:lnTo>
                  <a:pt x="584212" y="5019611"/>
                </a:lnTo>
                <a:lnTo>
                  <a:pt x="0" y="443539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A8B87E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3469" y="1554162"/>
            <a:ext cx="2504440" cy="33239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1594">
              <a:lnSpc>
                <a:spcPts val="2320"/>
              </a:lnSpc>
            </a:pPr>
            <a:endParaRPr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4" marR="127000">
              <a:lnSpc>
                <a:spcPts val="3379"/>
              </a:lnSpc>
              <a:spcBef>
                <a:spcPts val="10"/>
              </a:spcBef>
            </a:pPr>
            <a:r>
              <a:rPr sz="275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</a:t>
            </a:r>
            <a:r>
              <a:rPr sz="2750" b="1" spc="-7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 </a:t>
            </a:r>
            <a:r>
              <a:rPr sz="2750" b="1" spc="-9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 </a:t>
            </a:r>
            <a:r>
              <a:rPr sz="2750" b="1" spc="-1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750" b="1" spc="-1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750" b="1" spc="1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endParaRPr sz="275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4" marR="470534">
              <a:lnSpc>
                <a:spcPts val="3310"/>
              </a:lnSpc>
              <a:spcBef>
                <a:spcPts val="55"/>
              </a:spcBef>
            </a:pPr>
            <a:r>
              <a:rPr sz="2750" b="1" spc="-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</a:t>
            </a:r>
            <a:r>
              <a:rPr sz="2750" b="1" spc="-10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 </a:t>
            </a:r>
            <a:r>
              <a:rPr sz="2750" b="1" spc="-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2750" b="1" spc="-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750" b="1" spc="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1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sz="275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4" marR="5080">
              <a:lnSpc>
                <a:spcPts val="3379"/>
              </a:lnSpc>
              <a:spcBef>
                <a:spcPts val="10"/>
              </a:spcBef>
            </a:pPr>
            <a:r>
              <a:rPr sz="2750" b="1" spc="-1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sz="2750" b="1" spc="-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750" b="1" spc="-1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750" b="1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275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A184F9-AA73-DA7C-1F64-52577F9A3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304" y="798902"/>
            <a:ext cx="3913958" cy="600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B73113-524B-D139-8027-2A1FBC0B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110" y="475678"/>
            <a:ext cx="5605779" cy="492443"/>
          </a:xfrm>
        </p:spPr>
        <p:txBody>
          <a:bodyPr/>
          <a:lstStyle/>
          <a:p>
            <a:pPr algn="ctr"/>
            <a:r>
              <a:rPr lang="en-I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Outliers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FE260-0885-427E-81FE-BBD303968696}"/>
              </a:ext>
            </a:extLst>
          </p:cNvPr>
          <p:cNvSpPr txBox="1"/>
          <p:nvPr/>
        </p:nvSpPr>
        <p:spPr>
          <a:xfrm>
            <a:off x="419099" y="1219200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Cluster Analysis, since KMeans Clustering is sensitive to outliers we have handled all the outliers present in the dataset .</a:t>
            </a:r>
          </a:p>
          <a:p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47649-9E8C-A72F-9C08-429806522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" y="2407590"/>
            <a:ext cx="9130289" cy="39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4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A2303F23-5ED3-756E-6CF4-9902467BAF0A}"/>
              </a:ext>
            </a:extLst>
          </p:cNvPr>
          <p:cNvSpPr txBox="1"/>
          <p:nvPr/>
        </p:nvSpPr>
        <p:spPr>
          <a:xfrm>
            <a:off x="990600" y="228600"/>
            <a:ext cx="6705600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2000" b="1" u="heavy" spc="2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</a:t>
            </a:r>
            <a:r>
              <a:rPr sz="2000" b="1" u="heavy" spc="2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Top 30 </a:t>
            </a:r>
            <a:r>
              <a:rPr sz="2000" b="1" u="heavy" spc="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Countries </a:t>
            </a:r>
            <a:r>
              <a:rPr sz="2000" b="1" u="heavy" spc="-3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b="1" u="heavy" spc="-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sz="2000" b="1" u="heavy" spc="1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n-IN" sz="2000" b="1" u="heavy" spc="1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u="heavy" spc="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endParaRPr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68E90F8-D3EB-ECE1-5BFF-164BF8202E0C}"/>
              </a:ext>
            </a:extLst>
          </p:cNvPr>
          <p:cNvSpPr txBox="1"/>
          <p:nvPr/>
        </p:nvSpPr>
        <p:spPr>
          <a:xfrm>
            <a:off x="990600" y="3571652"/>
            <a:ext cx="7086600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2000" b="1" u="heavy" spc="2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</a:t>
            </a:r>
            <a:r>
              <a:rPr sz="2000" b="1" u="heavy" spc="2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sz="2000" b="1" u="heavy" spc="2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30 </a:t>
            </a:r>
            <a:r>
              <a:rPr sz="2000" b="1" u="heavy" spc="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Countries </a:t>
            </a:r>
            <a:r>
              <a:rPr sz="2000" b="1" u="heavy" spc="-3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b="1" u="heavy" spc="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Lowest </a:t>
            </a:r>
            <a:r>
              <a:rPr sz="2000" b="1" u="heavy" spc="1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sz="2000" b="1" u="heavy" spc="24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u="heavy" spc="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endParaRPr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28F860-65E9-C9CD-35B8-FA87AF2C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26" y="630770"/>
            <a:ext cx="7502272" cy="2917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D49258-F801-F5CC-00A0-440C4AD88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64" y="3895459"/>
            <a:ext cx="7502272" cy="29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1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2341" y="272986"/>
            <a:ext cx="3014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1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Correlation</a:t>
            </a:r>
            <a:r>
              <a:rPr sz="2400" u="heavy" spc="-30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Heatmap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700" y="828675"/>
            <a:ext cx="7705725" cy="481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4277" y="5828347"/>
            <a:ext cx="6623050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0" spc="4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CO2</a:t>
            </a:r>
            <a:r>
              <a:rPr sz="2000" b="0" spc="-6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pc="-6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Emissions </a:t>
            </a:r>
            <a:r>
              <a:rPr sz="2000" b="0" spc="1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b="0" spc="-8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1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sz="2000" b="0" spc="-114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sz="2000" b="0" spc="-114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2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b="0" spc="-12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sz="2000" b="0" spc="-15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2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000" b="0" spc="2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aximum</a:t>
            </a:r>
            <a:r>
              <a:rPr sz="2000" b="0" spc="-114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sz="2000" b="0" spc="-8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1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0" spc="-6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1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</a:t>
            </a:r>
            <a:r>
              <a:rPr sz="2000" b="0" spc="-6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1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b="0" spc="-1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2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b="0" spc="-16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000" b="0" spc="-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000" b="0" spc="-8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1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000" b="0" spc="-114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IN" sz="2000" b="0" spc="-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991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t-distributed Stochastic Neighbour Embedding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D2AB3-3968-0BE2-E8FE-AD2E8E894593}"/>
              </a:ext>
            </a:extLst>
          </p:cNvPr>
          <p:cNvSpPr txBox="1"/>
          <p:nvPr/>
        </p:nvSpPr>
        <p:spPr>
          <a:xfrm>
            <a:off x="304800" y="1447800"/>
            <a:ext cx="8229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t-Distributed Stochastic Neighbor Embedding is a non-linear dimensionality reduction algorithm used for exploring high-dimensional 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considered t-SNE over PCA as t-SNE is often used for clustering and </a:t>
            </a:r>
            <a:r>
              <a:rPr lang="en-US" sz="24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help identify groups of similar data points within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silhouette score for the clusters formed after applying t-SNE is better than the silhouette score for the clusters formed after applying PCA.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 of t-SNE is the ability to preserve local 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41B35655-E612-C9C0-9AF4-BAD6B2EB21F0}"/>
              </a:ext>
            </a:extLst>
          </p:cNvPr>
          <p:cNvSpPr/>
          <p:nvPr/>
        </p:nvSpPr>
        <p:spPr>
          <a:xfrm rot="16200000">
            <a:off x="4152902" y="-3848102"/>
            <a:ext cx="838198" cy="9144002"/>
          </a:xfrm>
          <a:custGeom>
            <a:avLst/>
            <a:gdLst/>
            <a:ahLst/>
            <a:cxnLst/>
            <a:rect l="l" t="t" r="r" b="b"/>
            <a:pathLst>
              <a:path w="2209800" h="4829175">
                <a:moveTo>
                  <a:pt x="0" y="368300"/>
                </a:moveTo>
                <a:lnTo>
                  <a:pt x="2868" y="322091"/>
                </a:lnTo>
                <a:lnTo>
                  <a:pt x="11245" y="277599"/>
                </a:lnTo>
                <a:lnTo>
                  <a:pt x="24784" y="235166"/>
                </a:lnTo>
                <a:lnTo>
                  <a:pt x="43142" y="195139"/>
                </a:lnTo>
                <a:lnTo>
                  <a:pt x="65974" y="157861"/>
                </a:lnTo>
                <a:lnTo>
                  <a:pt x="92934" y="123678"/>
                </a:lnTo>
                <a:lnTo>
                  <a:pt x="123678" y="92934"/>
                </a:lnTo>
                <a:lnTo>
                  <a:pt x="157861" y="65974"/>
                </a:lnTo>
                <a:lnTo>
                  <a:pt x="195139" y="43142"/>
                </a:lnTo>
                <a:lnTo>
                  <a:pt x="235166" y="24784"/>
                </a:lnTo>
                <a:lnTo>
                  <a:pt x="277599" y="11245"/>
                </a:lnTo>
                <a:lnTo>
                  <a:pt x="322091" y="2868"/>
                </a:lnTo>
                <a:lnTo>
                  <a:pt x="368300" y="0"/>
                </a:lnTo>
                <a:lnTo>
                  <a:pt x="1841373" y="0"/>
                </a:lnTo>
                <a:lnTo>
                  <a:pt x="1887583" y="2868"/>
                </a:lnTo>
                <a:lnTo>
                  <a:pt x="1932081" y="11245"/>
                </a:lnTo>
                <a:lnTo>
                  <a:pt x="1974523" y="24784"/>
                </a:lnTo>
                <a:lnTo>
                  <a:pt x="2014562" y="43142"/>
                </a:lnTo>
                <a:lnTo>
                  <a:pt x="2051853" y="65974"/>
                </a:lnTo>
                <a:lnTo>
                  <a:pt x="2086050" y="92934"/>
                </a:lnTo>
                <a:lnTo>
                  <a:pt x="2116809" y="123678"/>
                </a:lnTo>
                <a:lnTo>
                  <a:pt x="2143783" y="157861"/>
                </a:lnTo>
                <a:lnTo>
                  <a:pt x="2166628" y="195139"/>
                </a:lnTo>
                <a:lnTo>
                  <a:pt x="2184997" y="235166"/>
                </a:lnTo>
                <a:lnTo>
                  <a:pt x="2198546" y="277599"/>
                </a:lnTo>
                <a:lnTo>
                  <a:pt x="2206929" y="322091"/>
                </a:lnTo>
                <a:lnTo>
                  <a:pt x="2209800" y="368300"/>
                </a:lnTo>
                <a:lnTo>
                  <a:pt x="2209800" y="4460798"/>
                </a:lnTo>
                <a:lnTo>
                  <a:pt x="2206929" y="4506999"/>
                </a:lnTo>
                <a:lnTo>
                  <a:pt x="2198546" y="4551487"/>
                </a:lnTo>
                <a:lnTo>
                  <a:pt x="2184997" y="4593918"/>
                </a:lnTo>
                <a:lnTo>
                  <a:pt x="2166628" y="4633945"/>
                </a:lnTo>
                <a:lnTo>
                  <a:pt x="2143783" y="4671224"/>
                </a:lnTo>
                <a:lnTo>
                  <a:pt x="2116809" y="4705410"/>
                </a:lnTo>
                <a:lnTo>
                  <a:pt x="2086050" y="4736158"/>
                </a:lnTo>
                <a:lnTo>
                  <a:pt x="2051853" y="4763122"/>
                </a:lnTo>
                <a:lnTo>
                  <a:pt x="2014562" y="4785958"/>
                </a:lnTo>
                <a:lnTo>
                  <a:pt x="1974523" y="4804320"/>
                </a:lnTo>
                <a:lnTo>
                  <a:pt x="1932081" y="4817863"/>
                </a:lnTo>
                <a:lnTo>
                  <a:pt x="1887583" y="4826241"/>
                </a:lnTo>
                <a:lnTo>
                  <a:pt x="1841373" y="4829111"/>
                </a:lnTo>
                <a:lnTo>
                  <a:pt x="368300" y="4829111"/>
                </a:lnTo>
                <a:lnTo>
                  <a:pt x="322091" y="4826241"/>
                </a:lnTo>
                <a:lnTo>
                  <a:pt x="277599" y="4817863"/>
                </a:lnTo>
                <a:lnTo>
                  <a:pt x="235166" y="4804320"/>
                </a:lnTo>
                <a:lnTo>
                  <a:pt x="195139" y="4785958"/>
                </a:lnTo>
                <a:lnTo>
                  <a:pt x="157861" y="4763122"/>
                </a:lnTo>
                <a:lnTo>
                  <a:pt x="123678" y="4736158"/>
                </a:lnTo>
                <a:lnTo>
                  <a:pt x="92934" y="4705410"/>
                </a:lnTo>
                <a:lnTo>
                  <a:pt x="65974" y="4671224"/>
                </a:lnTo>
                <a:lnTo>
                  <a:pt x="43142" y="4633945"/>
                </a:lnTo>
                <a:lnTo>
                  <a:pt x="24784" y="4593918"/>
                </a:lnTo>
                <a:lnTo>
                  <a:pt x="11245" y="4551487"/>
                </a:lnTo>
                <a:lnTo>
                  <a:pt x="2868" y="4506999"/>
                </a:lnTo>
                <a:lnTo>
                  <a:pt x="0" y="4460798"/>
                </a:lnTo>
                <a:lnTo>
                  <a:pt x="0" y="368300"/>
                </a:lnTo>
                <a:close/>
              </a:path>
            </a:pathLst>
          </a:custGeom>
          <a:ln w="9525">
            <a:solidFill>
              <a:srgbClr val="A8B8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02275-B878-E88A-5618-4E2BD6C57951}"/>
              </a:ext>
            </a:extLst>
          </p:cNvPr>
          <p:cNvSpPr txBox="1"/>
          <p:nvPr/>
        </p:nvSpPr>
        <p:spPr>
          <a:xfrm>
            <a:off x="342900" y="304799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data points after applying t-SNE on the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05CC6-562A-07F3-2640-9634A9CD58F2}"/>
              </a:ext>
            </a:extLst>
          </p:cNvPr>
          <p:cNvSpPr txBox="1"/>
          <p:nvPr/>
        </p:nvSpPr>
        <p:spPr>
          <a:xfrm>
            <a:off x="6019800" y="60198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n_components=2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D7F173-8B79-7493-276A-838F4316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462088"/>
            <a:ext cx="52768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081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A30FC1-4882-B64F-B232-18EDAB6CC853}"/>
              </a:ext>
            </a:extLst>
          </p:cNvPr>
          <p:cNvSpPr txBox="1"/>
          <p:nvPr/>
        </p:nvSpPr>
        <p:spPr>
          <a:xfrm>
            <a:off x="533400" y="1524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F494A-C3A9-BB4C-8733-B89558FC555E}"/>
              </a:ext>
            </a:extLst>
          </p:cNvPr>
          <p:cNvSpPr txBox="1"/>
          <p:nvPr/>
        </p:nvSpPr>
        <p:spPr>
          <a:xfrm>
            <a:off x="533400" y="12192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tried to explore 3 Cluster Algorithms:</a:t>
            </a:r>
          </a:p>
          <a:p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Mixture Algorithm</a:t>
            </a:r>
          </a:p>
          <a:p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these 3 models we will be considering those models with high silhouette score.</a:t>
            </a:r>
          </a:p>
        </p:txBody>
      </p:sp>
    </p:spTree>
    <p:extLst>
      <p:ext uri="{BB962C8B-B14F-4D97-AF65-F5344CB8AC3E}">
        <p14:creationId xmlns:p14="http://schemas.microsoft.com/office/powerpoint/2010/main" val="461346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955C897-AD7A-5345-D2F7-1CF977F24F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0535" y="314705"/>
            <a:ext cx="50304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sz="3600" spc="-17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5C821-A3BD-02BF-4219-5DF00FB2E39C}"/>
              </a:ext>
            </a:extLst>
          </p:cNvPr>
          <p:cNvSpPr txBox="1"/>
          <p:nvPr/>
        </p:nvSpPr>
        <p:spPr>
          <a:xfrm>
            <a:off x="533400" y="890015"/>
            <a:ext cx="8153400" cy="1992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81305">
              <a:lnSpc>
                <a:spcPct val="100099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lang="en-US" sz="20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algorithm we </a:t>
            </a:r>
            <a:r>
              <a:rPr lang="en-US" sz="20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 the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number </a:t>
            </a:r>
            <a:r>
              <a:rPr lang="en-US" sz="20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0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itself, </a:t>
            </a:r>
            <a:r>
              <a:rPr lang="en-US" sz="20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intervention </a:t>
            </a:r>
            <a:r>
              <a:rPr lang="en-US" sz="2000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required.</a:t>
            </a:r>
          </a:p>
          <a:p>
            <a:pPr marL="12700" marR="5080">
              <a:lnSpc>
                <a:spcPct val="1008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Dendrograms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lang="en-US" sz="20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 in </a:t>
            </a:r>
            <a:r>
              <a:rPr lang="en-US" sz="20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 </a:t>
            </a:r>
            <a:r>
              <a:rPr lang="en-US" sz="20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visualization,  which </a:t>
            </a:r>
            <a:r>
              <a:rPr lang="en-US" sz="20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</a:t>
            </a:r>
            <a:r>
              <a:rPr lang="en-US" sz="20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sz="20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understand.</a:t>
            </a:r>
          </a:p>
          <a:p>
            <a:pPr marL="12700" marR="5080">
              <a:lnSpc>
                <a:spcPct val="1008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clusters considered= 4</a:t>
            </a:r>
          </a:p>
          <a:p>
            <a:pPr marL="12700" marR="5080">
              <a:lnSpc>
                <a:spcPct val="1008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0D85C66-EEAB-7EAD-B1AD-6FF8987F0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514600"/>
            <a:ext cx="6096000" cy="42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94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80B8C8D5-35AE-1098-2623-F641AEEA9A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0535" y="314705"/>
            <a:ext cx="50304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sz="3600" spc="-17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D485A-2E92-75F6-AD1B-7AB183282BC6}"/>
              </a:ext>
            </a:extLst>
          </p:cNvPr>
          <p:cNvSpPr txBox="1"/>
          <p:nvPr/>
        </p:nvSpPr>
        <p:spPr>
          <a:xfrm>
            <a:off x="533400" y="1187113"/>
            <a:ext cx="3810000" cy="1065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8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clusters considered= 4</a:t>
            </a:r>
          </a:p>
          <a:p>
            <a:pPr marL="12700" marR="5080">
              <a:lnSpc>
                <a:spcPct val="1008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8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770CA-7D1B-8A54-3DD1-A9CD5A272902}"/>
              </a:ext>
            </a:extLst>
          </p:cNvPr>
          <p:cNvSpPr txBox="1"/>
          <p:nvPr/>
        </p:nvSpPr>
        <p:spPr>
          <a:xfrm>
            <a:off x="914399" y="6276996"/>
            <a:ext cx="3657600" cy="1687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800"/>
              </a:lnSpc>
              <a:buSzPct val="94444"/>
              <a:tabLst>
                <a:tab pos="93980" algn="l"/>
              </a:tabLst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 Hierarchical Clustering</a:t>
            </a:r>
          </a:p>
          <a:p>
            <a:pPr marL="12700" marR="5080">
              <a:lnSpc>
                <a:spcPct val="100800"/>
              </a:lnSpc>
              <a:buSzPct val="94444"/>
              <a:tabLst>
                <a:tab pos="93980" algn="l"/>
              </a:tabLst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800"/>
              </a:lnSpc>
              <a:buSzPct val="94444"/>
              <a:tabLst>
                <a:tab pos="93980" algn="l"/>
              </a:tabLst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8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8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A3A603D-0817-7FEF-809A-329C43DA4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519" y="1752600"/>
            <a:ext cx="5719762" cy="413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5822C7-6BB9-4649-F683-E51F5EDBF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5976135"/>
            <a:ext cx="2815779" cy="88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0289" y="639444"/>
            <a:ext cx="41192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002776"/>
                </a:solidFill>
                <a:latin typeface="Verdana"/>
                <a:cs typeface="Verdana"/>
              </a:rPr>
              <a:t>Cluster</a:t>
            </a:r>
            <a:r>
              <a:rPr sz="3600" spc="-85" dirty="0">
                <a:solidFill>
                  <a:srgbClr val="002776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002776"/>
                </a:solidFill>
                <a:latin typeface="Verdana"/>
                <a:cs typeface="Verdana"/>
              </a:rPr>
              <a:t>Analysis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0776" y="2347976"/>
            <a:ext cx="5372100" cy="2933700"/>
          </a:xfrm>
          <a:custGeom>
            <a:avLst/>
            <a:gdLst/>
            <a:ahLst/>
            <a:cxnLst/>
            <a:rect l="l" t="t" r="r" b="b"/>
            <a:pathLst>
              <a:path w="5372100" h="2933700">
                <a:moveTo>
                  <a:pt x="0" y="488950"/>
                </a:moveTo>
                <a:lnTo>
                  <a:pt x="2237" y="441846"/>
                </a:lnTo>
                <a:lnTo>
                  <a:pt x="8813" y="396013"/>
                </a:lnTo>
                <a:lnTo>
                  <a:pt x="19522" y="351654"/>
                </a:lnTo>
                <a:lnTo>
                  <a:pt x="34161" y="308974"/>
                </a:lnTo>
                <a:lnTo>
                  <a:pt x="52525" y="268178"/>
                </a:lnTo>
                <a:lnTo>
                  <a:pt x="74409" y="229469"/>
                </a:lnTo>
                <a:lnTo>
                  <a:pt x="99608" y="193053"/>
                </a:lnTo>
                <a:lnTo>
                  <a:pt x="127918" y="159135"/>
                </a:lnTo>
                <a:lnTo>
                  <a:pt x="159135" y="127918"/>
                </a:lnTo>
                <a:lnTo>
                  <a:pt x="193053" y="99608"/>
                </a:lnTo>
                <a:lnTo>
                  <a:pt x="229469" y="74409"/>
                </a:lnTo>
                <a:lnTo>
                  <a:pt x="268178" y="52525"/>
                </a:lnTo>
                <a:lnTo>
                  <a:pt x="308974" y="34161"/>
                </a:lnTo>
                <a:lnTo>
                  <a:pt x="351654" y="19522"/>
                </a:lnTo>
                <a:lnTo>
                  <a:pt x="396013" y="8813"/>
                </a:lnTo>
                <a:lnTo>
                  <a:pt x="441846" y="2237"/>
                </a:lnTo>
                <a:lnTo>
                  <a:pt x="488950" y="0"/>
                </a:lnTo>
                <a:lnTo>
                  <a:pt x="4883023" y="0"/>
                </a:lnTo>
                <a:lnTo>
                  <a:pt x="4930127" y="2237"/>
                </a:lnTo>
                <a:lnTo>
                  <a:pt x="4975964" y="8813"/>
                </a:lnTo>
                <a:lnTo>
                  <a:pt x="5020328" y="19522"/>
                </a:lnTo>
                <a:lnTo>
                  <a:pt x="5063016" y="34161"/>
                </a:lnTo>
                <a:lnTo>
                  <a:pt x="5103821" y="52525"/>
                </a:lnTo>
                <a:lnTo>
                  <a:pt x="5142539" y="74409"/>
                </a:lnTo>
                <a:lnTo>
                  <a:pt x="5178965" y="99608"/>
                </a:lnTo>
                <a:lnTo>
                  <a:pt x="5212895" y="127918"/>
                </a:lnTo>
                <a:lnTo>
                  <a:pt x="5244123" y="159135"/>
                </a:lnTo>
                <a:lnTo>
                  <a:pt x="5272444" y="193053"/>
                </a:lnTo>
                <a:lnTo>
                  <a:pt x="5297654" y="229469"/>
                </a:lnTo>
                <a:lnTo>
                  <a:pt x="5319548" y="268178"/>
                </a:lnTo>
                <a:lnTo>
                  <a:pt x="5337920" y="308974"/>
                </a:lnTo>
                <a:lnTo>
                  <a:pt x="5352566" y="351654"/>
                </a:lnTo>
                <a:lnTo>
                  <a:pt x="5363281" y="396013"/>
                </a:lnTo>
                <a:lnTo>
                  <a:pt x="5369861" y="441846"/>
                </a:lnTo>
                <a:lnTo>
                  <a:pt x="5372100" y="488950"/>
                </a:lnTo>
                <a:lnTo>
                  <a:pt x="5372100" y="2444623"/>
                </a:lnTo>
                <a:lnTo>
                  <a:pt x="5369861" y="2491727"/>
                </a:lnTo>
                <a:lnTo>
                  <a:pt x="5363281" y="2537564"/>
                </a:lnTo>
                <a:lnTo>
                  <a:pt x="5352566" y="2581928"/>
                </a:lnTo>
                <a:lnTo>
                  <a:pt x="5337920" y="2624616"/>
                </a:lnTo>
                <a:lnTo>
                  <a:pt x="5319548" y="2665421"/>
                </a:lnTo>
                <a:lnTo>
                  <a:pt x="5297654" y="2704139"/>
                </a:lnTo>
                <a:lnTo>
                  <a:pt x="5272444" y="2740565"/>
                </a:lnTo>
                <a:lnTo>
                  <a:pt x="5244123" y="2774495"/>
                </a:lnTo>
                <a:lnTo>
                  <a:pt x="5212895" y="2805723"/>
                </a:lnTo>
                <a:lnTo>
                  <a:pt x="5178965" y="2834044"/>
                </a:lnTo>
                <a:lnTo>
                  <a:pt x="5142539" y="2859254"/>
                </a:lnTo>
                <a:lnTo>
                  <a:pt x="5103821" y="2881148"/>
                </a:lnTo>
                <a:lnTo>
                  <a:pt x="5063016" y="2899520"/>
                </a:lnTo>
                <a:lnTo>
                  <a:pt x="5020328" y="2914166"/>
                </a:lnTo>
                <a:lnTo>
                  <a:pt x="4975964" y="2924881"/>
                </a:lnTo>
                <a:lnTo>
                  <a:pt x="4930127" y="2931461"/>
                </a:lnTo>
                <a:lnTo>
                  <a:pt x="4883023" y="2933700"/>
                </a:lnTo>
                <a:lnTo>
                  <a:pt x="488950" y="2933700"/>
                </a:lnTo>
                <a:lnTo>
                  <a:pt x="441846" y="2931461"/>
                </a:lnTo>
                <a:lnTo>
                  <a:pt x="396013" y="2924881"/>
                </a:lnTo>
                <a:lnTo>
                  <a:pt x="351654" y="2914166"/>
                </a:lnTo>
                <a:lnTo>
                  <a:pt x="308974" y="2899520"/>
                </a:lnTo>
                <a:lnTo>
                  <a:pt x="268178" y="2881148"/>
                </a:lnTo>
                <a:lnTo>
                  <a:pt x="229469" y="2859254"/>
                </a:lnTo>
                <a:lnTo>
                  <a:pt x="193053" y="2834044"/>
                </a:lnTo>
                <a:lnTo>
                  <a:pt x="159135" y="2805723"/>
                </a:lnTo>
                <a:lnTo>
                  <a:pt x="127918" y="2774495"/>
                </a:lnTo>
                <a:lnTo>
                  <a:pt x="99608" y="2740565"/>
                </a:lnTo>
                <a:lnTo>
                  <a:pt x="74409" y="2704139"/>
                </a:lnTo>
                <a:lnTo>
                  <a:pt x="52525" y="2665421"/>
                </a:lnTo>
                <a:lnTo>
                  <a:pt x="34161" y="2624616"/>
                </a:lnTo>
                <a:lnTo>
                  <a:pt x="19522" y="2581928"/>
                </a:lnTo>
                <a:lnTo>
                  <a:pt x="8813" y="2537564"/>
                </a:lnTo>
                <a:lnTo>
                  <a:pt x="2237" y="2491727"/>
                </a:lnTo>
                <a:lnTo>
                  <a:pt x="0" y="2444623"/>
                </a:lnTo>
                <a:lnTo>
                  <a:pt x="0" y="488950"/>
                </a:lnTo>
                <a:close/>
              </a:path>
            </a:pathLst>
          </a:custGeom>
          <a:ln w="9525">
            <a:solidFill>
              <a:srgbClr val="A8B8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6929" y="1764664"/>
            <a:ext cx="4439285" cy="3440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330" algn="ctr">
              <a:lnSpc>
                <a:spcPct val="100000"/>
              </a:lnSpc>
              <a:spcBef>
                <a:spcPts val="105"/>
              </a:spcBef>
            </a:pPr>
            <a:r>
              <a:rPr sz="2400" b="1" spc="5" dirty="0">
                <a:solidFill>
                  <a:srgbClr val="002776"/>
                </a:solidFill>
                <a:uFill>
                  <a:solidFill>
                    <a:srgbClr val="002776"/>
                  </a:solidFill>
                </a:uFill>
                <a:latin typeface="Verdana"/>
                <a:cs typeface="Verdana"/>
              </a:rPr>
              <a:t>Group</a:t>
            </a:r>
            <a:r>
              <a:rPr sz="2400" b="1" spc="-40" dirty="0">
                <a:solidFill>
                  <a:srgbClr val="002776"/>
                </a:solidFill>
                <a:uFill>
                  <a:solidFill>
                    <a:srgbClr val="002776"/>
                  </a:solidFill>
                </a:uFill>
                <a:latin typeface="Verdana"/>
                <a:cs typeface="Verdana"/>
              </a:rPr>
              <a:t> </a:t>
            </a:r>
            <a:r>
              <a:rPr lang="en-IN" sz="2400" b="1" spc="-40" dirty="0">
                <a:solidFill>
                  <a:srgbClr val="002776"/>
                </a:solidFill>
                <a:uFill>
                  <a:solidFill>
                    <a:srgbClr val="002776"/>
                  </a:solidFill>
                </a:uFill>
                <a:latin typeface="Verdana"/>
                <a:cs typeface="Verdana"/>
              </a:rPr>
              <a:t>1</a:t>
            </a:r>
          </a:p>
          <a:p>
            <a:pPr marL="100330" algn="ctr">
              <a:lnSpc>
                <a:spcPct val="100000"/>
              </a:lnSpc>
              <a:spcBef>
                <a:spcPts val="105"/>
              </a:spcBef>
            </a:pPr>
            <a:endParaRPr lang="en-IN" sz="2400" b="1" u="heavy" spc="-40" dirty="0">
              <a:solidFill>
                <a:srgbClr val="002776"/>
              </a:solidFill>
              <a:uFill>
                <a:solidFill>
                  <a:srgbClr val="002776"/>
                </a:solidFill>
              </a:uFill>
              <a:latin typeface="Verdana"/>
              <a:cs typeface="Verdana"/>
            </a:endParaRPr>
          </a:p>
          <a:p>
            <a:pPr marL="100330" algn="ctr">
              <a:lnSpc>
                <a:spcPct val="100000"/>
              </a:lnSpc>
              <a:spcBef>
                <a:spcPts val="105"/>
              </a:spcBef>
            </a:pPr>
            <a:endParaRPr lang="en-IN" sz="2400" b="0" i="0" dirty="0">
              <a:solidFill>
                <a:srgbClr val="222222"/>
              </a:solidFill>
              <a:effectLst/>
              <a:latin typeface="Lexend"/>
            </a:endParaRPr>
          </a:p>
          <a:p>
            <a:pPr marL="100330" algn="ctr">
              <a:lnSpc>
                <a:spcPct val="100000"/>
              </a:lnSpc>
              <a:spcBef>
                <a:spcPts val="105"/>
              </a:spcBef>
            </a:pP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Harshawardhan Patil</a:t>
            </a:r>
            <a:endParaRPr lang="en-IN" sz="2400" b="1" i="0" u="heavy" spc="-40" dirty="0">
              <a:solidFill>
                <a:srgbClr val="002776"/>
              </a:solidFill>
              <a:effectLst/>
              <a:uFill>
                <a:solidFill>
                  <a:srgbClr val="002776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330" algn="ctr">
              <a:lnSpc>
                <a:spcPct val="100000"/>
              </a:lnSpc>
              <a:spcBef>
                <a:spcPts val="105"/>
              </a:spcBef>
            </a:pP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Ms. Chaitra S</a:t>
            </a:r>
          </a:p>
          <a:p>
            <a:pPr marL="100330" algn="ctr">
              <a:lnSpc>
                <a:spcPct val="100000"/>
              </a:lnSpc>
              <a:spcBef>
                <a:spcPts val="105"/>
              </a:spcBef>
            </a:pP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eera </a:t>
            </a:r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rishna</a:t>
            </a:r>
          </a:p>
          <a:p>
            <a:pPr marL="100330" algn="ctr">
              <a:lnSpc>
                <a:spcPct val="100000"/>
              </a:lnSpc>
              <a:spcBef>
                <a:spcPts val="105"/>
              </a:spcBef>
            </a:pP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Dinakara Rama Kulala</a:t>
            </a:r>
            <a:endParaRPr lang="en-IN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330" algn="ctr">
              <a:lnSpc>
                <a:spcPct val="100000"/>
              </a:lnSpc>
              <a:spcBef>
                <a:spcPts val="105"/>
              </a:spcBef>
            </a:pP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Pushpak Dilip Khanke</a:t>
            </a:r>
            <a:endParaRPr lang="en-IN" sz="2400" b="1" u="heavy" spc="-40" dirty="0">
              <a:solidFill>
                <a:srgbClr val="002776"/>
              </a:solidFill>
              <a:uFill>
                <a:solidFill>
                  <a:srgbClr val="002776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330" algn="ctr">
              <a:lnSpc>
                <a:spcPct val="100000"/>
              </a:lnSpc>
              <a:spcBef>
                <a:spcPts val="105"/>
              </a:spcBef>
            </a:pPr>
            <a:endParaRPr sz="2400" dirty="0">
              <a:latin typeface="Verdana"/>
              <a:cs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CA0A2C-8BC8-20BE-49DD-6538EE2CAA19}"/>
              </a:ext>
            </a:extLst>
          </p:cNvPr>
          <p:cNvSpPr txBox="1"/>
          <p:nvPr/>
        </p:nvSpPr>
        <p:spPr>
          <a:xfrm>
            <a:off x="2106929" y="5715000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Name: Madishetti Rajashekar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3D485A-2E92-75F6-AD1B-7AB183282BC6}"/>
              </a:ext>
            </a:extLst>
          </p:cNvPr>
          <p:cNvSpPr txBox="1"/>
          <p:nvPr/>
        </p:nvSpPr>
        <p:spPr>
          <a:xfrm>
            <a:off x="228600" y="1407385"/>
            <a:ext cx="3810000" cy="507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Gaussian Mixture Model (GMM) is a probabilistic model used for clustering and density estimation.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GMM identifies underlying clusters in data, accommodating non-spherical clusters and overlapping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best suited for continuous data but can also be used with discrete data.</a:t>
            </a:r>
          </a:p>
          <a:p>
            <a:pPr marL="12700" marR="5080">
              <a:lnSpc>
                <a:spcPct val="100800"/>
              </a:lnSpc>
              <a:buSzPct val="94444"/>
              <a:tabLst>
                <a:tab pos="93980" algn="l"/>
              </a:tabLst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800"/>
              </a:lnSpc>
              <a:buSzPct val="94444"/>
              <a:tabLst>
                <a:tab pos="93980" algn="l"/>
              </a:tabLst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8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clusters considered= 4</a:t>
            </a:r>
          </a:p>
          <a:p>
            <a:pPr marL="12700" marR="5080">
              <a:lnSpc>
                <a:spcPct val="1008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8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770CA-7D1B-8A54-3DD1-A9CD5A272902}"/>
              </a:ext>
            </a:extLst>
          </p:cNvPr>
          <p:cNvSpPr txBox="1"/>
          <p:nvPr/>
        </p:nvSpPr>
        <p:spPr>
          <a:xfrm>
            <a:off x="370450" y="6080310"/>
            <a:ext cx="4267199" cy="1687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800"/>
              </a:lnSpc>
              <a:buSzPct val="94444"/>
              <a:tabLst>
                <a:tab pos="93980" algn="l"/>
              </a:tabLst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 Gaussian Mixture Clustering</a:t>
            </a:r>
          </a:p>
          <a:p>
            <a:pPr marL="12700" marR="5080">
              <a:lnSpc>
                <a:spcPct val="100800"/>
              </a:lnSpc>
              <a:buSzPct val="94444"/>
              <a:tabLst>
                <a:tab pos="93980" algn="l"/>
              </a:tabLst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800"/>
              </a:lnSpc>
              <a:buSzPct val="94444"/>
              <a:tabLst>
                <a:tab pos="93980" algn="l"/>
              </a:tabLst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8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8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5CF545-3500-9256-F6D3-BDE03030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110" y="475678"/>
            <a:ext cx="6155690" cy="553998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Mixture Clustering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26E8C71-CBF5-8807-AFA2-437B4D2E1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708059"/>
            <a:ext cx="4960143" cy="344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243E78-4636-C8FD-01A9-20F3AAAE9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5548926"/>
            <a:ext cx="3023653" cy="93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95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4FE31876-8F7A-D2FD-0FE9-46A46FD420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4270" y="381000"/>
            <a:ext cx="43154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sz="3600" spc="-2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13A2B-1761-C90A-3375-DEADC3F383C3}"/>
              </a:ext>
            </a:extLst>
          </p:cNvPr>
          <p:cNvSpPr txBox="1"/>
          <p:nvPr/>
        </p:nvSpPr>
        <p:spPr>
          <a:xfrm>
            <a:off x="304800" y="1219200"/>
            <a:ext cx="32004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K-means assigns every data point in the dataset to the nearest centroid, meaning that a data point is considered to be in a particular cluster if it is closer to that cluster's centroid than any other centroid.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K-means clustering is to partition a set of objects into K clusters in such a way that the sum of the squared distances between the objects and their assigned cluster mean is minimized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AA4E5-3B17-4211-D37E-616ADB064612}"/>
              </a:ext>
            </a:extLst>
          </p:cNvPr>
          <p:cNvSpPr txBox="1"/>
          <p:nvPr/>
        </p:nvSpPr>
        <p:spPr>
          <a:xfrm>
            <a:off x="4343645" y="5867400"/>
            <a:ext cx="3733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number of clusters = 5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218068B-7FA8-5DB0-3935-9680BB31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127" y="1604070"/>
            <a:ext cx="5598873" cy="381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40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4FE31876-8F7A-D2FD-0FE9-46A46FD420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4270" y="381000"/>
            <a:ext cx="43154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sz="3600" spc="-2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AA4E5-3B17-4211-D37E-616ADB064612}"/>
              </a:ext>
            </a:extLst>
          </p:cNvPr>
          <p:cNvSpPr txBox="1"/>
          <p:nvPr/>
        </p:nvSpPr>
        <p:spPr>
          <a:xfrm>
            <a:off x="304800" y="1045617"/>
            <a:ext cx="3733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number of clusters =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2EC11-EBFE-9E9B-065A-382EA908A666}"/>
              </a:ext>
            </a:extLst>
          </p:cNvPr>
          <p:cNvSpPr txBox="1"/>
          <p:nvPr/>
        </p:nvSpPr>
        <p:spPr>
          <a:xfrm>
            <a:off x="11906" y="5883308"/>
            <a:ext cx="3200400" cy="1687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800"/>
              </a:lnSpc>
              <a:buSzPct val="94444"/>
              <a:tabLst>
                <a:tab pos="93980" algn="l"/>
              </a:tabLst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 K-Means Clustering</a:t>
            </a:r>
          </a:p>
          <a:p>
            <a:pPr marL="12700" marR="5080">
              <a:lnSpc>
                <a:spcPct val="100800"/>
              </a:lnSpc>
              <a:buSzPct val="94444"/>
              <a:tabLst>
                <a:tab pos="93980" algn="l"/>
              </a:tabLst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800"/>
              </a:lnSpc>
              <a:buSzPct val="94444"/>
              <a:tabLst>
                <a:tab pos="93980" algn="l"/>
              </a:tabLst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8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8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F65F3C9-7E4A-6280-1F81-D77217F66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9" y="1525473"/>
            <a:ext cx="5948362" cy="412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890650-D300-B877-71E3-A704EE274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5771784"/>
            <a:ext cx="3538440" cy="771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F44508-CF51-E7CD-918E-479280271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730" y="5827545"/>
            <a:ext cx="2340831" cy="66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87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E0-1134-75D1-7985-26E6E625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110" y="475678"/>
            <a:ext cx="5605779" cy="492443"/>
          </a:xfrm>
        </p:spPr>
        <p:txBody>
          <a:bodyPr/>
          <a:lstStyle/>
          <a:p>
            <a:r>
              <a:rPr lang="en-I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 Comparison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75E84-E558-BB91-138E-499AF66D3A5A}"/>
              </a:ext>
            </a:extLst>
          </p:cNvPr>
          <p:cNvSpPr txBox="1"/>
          <p:nvPr/>
        </p:nvSpPr>
        <p:spPr>
          <a:xfrm>
            <a:off x="533399" y="4572000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comparing the silhouette score of all 3 models, KMEANS gives us the highest score with no. of clusters =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 we will be considering KMEANS as our best fit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40F90-DE55-22F3-8537-3B98BB2F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8" y="1498937"/>
            <a:ext cx="583474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83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DF53C97-882C-52E3-AF7F-5B976B0EFE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4304" y="270510"/>
            <a:ext cx="52978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sz="3200" spc="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wise </a:t>
            </a:r>
            <a:r>
              <a:rPr sz="32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3200" spc="-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endParaRPr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ADC3A-CE53-26E6-FA2B-F6C36F541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464310"/>
            <a:ext cx="9067800" cy="2269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ADD391-A6BB-B454-F4AF-6B52D1659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4114800"/>
            <a:ext cx="5772150" cy="226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10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2458373-F68D-65F8-3A35-FBC91BDC50FB}"/>
              </a:ext>
            </a:extLst>
          </p:cNvPr>
          <p:cNvSpPr txBox="1">
            <a:spLocks/>
          </p:cNvSpPr>
          <p:nvPr/>
        </p:nvSpPr>
        <p:spPr>
          <a:xfrm>
            <a:off x="2253234" y="385444"/>
            <a:ext cx="463753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90500">
              <a:spcBef>
                <a:spcPts val="130"/>
              </a:spcBef>
            </a:pPr>
            <a:r>
              <a:rPr lang="en-IN" sz="32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plot </a:t>
            </a:r>
            <a:r>
              <a:rPr lang="en-IN" sz="3200" kern="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3200" kern="0" spc="-1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kern="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C6FA5-81E1-7425-8333-8327081C3378}"/>
              </a:ext>
            </a:extLst>
          </p:cNvPr>
          <p:cNvSpPr txBox="1"/>
          <p:nvPr/>
        </p:nvSpPr>
        <p:spPr>
          <a:xfrm>
            <a:off x="228600" y="1116614"/>
            <a:ext cx="8915400" cy="707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marR="304165">
              <a:lnSpc>
                <a:spcPct val="103000"/>
              </a:lnSpc>
              <a:spcBef>
                <a:spcPts val="330"/>
              </a:spcBef>
            </a:pP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</a:t>
            </a:r>
            <a:r>
              <a:rPr lang="en-US" sz="20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</a:t>
            </a:r>
            <a:r>
              <a:rPr lang="en-US" sz="2000" spc="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sz="20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sz="2000" spc="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points </a:t>
            </a:r>
            <a:r>
              <a:rPr lang="en-US" sz="2000" spc="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</a:t>
            </a:r>
            <a:r>
              <a:rPr lang="en-US" sz="20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 </a:t>
            </a:r>
            <a:r>
              <a:rPr lang="en-US" sz="2000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clusters. It </a:t>
            </a:r>
            <a:r>
              <a:rPr lang="en-US" sz="2000" spc="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z="2000" spc="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lang="en-US" sz="20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</a:t>
            </a:r>
            <a:r>
              <a:rPr lang="en-US" sz="2000" spc="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 </a:t>
            </a:r>
            <a:r>
              <a:rPr lang="en-US" sz="20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US" sz="2000" spc="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points  </a:t>
            </a:r>
            <a:r>
              <a:rPr lang="en-US" sz="20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belonging </a:t>
            </a:r>
            <a:r>
              <a:rPr lang="en-US" sz="20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000" spc="1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249C612-E316-5C76-87EE-B3FA9FE2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2045851"/>
            <a:ext cx="8915400" cy="440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225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DD8DC2BC-0A83-A0E7-D480-D9A17F3EF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0535" y="314705"/>
            <a:ext cx="50304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6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 Rate</a:t>
            </a:r>
            <a:endParaRPr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70956-5701-73FA-E162-EDA84F182F29}"/>
              </a:ext>
            </a:extLst>
          </p:cNvPr>
          <p:cNvSpPr txBox="1"/>
          <p:nvPr/>
        </p:nvSpPr>
        <p:spPr>
          <a:xfrm>
            <a:off x="533400" y="4029889"/>
            <a:ext cx="820671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high birth rate contributes to population growth. The larger the number of births, the faster the population of the region will increase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Rural areas might experience higher birth rates compared to urban areas where access to education and family planning services is often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low birth rate contributes to an aging population, where a larger proportion of people are elderly. This demographic shift has implications for healthcare, social services, and the labor 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BF2A916-051D-B9D9-64AA-F0D3AA238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68" y="1005732"/>
            <a:ext cx="7322863" cy="288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337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73A6228-C8F9-0ECA-E7A8-4A3DD8462641}"/>
              </a:ext>
            </a:extLst>
          </p:cNvPr>
          <p:cNvSpPr txBox="1">
            <a:spLocks/>
          </p:cNvSpPr>
          <p:nvPr/>
        </p:nvSpPr>
        <p:spPr>
          <a:xfrm>
            <a:off x="1740535" y="314705"/>
            <a:ext cx="50304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IN" sz="3600" kern="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Tax Rate</a:t>
            </a:r>
            <a:endParaRPr lang="en-IN" sz="36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FA609-2FF8-0775-1401-728C3A23228A}"/>
              </a:ext>
            </a:extLst>
          </p:cNvPr>
          <p:cNvSpPr txBox="1"/>
          <p:nvPr/>
        </p:nvSpPr>
        <p:spPr>
          <a:xfrm>
            <a:off x="468644" y="4112384"/>
            <a:ext cx="82067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business tax rates can contribute to economic stability by providing governments with sufficient revenue . This revenue generated from high business tax rates is frequently allocated to infrastructure projects and to fund social welfare programs (healthcare, education, unemployment benefits).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business tax rates are often implemented to attract domestic and foreign investment. A favorable tax environment can encourage businesses to invest, expand, and create jobs</a:t>
            </a:r>
            <a:endParaRPr lang="en-IN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6E88FC4-986B-058A-DD11-316158473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" y="1060543"/>
            <a:ext cx="7482303" cy="288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555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73A6228-C8F9-0ECA-E7A8-4A3DD8462641}"/>
              </a:ext>
            </a:extLst>
          </p:cNvPr>
          <p:cNvSpPr txBox="1">
            <a:spLocks/>
          </p:cNvSpPr>
          <p:nvPr/>
        </p:nvSpPr>
        <p:spPr>
          <a:xfrm>
            <a:off x="1740534" y="314705"/>
            <a:ext cx="565086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IN" sz="3600" kern="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Carbon dioxide Emissions</a:t>
            </a:r>
            <a:endParaRPr lang="en-IN" sz="36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95988-A59B-4C2E-58B3-6BA836822C05}"/>
              </a:ext>
            </a:extLst>
          </p:cNvPr>
          <p:cNvSpPr txBox="1"/>
          <p:nvPr/>
        </p:nvSpPr>
        <p:spPr>
          <a:xfrm>
            <a:off x="815267" y="4114800"/>
            <a:ext cx="750139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Countries that have undergone rapid industrialization and experienced substantial economic growth tend to have higher CO2 emissions.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Larger populations often correlate with higher total CO2 emissions.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Countries with low CO2 emissions often prioritize and heavily invest in renewable energy sources such as solar, wind, hydro, and geothermal power.</a:t>
            </a:r>
            <a:endParaRPr lang="en-IN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4C7A163-85BD-168E-BF3D-45A7246F9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58" y="1019727"/>
            <a:ext cx="7423007" cy="29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129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DD8DC2BC-0A83-A0E7-D480-D9A17F3EF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0535" y="314705"/>
            <a:ext cx="50304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6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GDP</a:t>
            </a:r>
            <a:endParaRPr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0205D-632A-0479-2DD5-7802AA9D1453}"/>
              </a:ext>
            </a:extLst>
          </p:cNvPr>
          <p:cNvSpPr txBox="1"/>
          <p:nvPr/>
        </p:nvSpPr>
        <p:spPr>
          <a:xfrm>
            <a:off x="662608" y="4354890"/>
            <a:ext cx="77210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high GDP is often associated with economic prosperity and a high standard of living for the population. It suggests that the country is producing a significant amount of goods and services, and there is a higher potential for wealth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GDP levels suggest economic challenges and may be indicative of a less developed or struggling economy. This can result in lower living standards and limited opportunities for the population.</a:t>
            </a:r>
            <a:endParaRPr lang="en-IN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9E54B3F-AA77-AB13-2D29-6DDE9C787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35" y="1062453"/>
            <a:ext cx="7634464" cy="297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74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8587" y="61976"/>
            <a:ext cx="5439410" cy="5353050"/>
          </a:xfrm>
          <a:custGeom>
            <a:avLst/>
            <a:gdLst/>
            <a:ahLst/>
            <a:cxnLst/>
            <a:rect l="l" t="t" r="r" b="b"/>
            <a:pathLst>
              <a:path w="5439410" h="5353050">
                <a:moveTo>
                  <a:pt x="0" y="2676525"/>
                </a:moveTo>
                <a:lnTo>
                  <a:pt x="430" y="2628420"/>
                </a:lnTo>
                <a:lnTo>
                  <a:pt x="1716" y="2580521"/>
                </a:lnTo>
                <a:lnTo>
                  <a:pt x="3851" y="2532835"/>
                </a:lnTo>
                <a:lnTo>
                  <a:pt x="6827" y="2485369"/>
                </a:lnTo>
                <a:lnTo>
                  <a:pt x="10638" y="2438129"/>
                </a:lnTo>
                <a:lnTo>
                  <a:pt x="15276" y="2391124"/>
                </a:lnTo>
                <a:lnTo>
                  <a:pt x="20733" y="2344359"/>
                </a:lnTo>
                <a:lnTo>
                  <a:pt x="27004" y="2297842"/>
                </a:lnTo>
                <a:lnTo>
                  <a:pt x="34080" y="2251581"/>
                </a:lnTo>
                <a:lnTo>
                  <a:pt x="41954" y="2205581"/>
                </a:lnTo>
                <a:lnTo>
                  <a:pt x="50620" y="2159851"/>
                </a:lnTo>
                <a:lnTo>
                  <a:pt x="60069" y="2114398"/>
                </a:lnTo>
                <a:lnTo>
                  <a:pt x="70295" y="2069227"/>
                </a:lnTo>
                <a:lnTo>
                  <a:pt x="81291" y="2024347"/>
                </a:lnTo>
                <a:lnTo>
                  <a:pt x="93049" y="1979765"/>
                </a:lnTo>
                <a:lnTo>
                  <a:pt x="105563" y="1935487"/>
                </a:lnTo>
                <a:lnTo>
                  <a:pt x="118824" y="1891522"/>
                </a:lnTo>
                <a:lnTo>
                  <a:pt x="132826" y="1847874"/>
                </a:lnTo>
                <a:lnTo>
                  <a:pt x="147562" y="1804553"/>
                </a:lnTo>
                <a:lnTo>
                  <a:pt x="163025" y="1761565"/>
                </a:lnTo>
                <a:lnTo>
                  <a:pt x="179206" y="1718916"/>
                </a:lnTo>
                <a:lnTo>
                  <a:pt x="196100" y="1676615"/>
                </a:lnTo>
                <a:lnTo>
                  <a:pt x="213699" y="1634668"/>
                </a:lnTo>
                <a:lnTo>
                  <a:pt x="231995" y="1593082"/>
                </a:lnTo>
                <a:lnTo>
                  <a:pt x="250982" y="1551865"/>
                </a:lnTo>
                <a:lnTo>
                  <a:pt x="270652" y="1511023"/>
                </a:lnTo>
                <a:lnTo>
                  <a:pt x="290998" y="1470563"/>
                </a:lnTo>
                <a:lnTo>
                  <a:pt x="312014" y="1430493"/>
                </a:lnTo>
                <a:lnTo>
                  <a:pt x="333691" y="1390819"/>
                </a:lnTo>
                <a:lnTo>
                  <a:pt x="356022" y="1351549"/>
                </a:lnTo>
                <a:lnTo>
                  <a:pt x="379001" y="1312690"/>
                </a:lnTo>
                <a:lnTo>
                  <a:pt x="402620" y="1274249"/>
                </a:lnTo>
                <a:lnTo>
                  <a:pt x="426872" y="1236233"/>
                </a:lnTo>
                <a:lnTo>
                  <a:pt x="451750" y="1198648"/>
                </a:lnTo>
                <a:lnTo>
                  <a:pt x="477247" y="1161503"/>
                </a:lnTo>
                <a:lnTo>
                  <a:pt x="503354" y="1124804"/>
                </a:lnTo>
                <a:lnTo>
                  <a:pt x="530067" y="1088558"/>
                </a:lnTo>
                <a:lnTo>
                  <a:pt x="557376" y="1052773"/>
                </a:lnTo>
                <a:lnTo>
                  <a:pt x="585275" y="1017454"/>
                </a:lnTo>
                <a:lnTo>
                  <a:pt x="613756" y="982610"/>
                </a:lnTo>
                <a:lnTo>
                  <a:pt x="642814" y="948248"/>
                </a:lnTo>
                <a:lnTo>
                  <a:pt x="672439" y="914374"/>
                </a:lnTo>
                <a:lnTo>
                  <a:pt x="702626" y="880996"/>
                </a:lnTo>
                <a:lnTo>
                  <a:pt x="733366" y="848121"/>
                </a:lnTo>
                <a:lnTo>
                  <a:pt x="764653" y="815756"/>
                </a:lnTo>
                <a:lnTo>
                  <a:pt x="796480" y="783907"/>
                </a:lnTo>
                <a:lnTo>
                  <a:pt x="828839" y="752582"/>
                </a:lnTo>
                <a:lnTo>
                  <a:pt x="861723" y="721789"/>
                </a:lnTo>
                <a:lnTo>
                  <a:pt x="895125" y="691533"/>
                </a:lnTo>
                <a:lnTo>
                  <a:pt x="929038" y="661823"/>
                </a:lnTo>
                <a:lnTo>
                  <a:pt x="963455" y="632665"/>
                </a:lnTo>
                <a:lnTo>
                  <a:pt x="998368" y="604066"/>
                </a:lnTo>
                <a:lnTo>
                  <a:pt x="1033770" y="576034"/>
                </a:lnTo>
                <a:lnTo>
                  <a:pt x="1069654" y="548575"/>
                </a:lnTo>
                <a:lnTo>
                  <a:pt x="1106013" y="521697"/>
                </a:lnTo>
                <a:lnTo>
                  <a:pt x="1142839" y="495406"/>
                </a:lnTo>
                <a:lnTo>
                  <a:pt x="1180126" y="469711"/>
                </a:lnTo>
                <a:lnTo>
                  <a:pt x="1217867" y="444617"/>
                </a:lnTo>
                <a:lnTo>
                  <a:pt x="1256053" y="420131"/>
                </a:lnTo>
                <a:lnTo>
                  <a:pt x="1294678" y="396262"/>
                </a:lnTo>
                <a:lnTo>
                  <a:pt x="1333735" y="373016"/>
                </a:lnTo>
                <a:lnTo>
                  <a:pt x="1373216" y="350400"/>
                </a:lnTo>
                <a:lnTo>
                  <a:pt x="1413115" y="328421"/>
                </a:lnTo>
                <a:lnTo>
                  <a:pt x="1453424" y="307086"/>
                </a:lnTo>
                <a:lnTo>
                  <a:pt x="1494135" y="286402"/>
                </a:lnTo>
                <a:lnTo>
                  <a:pt x="1535243" y="266377"/>
                </a:lnTo>
                <a:lnTo>
                  <a:pt x="1576739" y="247018"/>
                </a:lnTo>
                <a:lnTo>
                  <a:pt x="1618616" y="228331"/>
                </a:lnTo>
                <a:lnTo>
                  <a:pt x="1660868" y="210323"/>
                </a:lnTo>
                <a:lnTo>
                  <a:pt x="1703486" y="193003"/>
                </a:lnTo>
                <a:lnTo>
                  <a:pt x="1746465" y="176376"/>
                </a:lnTo>
                <a:lnTo>
                  <a:pt x="1789795" y="160450"/>
                </a:lnTo>
                <a:lnTo>
                  <a:pt x="1833472" y="145231"/>
                </a:lnTo>
                <a:lnTo>
                  <a:pt x="1877486" y="130728"/>
                </a:lnTo>
                <a:lnTo>
                  <a:pt x="1921832" y="116947"/>
                </a:lnTo>
                <a:lnTo>
                  <a:pt x="1966501" y="103895"/>
                </a:lnTo>
                <a:lnTo>
                  <a:pt x="2011487" y="91579"/>
                </a:lnTo>
                <a:lnTo>
                  <a:pt x="2056783" y="80007"/>
                </a:lnTo>
                <a:lnTo>
                  <a:pt x="2102380" y="69185"/>
                </a:lnTo>
                <a:lnTo>
                  <a:pt x="2148273" y="59120"/>
                </a:lnTo>
                <a:lnTo>
                  <a:pt x="2194454" y="49820"/>
                </a:lnTo>
                <a:lnTo>
                  <a:pt x="2240916" y="41291"/>
                </a:lnTo>
                <a:lnTo>
                  <a:pt x="2287650" y="33541"/>
                </a:lnTo>
                <a:lnTo>
                  <a:pt x="2334652" y="26577"/>
                </a:lnTo>
                <a:lnTo>
                  <a:pt x="2381912" y="20406"/>
                </a:lnTo>
                <a:lnTo>
                  <a:pt x="2429425" y="15034"/>
                </a:lnTo>
                <a:lnTo>
                  <a:pt x="2477182" y="10470"/>
                </a:lnTo>
                <a:lnTo>
                  <a:pt x="2525176" y="6719"/>
                </a:lnTo>
                <a:lnTo>
                  <a:pt x="2573401" y="3790"/>
                </a:lnTo>
                <a:lnTo>
                  <a:pt x="2621850" y="1689"/>
                </a:lnTo>
                <a:lnTo>
                  <a:pt x="2670514" y="423"/>
                </a:lnTo>
                <a:lnTo>
                  <a:pt x="2719387" y="0"/>
                </a:lnTo>
                <a:lnTo>
                  <a:pt x="2768260" y="423"/>
                </a:lnTo>
                <a:lnTo>
                  <a:pt x="2816924" y="1689"/>
                </a:lnTo>
                <a:lnTo>
                  <a:pt x="2865373" y="3790"/>
                </a:lnTo>
                <a:lnTo>
                  <a:pt x="2913598" y="6719"/>
                </a:lnTo>
                <a:lnTo>
                  <a:pt x="2961593" y="10470"/>
                </a:lnTo>
                <a:lnTo>
                  <a:pt x="3009350" y="15034"/>
                </a:lnTo>
                <a:lnTo>
                  <a:pt x="3056863" y="20406"/>
                </a:lnTo>
                <a:lnTo>
                  <a:pt x="3104124" y="26577"/>
                </a:lnTo>
                <a:lnTo>
                  <a:pt x="3151125" y="33541"/>
                </a:lnTo>
                <a:lnTo>
                  <a:pt x="3197861" y="41291"/>
                </a:lnTo>
                <a:lnTo>
                  <a:pt x="3244322" y="49820"/>
                </a:lnTo>
                <a:lnTo>
                  <a:pt x="3290504" y="59120"/>
                </a:lnTo>
                <a:lnTo>
                  <a:pt x="3336397" y="69185"/>
                </a:lnTo>
                <a:lnTo>
                  <a:pt x="3381995" y="80007"/>
                </a:lnTo>
                <a:lnTo>
                  <a:pt x="3427291" y="91579"/>
                </a:lnTo>
                <a:lnTo>
                  <a:pt x="3472278" y="103895"/>
                </a:lnTo>
                <a:lnTo>
                  <a:pt x="3516948" y="116947"/>
                </a:lnTo>
                <a:lnTo>
                  <a:pt x="3561294" y="130728"/>
                </a:lnTo>
                <a:lnTo>
                  <a:pt x="3605309" y="145231"/>
                </a:lnTo>
                <a:lnTo>
                  <a:pt x="3648986" y="160450"/>
                </a:lnTo>
                <a:lnTo>
                  <a:pt x="3692318" y="176376"/>
                </a:lnTo>
                <a:lnTo>
                  <a:pt x="3735297" y="193003"/>
                </a:lnTo>
                <a:lnTo>
                  <a:pt x="3777916" y="210323"/>
                </a:lnTo>
                <a:lnTo>
                  <a:pt x="3820168" y="228331"/>
                </a:lnTo>
                <a:lnTo>
                  <a:pt x="3862047" y="247018"/>
                </a:lnTo>
                <a:lnTo>
                  <a:pt x="3903543" y="266377"/>
                </a:lnTo>
                <a:lnTo>
                  <a:pt x="3944652" y="286402"/>
                </a:lnTo>
                <a:lnTo>
                  <a:pt x="3985364" y="307086"/>
                </a:lnTo>
                <a:lnTo>
                  <a:pt x="4025674" y="328421"/>
                </a:lnTo>
                <a:lnTo>
                  <a:pt x="4065574" y="350400"/>
                </a:lnTo>
                <a:lnTo>
                  <a:pt x="4105056" y="373016"/>
                </a:lnTo>
                <a:lnTo>
                  <a:pt x="4144114" y="396262"/>
                </a:lnTo>
                <a:lnTo>
                  <a:pt x="4182740" y="420131"/>
                </a:lnTo>
                <a:lnTo>
                  <a:pt x="4220927" y="444617"/>
                </a:lnTo>
                <a:lnTo>
                  <a:pt x="4258668" y="469711"/>
                </a:lnTo>
                <a:lnTo>
                  <a:pt x="4295956" y="495406"/>
                </a:lnTo>
                <a:lnTo>
                  <a:pt x="4332784" y="521697"/>
                </a:lnTo>
                <a:lnTo>
                  <a:pt x="4369144" y="548575"/>
                </a:lnTo>
                <a:lnTo>
                  <a:pt x="4405029" y="576034"/>
                </a:lnTo>
                <a:lnTo>
                  <a:pt x="4440432" y="604066"/>
                </a:lnTo>
                <a:lnTo>
                  <a:pt x="4475346" y="632665"/>
                </a:lnTo>
                <a:lnTo>
                  <a:pt x="4509763" y="661823"/>
                </a:lnTo>
                <a:lnTo>
                  <a:pt x="4543677" y="691533"/>
                </a:lnTo>
                <a:lnTo>
                  <a:pt x="4577080" y="721789"/>
                </a:lnTo>
                <a:lnTo>
                  <a:pt x="4609966" y="752582"/>
                </a:lnTo>
                <a:lnTo>
                  <a:pt x="4642326" y="783907"/>
                </a:lnTo>
                <a:lnTo>
                  <a:pt x="4674153" y="815756"/>
                </a:lnTo>
                <a:lnTo>
                  <a:pt x="4705442" y="848121"/>
                </a:lnTo>
                <a:lnTo>
                  <a:pt x="4736183" y="880996"/>
                </a:lnTo>
                <a:lnTo>
                  <a:pt x="4766371" y="914374"/>
                </a:lnTo>
                <a:lnTo>
                  <a:pt x="4795997" y="948248"/>
                </a:lnTo>
                <a:lnTo>
                  <a:pt x="4825055" y="982610"/>
                </a:lnTo>
                <a:lnTo>
                  <a:pt x="4853538" y="1017454"/>
                </a:lnTo>
                <a:lnTo>
                  <a:pt x="4881438" y="1052773"/>
                </a:lnTo>
                <a:lnTo>
                  <a:pt x="4908748" y="1088558"/>
                </a:lnTo>
                <a:lnTo>
                  <a:pt x="4935462" y="1124804"/>
                </a:lnTo>
                <a:lnTo>
                  <a:pt x="4961570" y="1161503"/>
                </a:lnTo>
                <a:lnTo>
                  <a:pt x="4987068" y="1198648"/>
                </a:lnTo>
                <a:lnTo>
                  <a:pt x="5011947" y="1236233"/>
                </a:lnTo>
                <a:lnTo>
                  <a:pt x="5036200" y="1274249"/>
                </a:lnTo>
                <a:lnTo>
                  <a:pt x="5059820" y="1312690"/>
                </a:lnTo>
                <a:lnTo>
                  <a:pt x="5082800" y="1351549"/>
                </a:lnTo>
                <a:lnTo>
                  <a:pt x="5105132" y="1390819"/>
                </a:lnTo>
                <a:lnTo>
                  <a:pt x="5126810" y="1430493"/>
                </a:lnTo>
                <a:lnTo>
                  <a:pt x="5147826" y="1470563"/>
                </a:lnTo>
                <a:lnTo>
                  <a:pt x="5168173" y="1511023"/>
                </a:lnTo>
                <a:lnTo>
                  <a:pt x="5187844" y="1551865"/>
                </a:lnTo>
                <a:lnTo>
                  <a:pt x="5206832" y="1593082"/>
                </a:lnTo>
                <a:lnTo>
                  <a:pt x="5225129" y="1634668"/>
                </a:lnTo>
                <a:lnTo>
                  <a:pt x="5242728" y="1676615"/>
                </a:lnTo>
                <a:lnTo>
                  <a:pt x="5259623" y="1718916"/>
                </a:lnTo>
                <a:lnTo>
                  <a:pt x="5275805" y="1761565"/>
                </a:lnTo>
                <a:lnTo>
                  <a:pt x="5291268" y="1804553"/>
                </a:lnTo>
                <a:lnTo>
                  <a:pt x="5306005" y="1847874"/>
                </a:lnTo>
                <a:lnTo>
                  <a:pt x="5320008" y="1891522"/>
                </a:lnTo>
                <a:lnTo>
                  <a:pt x="5333270" y="1935487"/>
                </a:lnTo>
                <a:lnTo>
                  <a:pt x="5345784" y="1979765"/>
                </a:lnTo>
                <a:lnTo>
                  <a:pt x="5357542" y="2024347"/>
                </a:lnTo>
                <a:lnTo>
                  <a:pt x="5368539" y="2069227"/>
                </a:lnTo>
                <a:lnTo>
                  <a:pt x="5378766" y="2114398"/>
                </a:lnTo>
                <a:lnTo>
                  <a:pt x="5388215" y="2159851"/>
                </a:lnTo>
                <a:lnTo>
                  <a:pt x="5396881" y="2205581"/>
                </a:lnTo>
                <a:lnTo>
                  <a:pt x="5404756" y="2251581"/>
                </a:lnTo>
                <a:lnTo>
                  <a:pt x="5411832" y="2297842"/>
                </a:lnTo>
                <a:lnTo>
                  <a:pt x="5418103" y="2344359"/>
                </a:lnTo>
                <a:lnTo>
                  <a:pt x="5423561" y="2391124"/>
                </a:lnTo>
                <a:lnTo>
                  <a:pt x="5428199" y="2438129"/>
                </a:lnTo>
                <a:lnTo>
                  <a:pt x="5432010" y="2485369"/>
                </a:lnTo>
                <a:lnTo>
                  <a:pt x="5434986" y="2532835"/>
                </a:lnTo>
                <a:lnTo>
                  <a:pt x="5437121" y="2580521"/>
                </a:lnTo>
                <a:lnTo>
                  <a:pt x="5438408" y="2628420"/>
                </a:lnTo>
                <a:lnTo>
                  <a:pt x="5438838" y="2676525"/>
                </a:lnTo>
                <a:lnTo>
                  <a:pt x="5438408" y="2724625"/>
                </a:lnTo>
                <a:lnTo>
                  <a:pt x="5437121" y="2772520"/>
                </a:lnTo>
                <a:lnTo>
                  <a:pt x="5434986" y="2820202"/>
                </a:lnTo>
                <a:lnTo>
                  <a:pt x="5432010" y="2867665"/>
                </a:lnTo>
                <a:lnTo>
                  <a:pt x="5428199" y="2914901"/>
                </a:lnTo>
                <a:lnTo>
                  <a:pt x="5423561" y="2961904"/>
                </a:lnTo>
                <a:lnTo>
                  <a:pt x="5418103" y="3008665"/>
                </a:lnTo>
                <a:lnTo>
                  <a:pt x="5411832" y="3055179"/>
                </a:lnTo>
                <a:lnTo>
                  <a:pt x="5404756" y="3101438"/>
                </a:lnTo>
                <a:lnTo>
                  <a:pt x="5396881" y="3147435"/>
                </a:lnTo>
                <a:lnTo>
                  <a:pt x="5388215" y="3193162"/>
                </a:lnTo>
                <a:lnTo>
                  <a:pt x="5378766" y="3238614"/>
                </a:lnTo>
                <a:lnTo>
                  <a:pt x="5368539" y="3283782"/>
                </a:lnTo>
                <a:lnTo>
                  <a:pt x="5357542" y="3328660"/>
                </a:lnTo>
                <a:lnTo>
                  <a:pt x="5345784" y="3373240"/>
                </a:lnTo>
                <a:lnTo>
                  <a:pt x="5333270" y="3417516"/>
                </a:lnTo>
                <a:lnTo>
                  <a:pt x="5320008" y="3461481"/>
                </a:lnTo>
                <a:lnTo>
                  <a:pt x="5306005" y="3505126"/>
                </a:lnTo>
                <a:lnTo>
                  <a:pt x="5291268" y="3548446"/>
                </a:lnTo>
                <a:lnTo>
                  <a:pt x="5275805" y="3591434"/>
                </a:lnTo>
                <a:lnTo>
                  <a:pt x="5259623" y="3634081"/>
                </a:lnTo>
                <a:lnTo>
                  <a:pt x="5242728" y="3676381"/>
                </a:lnTo>
                <a:lnTo>
                  <a:pt x="5225129" y="3718327"/>
                </a:lnTo>
                <a:lnTo>
                  <a:pt x="5206832" y="3759912"/>
                </a:lnTo>
                <a:lnTo>
                  <a:pt x="5187844" y="3801129"/>
                </a:lnTo>
                <a:lnTo>
                  <a:pt x="5168173" y="3841971"/>
                </a:lnTo>
                <a:lnTo>
                  <a:pt x="5147826" y="3882430"/>
                </a:lnTo>
                <a:lnTo>
                  <a:pt x="5126810" y="3922500"/>
                </a:lnTo>
                <a:lnTo>
                  <a:pt x="5105132" y="3962173"/>
                </a:lnTo>
                <a:lnTo>
                  <a:pt x="5082800" y="4001443"/>
                </a:lnTo>
                <a:lnTo>
                  <a:pt x="5059820" y="4040302"/>
                </a:lnTo>
                <a:lnTo>
                  <a:pt x="5036200" y="4078744"/>
                </a:lnTo>
                <a:lnTo>
                  <a:pt x="5011947" y="4116760"/>
                </a:lnTo>
                <a:lnTo>
                  <a:pt x="4987068" y="4154345"/>
                </a:lnTo>
                <a:lnTo>
                  <a:pt x="4961570" y="4191490"/>
                </a:lnTo>
                <a:lnTo>
                  <a:pt x="4935462" y="4228190"/>
                </a:lnTo>
                <a:lnTo>
                  <a:pt x="4908748" y="4264436"/>
                </a:lnTo>
                <a:lnTo>
                  <a:pt x="4881438" y="4300222"/>
                </a:lnTo>
                <a:lnTo>
                  <a:pt x="4853538" y="4335541"/>
                </a:lnTo>
                <a:lnTo>
                  <a:pt x="4825055" y="4370386"/>
                </a:lnTo>
                <a:lnTo>
                  <a:pt x="4795997" y="4404749"/>
                </a:lnTo>
                <a:lnTo>
                  <a:pt x="4766371" y="4438623"/>
                </a:lnTo>
                <a:lnTo>
                  <a:pt x="4736183" y="4472002"/>
                </a:lnTo>
                <a:lnTo>
                  <a:pt x="4705442" y="4504878"/>
                </a:lnTo>
                <a:lnTo>
                  <a:pt x="4674153" y="4537245"/>
                </a:lnTo>
                <a:lnTo>
                  <a:pt x="4642326" y="4569094"/>
                </a:lnTo>
                <a:lnTo>
                  <a:pt x="4609966" y="4600420"/>
                </a:lnTo>
                <a:lnTo>
                  <a:pt x="4577080" y="4631215"/>
                </a:lnTo>
                <a:lnTo>
                  <a:pt x="4543677" y="4661471"/>
                </a:lnTo>
                <a:lnTo>
                  <a:pt x="4509763" y="4691183"/>
                </a:lnTo>
                <a:lnTo>
                  <a:pt x="4475346" y="4720342"/>
                </a:lnTo>
                <a:lnTo>
                  <a:pt x="4440432" y="4748942"/>
                </a:lnTo>
                <a:lnTo>
                  <a:pt x="4405029" y="4776976"/>
                </a:lnTo>
                <a:lnTo>
                  <a:pt x="4369144" y="4804436"/>
                </a:lnTo>
                <a:lnTo>
                  <a:pt x="4332784" y="4831315"/>
                </a:lnTo>
                <a:lnTo>
                  <a:pt x="4295956" y="4857607"/>
                </a:lnTo>
                <a:lnTo>
                  <a:pt x="4258668" y="4883304"/>
                </a:lnTo>
                <a:lnTo>
                  <a:pt x="4220927" y="4908400"/>
                </a:lnTo>
                <a:lnTo>
                  <a:pt x="4182740" y="4932886"/>
                </a:lnTo>
                <a:lnTo>
                  <a:pt x="4144114" y="4956757"/>
                </a:lnTo>
                <a:lnTo>
                  <a:pt x="4105056" y="4980005"/>
                </a:lnTo>
                <a:lnTo>
                  <a:pt x="4065574" y="5002622"/>
                </a:lnTo>
                <a:lnTo>
                  <a:pt x="4025674" y="5024602"/>
                </a:lnTo>
                <a:lnTo>
                  <a:pt x="3985364" y="5045939"/>
                </a:lnTo>
                <a:lnTo>
                  <a:pt x="3944652" y="5066623"/>
                </a:lnTo>
                <a:lnTo>
                  <a:pt x="3903543" y="5086650"/>
                </a:lnTo>
                <a:lnTo>
                  <a:pt x="3862047" y="5106011"/>
                </a:lnTo>
                <a:lnTo>
                  <a:pt x="3820168" y="5124699"/>
                </a:lnTo>
                <a:lnTo>
                  <a:pt x="3777916" y="5142708"/>
                </a:lnTo>
                <a:lnTo>
                  <a:pt x="3735297" y="5160030"/>
                </a:lnTo>
                <a:lnTo>
                  <a:pt x="3692318" y="5176658"/>
                </a:lnTo>
                <a:lnTo>
                  <a:pt x="3648986" y="5192585"/>
                </a:lnTo>
                <a:lnTo>
                  <a:pt x="3605309" y="5207805"/>
                </a:lnTo>
                <a:lnTo>
                  <a:pt x="3561294" y="5222309"/>
                </a:lnTo>
                <a:lnTo>
                  <a:pt x="3516948" y="5236091"/>
                </a:lnTo>
                <a:lnTo>
                  <a:pt x="3472278" y="5249144"/>
                </a:lnTo>
                <a:lnTo>
                  <a:pt x="3427291" y="5261461"/>
                </a:lnTo>
                <a:lnTo>
                  <a:pt x="3381995" y="5273035"/>
                </a:lnTo>
                <a:lnTo>
                  <a:pt x="3336397" y="5283858"/>
                </a:lnTo>
                <a:lnTo>
                  <a:pt x="3290504" y="5293923"/>
                </a:lnTo>
                <a:lnTo>
                  <a:pt x="3244322" y="5303224"/>
                </a:lnTo>
                <a:lnTo>
                  <a:pt x="3197861" y="5311754"/>
                </a:lnTo>
                <a:lnTo>
                  <a:pt x="3151125" y="5319504"/>
                </a:lnTo>
                <a:lnTo>
                  <a:pt x="3104124" y="5326469"/>
                </a:lnTo>
                <a:lnTo>
                  <a:pt x="3056863" y="5332641"/>
                </a:lnTo>
                <a:lnTo>
                  <a:pt x="3009350" y="5338013"/>
                </a:lnTo>
                <a:lnTo>
                  <a:pt x="2961593" y="5342578"/>
                </a:lnTo>
                <a:lnTo>
                  <a:pt x="2913598" y="5346329"/>
                </a:lnTo>
                <a:lnTo>
                  <a:pt x="2865373" y="5349259"/>
                </a:lnTo>
                <a:lnTo>
                  <a:pt x="2816924" y="5351360"/>
                </a:lnTo>
                <a:lnTo>
                  <a:pt x="2768260" y="5352626"/>
                </a:lnTo>
                <a:lnTo>
                  <a:pt x="2719387" y="5353050"/>
                </a:lnTo>
                <a:lnTo>
                  <a:pt x="2670514" y="5352626"/>
                </a:lnTo>
                <a:lnTo>
                  <a:pt x="2621850" y="5351360"/>
                </a:lnTo>
                <a:lnTo>
                  <a:pt x="2573401" y="5349259"/>
                </a:lnTo>
                <a:lnTo>
                  <a:pt x="2525176" y="5346329"/>
                </a:lnTo>
                <a:lnTo>
                  <a:pt x="2477182" y="5342578"/>
                </a:lnTo>
                <a:lnTo>
                  <a:pt x="2429425" y="5338013"/>
                </a:lnTo>
                <a:lnTo>
                  <a:pt x="2381912" y="5332641"/>
                </a:lnTo>
                <a:lnTo>
                  <a:pt x="2334652" y="5326469"/>
                </a:lnTo>
                <a:lnTo>
                  <a:pt x="2287650" y="5319504"/>
                </a:lnTo>
                <a:lnTo>
                  <a:pt x="2240916" y="5311754"/>
                </a:lnTo>
                <a:lnTo>
                  <a:pt x="2194454" y="5303224"/>
                </a:lnTo>
                <a:lnTo>
                  <a:pt x="2148273" y="5293923"/>
                </a:lnTo>
                <a:lnTo>
                  <a:pt x="2102380" y="5283858"/>
                </a:lnTo>
                <a:lnTo>
                  <a:pt x="2056783" y="5273035"/>
                </a:lnTo>
                <a:lnTo>
                  <a:pt x="2011487" y="5261461"/>
                </a:lnTo>
                <a:lnTo>
                  <a:pt x="1966501" y="5249144"/>
                </a:lnTo>
                <a:lnTo>
                  <a:pt x="1921832" y="5236091"/>
                </a:lnTo>
                <a:lnTo>
                  <a:pt x="1877486" y="5222309"/>
                </a:lnTo>
                <a:lnTo>
                  <a:pt x="1833472" y="5207805"/>
                </a:lnTo>
                <a:lnTo>
                  <a:pt x="1789795" y="5192585"/>
                </a:lnTo>
                <a:lnTo>
                  <a:pt x="1746465" y="5176658"/>
                </a:lnTo>
                <a:lnTo>
                  <a:pt x="1703486" y="5160030"/>
                </a:lnTo>
                <a:lnTo>
                  <a:pt x="1660868" y="5142708"/>
                </a:lnTo>
                <a:lnTo>
                  <a:pt x="1618616" y="5124699"/>
                </a:lnTo>
                <a:lnTo>
                  <a:pt x="1576739" y="5106011"/>
                </a:lnTo>
                <a:lnTo>
                  <a:pt x="1535243" y="5086650"/>
                </a:lnTo>
                <a:lnTo>
                  <a:pt x="1494135" y="5066623"/>
                </a:lnTo>
                <a:lnTo>
                  <a:pt x="1453424" y="5045939"/>
                </a:lnTo>
                <a:lnTo>
                  <a:pt x="1413115" y="5024602"/>
                </a:lnTo>
                <a:lnTo>
                  <a:pt x="1373216" y="5002622"/>
                </a:lnTo>
                <a:lnTo>
                  <a:pt x="1333735" y="4980005"/>
                </a:lnTo>
                <a:lnTo>
                  <a:pt x="1294678" y="4956757"/>
                </a:lnTo>
                <a:lnTo>
                  <a:pt x="1256053" y="4932886"/>
                </a:lnTo>
                <a:lnTo>
                  <a:pt x="1217867" y="4908400"/>
                </a:lnTo>
                <a:lnTo>
                  <a:pt x="1180126" y="4883304"/>
                </a:lnTo>
                <a:lnTo>
                  <a:pt x="1142839" y="4857607"/>
                </a:lnTo>
                <a:lnTo>
                  <a:pt x="1106013" y="4831315"/>
                </a:lnTo>
                <a:lnTo>
                  <a:pt x="1069654" y="4804436"/>
                </a:lnTo>
                <a:lnTo>
                  <a:pt x="1033770" y="4776976"/>
                </a:lnTo>
                <a:lnTo>
                  <a:pt x="998368" y="4748942"/>
                </a:lnTo>
                <a:lnTo>
                  <a:pt x="963455" y="4720342"/>
                </a:lnTo>
                <a:lnTo>
                  <a:pt x="929038" y="4691183"/>
                </a:lnTo>
                <a:lnTo>
                  <a:pt x="895125" y="4661471"/>
                </a:lnTo>
                <a:lnTo>
                  <a:pt x="861723" y="4631215"/>
                </a:lnTo>
                <a:lnTo>
                  <a:pt x="828839" y="4600420"/>
                </a:lnTo>
                <a:lnTo>
                  <a:pt x="796480" y="4569094"/>
                </a:lnTo>
                <a:lnTo>
                  <a:pt x="764653" y="4537245"/>
                </a:lnTo>
                <a:lnTo>
                  <a:pt x="733366" y="4504878"/>
                </a:lnTo>
                <a:lnTo>
                  <a:pt x="702626" y="4472002"/>
                </a:lnTo>
                <a:lnTo>
                  <a:pt x="672439" y="4438623"/>
                </a:lnTo>
                <a:lnTo>
                  <a:pt x="642814" y="4404749"/>
                </a:lnTo>
                <a:lnTo>
                  <a:pt x="613756" y="4370386"/>
                </a:lnTo>
                <a:lnTo>
                  <a:pt x="585275" y="4335541"/>
                </a:lnTo>
                <a:lnTo>
                  <a:pt x="557376" y="4300222"/>
                </a:lnTo>
                <a:lnTo>
                  <a:pt x="530067" y="4264436"/>
                </a:lnTo>
                <a:lnTo>
                  <a:pt x="503354" y="4228190"/>
                </a:lnTo>
                <a:lnTo>
                  <a:pt x="477247" y="4191490"/>
                </a:lnTo>
                <a:lnTo>
                  <a:pt x="451750" y="4154345"/>
                </a:lnTo>
                <a:lnTo>
                  <a:pt x="426872" y="4116760"/>
                </a:lnTo>
                <a:lnTo>
                  <a:pt x="402620" y="4078744"/>
                </a:lnTo>
                <a:lnTo>
                  <a:pt x="379001" y="4040302"/>
                </a:lnTo>
                <a:lnTo>
                  <a:pt x="356022" y="4001443"/>
                </a:lnTo>
                <a:lnTo>
                  <a:pt x="333691" y="3962173"/>
                </a:lnTo>
                <a:lnTo>
                  <a:pt x="312014" y="3922500"/>
                </a:lnTo>
                <a:lnTo>
                  <a:pt x="290998" y="3882430"/>
                </a:lnTo>
                <a:lnTo>
                  <a:pt x="270652" y="3841971"/>
                </a:lnTo>
                <a:lnTo>
                  <a:pt x="250982" y="3801129"/>
                </a:lnTo>
                <a:lnTo>
                  <a:pt x="231995" y="3759912"/>
                </a:lnTo>
                <a:lnTo>
                  <a:pt x="213699" y="3718327"/>
                </a:lnTo>
                <a:lnTo>
                  <a:pt x="196100" y="3676381"/>
                </a:lnTo>
                <a:lnTo>
                  <a:pt x="179206" y="3634081"/>
                </a:lnTo>
                <a:lnTo>
                  <a:pt x="163025" y="3591434"/>
                </a:lnTo>
                <a:lnTo>
                  <a:pt x="147562" y="3548446"/>
                </a:lnTo>
                <a:lnTo>
                  <a:pt x="132826" y="3505126"/>
                </a:lnTo>
                <a:lnTo>
                  <a:pt x="118824" y="3461481"/>
                </a:lnTo>
                <a:lnTo>
                  <a:pt x="105563" y="3417516"/>
                </a:lnTo>
                <a:lnTo>
                  <a:pt x="93049" y="3373240"/>
                </a:lnTo>
                <a:lnTo>
                  <a:pt x="81291" y="3328660"/>
                </a:lnTo>
                <a:lnTo>
                  <a:pt x="70295" y="3283782"/>
                </a:lnTo>
                <a:lnTo>
                  <a:pt x="60069" y="3238614"/>
                </a:lnTo>
                <a:lnTo>
                  <a:pt x="50620" y="3193162"/>
                </a:lnTo>
                <a:lnTo>
                  <a:pt x="41954" y="3147435"/>
                </a:lnTo>
                <a:lnTo>
                  <a:pt x="34080" y="3101438"/>
                </a:lnTo>
                <a:lnTo>
                  <a:pt x="27004" y="3055179"/>
                </a:lnTo>
                <a:lnTo>
                  <a:pt x="20733" y="3008665"/>
                </a:lnTo>
                <a:lnTo>
                  <a:pt x="15276" y="2961904"/>
                </a:lnTo>
                <a:lnTo>
                  <a:pt x="10638" y="2914901"/>
                </a:lnTo>
                <a:lnTo>
                  <a:pt x="6827" y="2867665"/>
                </a:lnTo>
                <a:lnTo>
                  <a:pt x="3851" y="2820202"/>
                </a:lnTo>
                <a:lnTo>
                  <a:pt x="1716" y="2772520"/>
                </a:lnTo>
                <a:lnTo>
                  <a:pt x="430" y="2724625"/>
                </a:lnTo>
                <a:lnTo>
                  <a:pt x="0" y="2676525"/>
                </a:lnTo>
                <a:close/>
              </a:path>
            </a:pathLst>
          </a:custGeom>
          <a:ln w="9525">
            <a:solidFill>
              <a:srgbClr val="A8B8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9494" y="1051179"/>
            <a:ext cx="2777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2776"/>
                </a:solidFill>
                <a:latin typeface="Arial"/>
                <a:cs typeface="Arial"/>
              </a:rPr>
              <a:t>Business</a:t>
            </a:r>
            <a:r>
              <a:rPr sz="2400" spc="-20" dirty="0">
                <a:solidFill>
                  <a:srgbClr val="002776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2776"/>
                </a:solidFill>
                <a:latin typeface="Arial"/>
                <a:cs typeface="Arial"/>
              </a:rPr>
              <a:t>Problem: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67326" y="5014976"/>
            <a:ext cx="1258570" cy="1843405"/>
          </a:xfrm>
          <a:custGeom>
            <a:avLst/>
            <a:gdLst/>
            <a:ahLst/>
            <a:cxnLst/>
            <a:rect l="l" t="t" r="r" b="b"/>
            <a:pathLst>
              <a:path w="1258570" h="1843404">
                <a:moveTo>
                  <a:pt x="1257978" y="1843021"/>
                </a:moveTo>
                <a:lnTo>
                  <a:pt x="1204518" y="1819512"/>
                </a:lnTo>
                <a:lnTo>
                  <a:pt x="1162846" y="1799895"/>
                </a:lnTo>
                <a:lnTo>
                  <a:pt x="1121696" y="1779445"/>
                </a:lnTo>
                <a:lnTo>
                  <a:pt x="1081080" y="1758174"/>
                </a:lnTo>
                <a:lnTo>
                  <a:pt x="1041012" y="1736095"/>
                </a:lnTo>
                <a:lnTo>
                  <a:pt x="1001502" y="1713218"/>
                </a:lnTo>
                <a:lnTo>
                  <a:pt x="962563" y="1689556"/>
                </a:lnTo>
                <a:lnTo>
                  <a:pt x="924208" y="1665120"/>
                </a:lnTo>
                <a:lnTo>
                  <a:pt x="886448" y="1639922"/>
                </a:lnTo>
                <a:lnTo>
                  <a:pt x="849297" y="1613972"/>
                </a:lnTo>
                <a:lnTo>
                  <a:pt x="812765" y="1587284"/>
                </a:lnTo>
                <a:lnTo>
                  <a:pt x="776866" y="1559868"/>
                </a:lnTo>
                <a:lnTo>
                  <a:pt x="741612" y="1531736"/>
                </a:lnTo>
                <a:lnTo>
                  <a:pt x="707014" y="1502899"/>
                </a:lnTo>
                <a:lnTo>
                  <a:pt x="673086" y="1473370"/>
                </a:lnTo>
                <a:lnTo>
                  <a:pt x="639838" y="1443160"/>
                </a:lnTo>
                <a:lnTo>
                  <a:pt x="607285" y="1412281"/>
                </a:lnTo>
                <a:lnTo>
                  <a:pt x="575437" y="1380743"/>
                </a:lnTo>
                <a:lnTo>
                  <a:pt x="544308" y="1348560"/>
                </a:lnTo>
                <a:lnTo>
                  <a:pt x="513908" y="1315741"/>
                </a:lnTo>
                <a:lnTo>
                  <a:pt x="484252" y="1282300"/>
                </a:lnTo>
                <a:lnTo>
                  <a:pt x="455350" y="1248247"/>
                </a:lnTo>
                <a:lnTo>
                  <a:pt x="427215" y="1213595"/>
                </a:lnTo>
                <a:lnTo>
                  <a:pt x="399859" y="1178355"/>
                </a:lnTo>
                <a:lnTo>
                  <a:pt x="373295" y="1142537"/>
                </a:lnTo>
                <a:lnTo>
                  <a:pt x="347535" y="1106155"/>
                </a:lnTo>
                <a:lnTo>
                  <a:pt x="322591" y="1069220"/>
                </a:lnTo>
                <a:lnTo>
                  <a:pt x="298475" y="1031743"/>
                </a:lnTo>
                <a:lnTo>
                  <a:pt x="275200" y="993736"/>
                </a:lnTo>
                <a:lnTo>
                  <a:pt x="252777" y="955211"/>
                </a:lnTo>
                <a:lnTo>
                  <a:pt x="231219" y="916179"/>
                </a:lnTo>
                <a:lnTo>
                  <a:pt x="210539" y="876651"/>
                </a:lnTo>
                <a:lnTo>
                  <a:pt x="190748" y="836640"/>
                </a:lnTo>
                <a:lnTo>
                  <a:pt x="171858" y="796157"/>
                </a:lnTo>
                <a:lnTo>
                  <a:pt x="153883" y="755214"/>
                </a:lnTo>
                <a:lnTo>
                  <a:pt x="136834" y="713822"/>
                </a:lnTo>
                <a:lnTo>
                  <a:pt x="120723" y="671992"/>
                </a:lnTo>
                <a:lnTo>
                  <a:pt x="105563" y="629738"/>
                </a:lnTo>
                <a:lnTo>
                  <a:pt x="91366" y="587069"/>
                </a:lnTo>
                <a:lnTo>
                  <a:pt x="78144" y="543998"/>
                </a:lnTo>
                <a:lnTo>
                  <a:pt x="65909" y="500537"/>
                </a:lnTo>
                <a:lnTo>
                  <a:pt x="54675" y="456696"/>
                </a:lnTo>
                <a:lnTo>
                  <a:pt x="44452" y="412488"/>
                </a:lnTo>
                <a:lnTo>
                  <a:pt x="35253" y="367924"/>
                </a:lnTo>
                <a:lnTo>
                  <a:pt x="27090" y="323016"/>
                </a:lnTo>
                <a:lnTo>
                  <a:pt x="19976" y="277776"/>
                </a:lnTo>
                <a:lnTo>
                  <a:pt x="13923" y="232214"/>
                </a:lnTo>
                <a:lnTo>
                  <a:pt x="8943" y="186344"/>
                </a:lnTo>
                <a:lnTo>
                  <a:pt x="5049" y="140175"/>
                </a:lnTo>
                <a:lnTo>
                  <a:pt x="2252" y="93721"/>
                </a:lnTo>
                <a:lnTo>
                  <a:pt x="565" y="46991"/>
                </a:lnTo>
                <a:lnTo>
                  <a:pt x="0" y="0"/>
                </a:lnTo>
              </a:path>
            </a:pathLst>
          </a:custGeom>
          <a:ln w="9525">
            <a:solidFill>
              <a:srgbClr val="A8B8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6867" y="1722501"/>
            <a:ext cx="7079615" cy="3692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3474085" algn="ctr">
              <a:lnSpc>
                <a:spcPct val="100400"/>
              </a:lnSpc>
              <a:spcBef>
                <a:spcPts val="90"/>
              </a:spcBef>
            </a:pPr>
            <a:r>
              <a:rPr sz="2400" spc="-15" dirty="0">
                <a:solidFill>
                  <a:srgbClr val="002060"/>
                </a:solidFill>
                <a:latin typeface="Arial"/>
                <a:cs typeface="Arial"/>
              </a:rPr>
              <a:t>Creating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clusters </a:t>
            </a:r>
            <a:r>
              <a:rPr sz="2400" spc="-30" dirty="0">
                <a:solidFill>
                  <a:srgbClr val="002060"/>
                </a:solidFill>
                <a:latin typeface="Arial"/>
                <a:cs typeface="Arial"/>
              </a:rPr>
              <a:t>on </a:t>
            </a:r>
            <a:r>
              <a:rPr sz="2400" spc="-45" dirty="0">
                <a:solidFill>
                  <a:srgbClr val="002060"/>
                </a:solidFill>
                <a:latin typeface="Arial"/>
                <a:cs typeface="Arial"/>
              </a:rPr>
              <a:t>global  </a:t>
            </a:r>
            <a:r>
              <a:rPr sz="2400" spc="-30" dirty="0">
                <a:solidFill>
                  <a:srgbClr val="002060"/>
                </a:solidFill>
                <a:latin typeface="Arial"/>
                <a:cs typeface="Arial"/>
              </a:rPr>
              <a:t>development  </a:t>
            </a:r>
            <a:r>
              <a:rPr sz="2400" spc="-15" dirty="0">
                <a:solidFill>
                  <a:srgbClr val="002060"/>
                </a:solidFill>
                <a:latin typeface="Arial"/>
                <a:cs typeface="Arial"/>
              </a:rPr>
              <a:t>measurement</a:t>
            </a:r>
            <a:r>
              <a:rPr sz="2400" spc="1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2060"/>
                </a:solidFill>
                <a:latin typeface="Arial"/>
                <a:cs typeface="Arial"/>
              </a:rPr>
              <a:t>dataset.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4748530" marR="103505" indent="523875">
              <a:lnSpc>
                <a:spcPct val="101699"/>
              </a:lnSpc>
            </a:pPr>
            <a:r>
              <a:rPr sz="2000" b="1" spc="15" dirty="0">
                <a:solidFill>
                  <a:srgbClr val="002060"/>
                </a:solidFill>
                <a:latin typeface="Arial"/>
                <a:cs typeface="Arial"/>
              </a:rPr>
              <a:t>Objective: 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2000" spc="10" dirty="0">
                <a:solidFill>
                  <a:srgbClr val="002060"/>
                </a:solidFill>
                <a:latin typeface="Arial"/>
                <a:cs typeface="Arial"/>
              </a:rPr>
              <a:t>objective of</a:t>
            </a:r>
            <a:r>
              <a:rPr sz="2000" spc="-28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002060"/>
                </a:solidFill>
                <a:latin typeface="Arial"/>
                <a:cs typeface="Arial"/>
              </a:rPr>
              <a:t>the  </a:t>
            </a:r>
            <a:r>
              <a:rPr sz="2000" spc="15" dirty="0">
                <a:solidFill>
                  <a:srgbClr val="002060"/>
                </a:solidFill>
                <a:latin typeface="Arial"/>
                <a:cs typeface="Arial"/>
              </a:rPr>
              <a:t>analysis 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is </a:t>
            </a:r>
            <a:r>
              <a:rPr sz="2000" spc="25" dirty="0">
                <a:solidFill>
                  <a:srgbClr val="002060"/>
                </a:solidFill>
                <a:latin typeface="Arial"/>
                <a:cs typeface="Arial"/>
              </a:rPr>
              <a:t>to</a:t>
            </a:r>
            <a:r>
              <a:rPr sz="2000" spc="-30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form</a:t>
            </a:r>
          </a:p>
          <a:p>
            <a:pPr marL="4643120" marR="5080" algn="ctr">
              <a:lnSpc>
                <a:spcPct val="100000"/>
              </a:lnSpc>
            </a:pPr>
            <a:r>
              <a:rPr sz="2000" spc="20" dirty="0">
                <a:solidFill>
                  <a:srgbClr val="002060"/>
                </a:solidFill>
                <a:latin typeface="Arial"/>
                <a:cs typeface="Arial"/>
              </a:rPr>
              <a:t>clusters based</a:t>
            </a:r>
            <a:r>
              <a:rPr sz="2000" spc="-434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02060"/>
                </a:solidFill>
                <a:latin typeface="Arial"/>
                <a:cs typeface="Arial"/>
              </a:rPr>
              <a:t>on </a:t>
            </a:r>
            <a:r>
              <a:rPr sz="2000" spc="20" dirty="0">
                <a:solidFill>
                  <a:srgbClr val="002060"/>
                </a:solidFill>
                <a:latin typeface="Arial"/>
                <a:cs typeface="Arial"/>
              </a:rPr>
              <a:t>the 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given </a:t>
            </a:r>
            <a:r>
              <a:rPr sz="2000" spc="10" dirty="0">
                <a:solidFill>
                  <a:srgbClr val="002060"/>
                </a:solidFill>
                <a:latin typeface="Arial"/>
                <a:cs typeface="Arial"/>
              </a:rPr>
              <a:t>global  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development  </a:t>
            </a:r>
            <a:r>
              <a:rPr sz="2000" spc="10" dirty="0">
                <a:solidFill>
                  <a:srgbClr val="002060"/>
                </a:solidFill>
                <a:latin typeface="Arial"/>
                <a:cs typeface="Arial"/>
              </a:rPr>
              <a:t>measurement</a:t>
            </a:r>
            <a:r>
              <a:rPr sz="2000" spc="-18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02060"/>
                </a:solidFill>
                <a:latin typeface="Arial"/>
                <a:cs typeface="Arial"/>
              </a:rPr>
              <a:t>data.</a:t>
            </a:r>
            <a:endParaRPr sz="2000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DD8DC2BC-0A83-A0E7-D480-D9A17F3EF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0535" y="314705"/>
            <a:ext cx="50304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6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Infant Mortality Rate</a:t>
            </a:r>
            <a:endParaRPr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0205D-632A-0479-2DD5-7802AA9D1453}"/>
              </a:ext>
            </a:extLst>
          </p:cNvPr>
          <p:cNvSpPr txBox="1"/>
          <p:nvPr/>
        </p:nvSpPr>
        <p:spPr>
          <a:xfrm>
            <a:off x="662608" y="4354890"/>
            <a:ext cx="77210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infant mortality rates are often linked to poverty, lack of education, and limited economic opportunities, as these factors impact access to healthcare and nutrition.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Countries with low infant mortality rates generally have well-established healthcare systems with widespread access to quality prenatal and postnatal care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i="0" dirty="0">
              <a:solidFill>
                <a:schemeClr val="accent5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ABF4B75-BFC6-47D6-7EF1-615288B40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86" y="1219200"/>
            <a:ext cx="7357028" cy="288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617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DD8DC2BC-0A83-A0E7-D480-D9A17F3EF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0535" y="314705"/>
            <a:ext cx="50304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6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Population</a:t>
            </a:r>
            <a:endParaRPr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A14C0-2010-081A-07A7-B0AE978866BD}"/>
              </a:ext>
            </a:extLst>
          </p:cNvPr>
          <p:cNvSpPr txBox="1"/>
          <p:nvPr/>
        </p:nvSpPr>
        <p:spPr>
          <a:xfrm>
            <a:off x="741812" y="4343400"/>
            <a:ext cx="766037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High-population countries often have large labor forces, providing a significant workforce that can contribute to economic growth, industrialization, and innovation.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Countries with high populations often exhibit cultural diversity, with a mix of ethnicities, languages, and traditions.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population density can contribute to a higher quality of life, with less congestion, pollution, and competition for resources.</a:t>
            </a:r>
            <a:endParaRPr lang="en-IN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808E161-771A-9D98-E77B-92902247D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59643"/>
            <a:ext cx="7670300" cy="31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246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F6AF936-79EE-0D5F-9497-7142375748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931" y="152400"/>
            <a:ext cx="90678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6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Inbound and Outbound Tourism</a:t>
            </a:r>
            <a:endParaRPr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DD306-7B1E-65B7-0309-49828B602EFE}"/>
              </a:ext>
            </a:extLst>
          </p:cNvPr>
          <p:cNvSpPr txBox="1"/>
          <p:nvPr/>
        </p:nvSpPr>
        <p:spPr>
          <a:xfrm>
            <a:off x="914398" y="3239110"/>
            <a:ext cx="714499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Countries with high inbound tourism typically offer a diverse range of attractions, including natural landscapes, historical sites, cultural events, and entertainment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lack of international tourism may lead to missed opportunities for economic growth, job creation, and revenue generation in certain sectors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Outbound tourism can lead to global business opportunities as citizens explore international markets for trade, investment, and collaboration.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Citizens of countries with low outbound tourism may have limited exposure to global cultures.</a:t>
            </a:r>
            <a:endParaRPr lang="en-IN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164239-ABD6-E57D-85A9-4E2B64F5D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815418"/>
            <a:ext cx="3681999" cy="23281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49D4E-7817-63A3-D532-739AFB11D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550" y="815418"/>
            <a:ext cx="3360198" cy="23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06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ew from Verisign Labs: Measuring IPv6 Adoption - Verisign Blog">
            <a:extLst>
              <a:ext uri="{FF2B5EF4-FFF2-40B4-BE49-F238E27FC236}">
                <a16:creationId xmlns:a16="http://schemas.microsoft.com/office/drawing/2014/main" id="{15250C93-365F-0524-EC7D-878EED22E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70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3BA1F2D-1756-8079-3A8D-E93691227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3962399" cy="3276600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some of the insights that are obtained with the help of clusters formed using KMEANS Model</a:t>
            </a:r>
          </a:p>
        </p:txBody>
      </p:sp>
    </p:spTree>
    <p:extLst>
      <p:ext uri="{BB962C8B-B14F-4D97-AF65-F5344CB8AC3E}">
        <p14:creationId xmlns:p14="http://schemas.microsoft.com/office/powerpoint/2010/main" val="2850654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0DB421F-38DF-794F-CF74-0A1C1B529C57}"/>
              </a:ext>
            </a:extLst>
          </p:cNvPr>
          <p:cNvSpPr txBox="1">
            <a:spLocks/>
          </p:cNvSpPr>
          <p:nvPr/>
        </p:nvSpPr>
        <p:spPr>
          <a:xfrm>
            <a:off x="266700" y="2209800"/>
            <a:ext cx="90678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IN" sz="4000" kern="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40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89B67-2067-CC71-2AD7-EE25C6BDB244}"/>
              </a:ext>
            </a:extLst>
          </p:cNvPr>
          <p:cNvSpPr txBox="1"/>
          <p:nvPr/>
        </p:nvSpPr>
        <p:spPr>
          <a:xfrm>
            <a:off x="762000" y="316739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deployed the model using Streamlit</a:t>
            </a:r>
          </a:p>
        </p:txBody>
      </p:sp>
    </p:spTree>
    <p:extLst>
      <p:ext uri="{BB962C8B-B14F-4D97-AF65-F5344CB8AC3E}">
        <p14:creationId xmlns:p14="http://schemas.microsoft.com/office/powerpoint/2010/main" val="2585087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E081F-8825-CAFD-9643-B058C2069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515" y="3134677"/>
            <a:ext cx="6998969" cy="677108"/>
          </a:xfrm>
        </p:spPr>
        <p:txBody>
          <a:bodyPr/>
          <a:lstStyle/>
          <a:p>
            <a:pPr algn="ctr"/>
            <a:r>
              <a:rPr lang="en-IN" sz="4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090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7563"/>
            <a:ext cx="58375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002776"/>
                </a:solidFill>
                <a:latin typeface="Arial"/>
                <a:cs typeface="Arial"/>
              </a:rPr>
              <a:t> </a:t>
            </a:r>
            <a:r>
              <a:rPr spc="20" dirty="0">
                <a:solidFill>
                  <a:srgbClr val="002776"/>
                </a:solidFill>
                <a:latin typeface="Arial"/>
                <a:cs typeface="Arial"/>
              </a:rPr>
              <a:t>Project</a:t>
            </a:r>
            <a:r>
              <a:rPr spc="70" dirty="0">
                <a:solidFill>
                  <a:srgbClr val="002776"/>
                </a:solidFill>
                <a:latin typeface="Arial"/>
                <a:cs typeface="Arial"/>
              </a:rPr>
              <a:t> </a:t>
            </a:r>
            <a:r>
              <a:rPr spc="25" dirty="0">
                <a:solidFill>
                  <a:srgbClr val="002776"/>
                </a:solidFill>
                <a:latin typeface="Arial"/>
                <a:cs typeface="Arial"/>
              </a:rPr>
              <a:t>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351" y="1506837"/>
            <a:ext cx="2509582" cy="1098378"/>
          </a:xfrm>
          <a:prstGeom prst="rect">
            <a:avLst/>
          </a:prstGeom>
          <a:ln w="9525">
            <a:solidFill>
              <a:srgbClr val="A8B87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38784" algn="ctr">
              <a:lnSpc>
                <a:spcPct val="100000"/>
              </a:lnSpc>
              <a:spcBef>
                <a:spcPts val="345"/>
              </a:spcBef>
            </a:pPr>
            <a:r>
              <a:rPr sz="1550" b="1" spc="15" dirty="0">
                <a:solidFill>
                  <a:srgbClr val="002776"/>
                </a:solidFill>
                <a:latin typeface="Arial"/>
                <a:cs typeface="Arial"/>
              </a:rPr>
              <a:t>Data</a:t>
            </a:r>
            <a:r>
              <a:rPr sz="1550" b="1" spc="35" dirty="0">
                <a:solidFill>
                  <a:srgbClr val="002776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002776"/>
                </a:solidFill>
                <a:latin typeface="Arial"/>
                <a:cs typeface="Arial"/>
              </a:rPr>
              <a:t>Exploration</a:t>
            </a:r>
            <a:endParaRPr lang="en-IN" sz="1550" b="1" spc="5" dirty="0">
              <a:solidFill>
                <a:srgbClr val="002776"/>
              </a:solidFill>
              <a:latin typeface="Arial"/>
              <a:cs typeface="Arial"/>
            </a:endParaRPr>
          </a:p>
          <a:p>
            <a:pPr marL="438784" algn="ctr">
              <a:lnSpc>
                <a:spcPct val="100000"/>
              </a:lnSpc>
              <a:spcBef>
                <a:spcPts val="345"/>
              </a:spcBef>
            </a:pPr>
            <a:r>
              <a:rPr lang="en-IN" sz="1550" b="1" spc="5" dirty="0">
                <a:solidFill>
                  <a:srgbClr val="002776"/>
                </a:solidFill>
                <a:latin typeface="Arial"/>
                <a:cs typeface="Arial"/>
              </a:rPr>
              <a:t>Dataset shape:</a:t>
            </a:r>
          </a:p>
          <a:p>
            <a:pPr marL="438784" algn="ctr">
              <a:lnSpc>
                <a:spcPct val="100000"/>
              </a:lnSpc>
              <a:spcBef>
                <a:spcPts val="345"/>
              </a:spcBef>
            </a:pPr>
            <a:r>
              <a:rPr lang="en-IN" sz="1550" b="1" spc="5" dirty="0">
                <a:solidFill>
                  <a:srgbClr val="002776"/>
                </a:solidFill>
                <a:latin typeface="Arial"/>
                <a:cs typeface="Arial"/>
              </a:rPr>
              <a:t>(2704,25)</a:t>
            </a:r>
            <a:endParaRPr sz="15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endParaRPr sz="17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9051" y="785876"/>
            <a:ext cx="2495550" cy="2375650"/>
          </a:xfrm>
          <a:prstGeom prst="rect">
            <a:avLst/>
          </a:prstGeom>
          <a:ln w="9525">
            <a:solidFill>
              <a:srgbClr val="A8B87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345"/>
              </a:spcBef>
            </a:pPr>
            <a:r>
              <a:rPr sz="1550" b="1" spc="10" dirty="0">
                <a:solidFill>
                  <a:srgbClr val="002776"/>
                </a:solidFill>
                <a:latin typeface="Arial"/>
                <a:cs typeface="Arial"/>
              </a:rPr>
              <a:t>EDA </a:t>
            </a:r>
            <a:r>
              <a:rPr sz="1550" b="1" spc="20" dirty="0">
                <a:solidFill>
                  <a:srgbClr val="002776"/>
                </a:solidFill>
                <a:latin typeface="Arial"/>
                <a:cs typeface="Arial"/>
              </a:rPr>
              <a:t>and</a:t>
            </a:r>
            <a:r>
              <a:rPr sz="1550" b="1" spc="85" dirty="0">
                <a:solidFill>
                  <a:srgbClr val="002776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002776"/>
                </a:solidFill>
                <a:latin typeface="Arial"/>
                <a:cs typeface="Arial"/>
              </a:rPr>
              <a:t>Visualization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b="1" dirty="0">
              <a:latin typeface="Arial"/>
              <a:cs typeface="Arial"/>
            </a:endParaRPr>
          </a:p>
          <a:p>
            <a:pPr marL="388620" marR="145415" indent="-248285">
              <a:lnSpc>
                <a:spcPct val="100000"/>
              </a:lnSpc>
              <a:spcBef>
                <a:spcPts val="5"/>
              </a:spcBef>
            </a:pPr>
            <a:r>
              <a:rPr sz="1500" b="1" spc="20" dirty="0">
                <a:solidFill>
                  <a:srgbClr val="002060"/>
                </a:solidFill>
                <a:latin typeface="Calibri Light"/>
                <a:cs typeface="Calibri Light"/>
              </a:rPr>
              <a:t>Missing </a:t>
            </a:r>
            <a:r>
              <a:rPr sz="1500" b="1" spc="-15" dirty="0">
                <a:solidFill>
                  <a:srgbClr val="002060"/>
                </a:solidFill>
                <a:latin typeface="Calibri Light"/>
                <a:cs typeface="Calibri Light"/>
              </a:rPr>
              <a:t>values are </a:t>
            </a:r>
            <a:r>
              <a:rPr sz="1500" b="1" spc="-10" dirty="0">
                <a:solidFill>
                  <a:srgbClr val="002060"/>
                </a:solidFill>
                <a:latin typeface="Calibri Light"/>
                <a:cs typeface="Calibri Light"/>
              </a:rPr>
              <a:t>present</a:t>
            </a:r>
            <a:r>
              <a:rPr sz="1500" b="1" spc="-229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sz="1500" b="1" spc="20" dirty="0">
                <a:solidFill>
                  <a:srgbClr val="002060"/>
                </a:solidFill>
                <a:latin typeface="Calibri Light"/>
                <a:cs typeface="Calibri Light"/>
              </a:rPr>
              <a:t>in  </a:t>
            </a:r>
            <a:r>
              <a:rPr sz="1500" b="1" spc="25" dirty="0">
                <a:solidFill>
                  <a:srgbClr val="002060"/>
                </a:solidFill>
                <a:latin typeface="Calibri Light"/>
                <a:cs typeface="Calibri Light"/>
              </a:rPr>
              <a:t>all </a:t>
            </a:r>
            <a:r>
              <a:rPr sz="1500" b="1" spc="20" dirty="0">
                <a:solidFill>
                  <a:srgbClr val="002060"/>
                </a:solidFill>
                <a:latin typeface="Calibri Light"/>
                <a:cs typeface="Calibri Light"/>
              </a:rPr>
              <a:t>the </a:t>
            </a:r>
            <a:r>
              <a:rPr sz="1500" b="1" spc="-15" dirty="0">
                <a:solidFill>
                  <a:srgbClr val="002060"/>
                </a:solidFill>
                <a:latin typeface="Calibri Light"/>
                <a:cs typeface="Calibri Light"/>
              </a:rPr>
              <a:t>features</a:t>
            </a:r>
            <a:r>
              <a:rPr sz="1500" b="1" spc="-125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sz="1500" b="1" spc="-15" dirty="0">
                <a:solidFill>
                  <a:srgbClr val="002060"/>
                </a:solidFill>
                <a:latin typeface="Calibri Light"/>
                <a:cs typeface="Calibri Light"/>
              </a:rPr>
              <a:t>except</a:t>
            </a:r>
            <a:endParaRPr sz="1500" b="1" dirty="0">
              <a:solidFill>
                <a:srgbClr val="002060"/>
              </a:solidFill>
              <a:latin typeface="Calibri Light"/>
              <a:cs typeface="Calibri Light"/>
            </a:endParaRPr>
          </a:p>
          <a:p>
            <a:pPr marL="179070" marR="187960" indent="123825">
              <a:lnSpc>
                <a:spcPct val="100000"/>
              </a:lnSpc>
              <a:spcBef>
                <a:spcPts val="5"/>
              </a:spcBef>
            </a:pPr>
            <a:r>
              <a:rPr sz="1500" b="1" spc="10" dirty="0">
                <a:solidFill>
                  <a:srgbClr val="002060"/>
                </a:solidFill>
                <a:latin typeface="Calibri Light"/>
                <a:cs typeface="Calibri Light"/>
              </a:rPr>
              <a:t>“Country” </a:t>
            </a:r>
            <a:r>
              <a:rPr sz="1500" b="1" dirty="0">
                <a:solidFill>
                  <a:srgbClr val="002060"/>
                </a:solidFill>
                <a:latin typeface="Calibri Light"/>
                <a:cs typeface="Calibri Light"/>
              </a:rPr>
              <a:t>&amp; </a:t>
            </a:r>
            <a:r>
              <a:rPr sz="1500" b="1" spc="-15" dirty="0">
                <a:solidFill>
                  <a:srgbClr val="002060"/>
                </a:solidFill>
                <a:latin typeface="Calibri Light"/>
                <a:cs typeface="Calibri Light"/>
              </a:rPr>
              <a:t>“Population  </a:t>
            </a:r>
            <a:r>
              <a:rPr sz="1500" b="1" spc="20" dirty="0">
                <a:solidFill>
                  <a:srgbClr val="002060"/>
                </a:solidFill>
                <a:latin typeface="Calibri Light"/>
                <a:cs typeface="Calibri Light"/>
              </a:rPr>
              <a:t>Total”. </a:t>
            </a:r>
            <a:r>
              <a:rPr sz="1500" b="1" spc="-5" dirty="0">
                <a:solidFill>
                  <a:srgbClr val="002060"/>
                </a:solidFill>
                <a:latin typeface="Calibri Light"/>
                <a:cs typeface="Calibri Light"/>
              </a:rPr>
              <a:t>Created </a:t>
            </a:r>
            <a:r>
              <a:rPr sz="1500" b="1" spc="-10" dirty="0">
                <a:solidFill>
                  <a:srgbClr val="002060"/>
                </a:solidFill>
                <a:latin typeface="Calibri Light"/>
                <a:cs typeface="Calibri Light"/>
              </a:rPr>
              <a:t>different  </a:t>
            </a:r>
            <a:r>
              <a:rPr sz="1500" b="1" dirty="0">
                <a:solidFill>
                  <a:srgbClr val="002060"/>
                </a:solidFill>
                <a:latin typeface="Calibri Light"/>
                <a:cs typeface="Calibri Light"/>
              </a:rPr>
              <a:t>Visualizations like </a:t>
            </a:r>
            <a:r>
              <a:rPr sz="1500" b="1" spc="-15" dirty="0">
                <a:solidFill>
                  <a:srgbClr val="002060"/>
                </a:solidFill>
                <a:latin typeface="Calibri Light"/>
                <a:cs typeface="Calibri Light"/>
              </a:rPr>
              <a:t>(Boxplot,  </a:t>
            </a:r>
            <a:r>
              <a:rPr sz="1500" b="1" spc="5" dirty="0">
                <a:solidFill>
                  <a:srgbClr val="002060"/>
                </a:solidFill>
                <a:latin typeface="Calibri Light"/>
                <a:cs typeface="Calibri Light"/>
              </a:rPr>
              <a:t>Distribution </a:t>
            </a:r>
            <a:r>
              <a:rPr sz="1500" b="1" spc="-10" dirty="0">
                <a:solidFill>
                  <a:srgbClr val="002060"/>
                </a:solidFill>
                <a:latin typeface="Calibri Light"/>
                <a:cs typeface="Calibri Light"/>
              </a:rPr>
              <a:t>plots, </a:t>
            </a:r>
            <a:r>
              <a:rPr sz="1500" b="1" dirty="0">
                <a:solidFill>
                  <a:srgbClr val="002060"/>
                </a:solidFill>
                <a:latin typeface="Calibri Light"/>
                <a:cs typeface="Calibri Light"/>
              </a:rPr>
              <a:t>bar</a:t>
            </a:r>
            <a:r>
              <a:rPr sz="1500" b="1" spc="-195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sz="1500" b="1" spc="-10" dirty="0">
                <a:solidFill>
                  <a:srgbClr val="002060"/>
                </a:solidFill>
                <a:latin typeface="Calibri Light"/>
                <a:cs typeface="Calibri Light"/>
              </a:rPr>
              <a:t>plots,</a:t>
            </a:r>
            <a:r>
              <a:rPr sz="1500" b="1" spc="5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sz="1500" b="1" dirty="0">
                <a:solidFill>
                  <a:srgbClr val="002060"/>
                </a:solidFill>
                <a:latin typeface="Calibri Light"/>
                <a:cs typeface="Calibri Light"/>
              </a:rPr>
              <a:t>etc.,) </a:t>
            </a:r>
            <a:r>
              <a:rPr sz="1500" b="1" spc="10" dirty="0">
                <a:solidFill>
                  <a:srgbClr val="002060"/>
                </a:solidFill>
                <a:latin typeface="Calibri Light"/>
                <a:cs typeface="Calibri Light"/>
              </a:rPr>
              <a:t>to  </a:t>
            </a:r>
            <a:r>
              <a:rPr sz="1500" b="1" dirty="0">
                <a:solidFill>
                  <a:srgbClr val="002060"/>
                </a:solidFill>
                <a:latin typeface="Calibri Light"/>
                <a:cs typeface="Calibri Light"/>
              </a:rPr>
              <a:t>understand </a:t>
            </a:r>
            <a:r>
              <a:rPr sz="1500" b="1" spc="-5" dirty="0">
                <a:solidFill>
                  <a:srgbClr val="002060"/>
                </a:solidFill>
                <a:latin typeface="Calibri Light"/>
                <a:cs typeface="Calibri Light"/>
              </a:rPr>
              <a:t>the patterns</a:t>
            </a:r>
            <a:r>
              <a:rPr sz="1500" b="1" spc="-175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sz="1500" b="1" spc="-20" dirty="0">
                <a:solidFill>
                  <a:srgbClr val="002060"/>
                </a:solidFill>
                <a:latin typeface="Calibri Light"/>
                <a:cs typeface="Calibri Light"/>
              </a:rPr>
              <a:t>in  </a:t>
            </a:r>
            <a:r>
              <a:rPr sz="1500" b="1" spc="50" dirty="0">
                <a:solidFill>
                  <a:srgbClr val="002060"/>
                </a:solidFill>
                <a:latin typeface="Calibri Light"/>
                <a:cs typeface="Calibri Light"/>
              </a:rPr>
              <a:t>the</a:t>
            </a:r>
            <a:r>
              <a:rPr sz="1500" b="1" spc="-35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sz="1500" b="1" dirty="0">
                <a:solidFill>
                  <a:srgbClr val="002060"/>
                </a:solidFill>
                <a:latin typeface="Calibri Light"/>
                <a:cs typeface="Calibri Light"/>
              </a:rPr>
              <a:t>data.</a:t>
            </a:r>
          </a:p>
        </p:txBody>
      </p:sp>
      <p:sp>
        <p:nvSpPr>
          <p:cNvPr id="7" name="object 7"/>
          <p:cNvSpPr/>
          <p:nvPr/>
        </p:nvSpPr>
        <p:spPr>
          <a:xfrm>
            <a:off x="6662801" y="3433826"/>
            <a:ext cx="2481580" cy="0"/>
          </a:xfrm>
          <a:custGeom>
            <a:avLst/>
            <a:gdLst/>
            <a:ahLst/>
            <a:cxnLst/>
            <a:rect l="l" t="t" r="r" b="b"/>
            <a:pathLst>
              <a:path w="2481579">
                <a:moveTo>
                  <a:pt x="0" y="0"/>
                </a:moveTo>
                <a:lnTo>
                  <a:pt x="2481199" y="0"/>
                </a:lnTo>
              </a:path>
            </a:pathLst>
          </a:custGeom>
          <a:ln w="9525">
            <a:solidFill>
              <a:srgbClr val="A8B8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2801" y="785876"/>
            <a:ext cx="2481580" cy="2647950"/>
          </a:xfrm>
          <a:custGeom>
            <a:avLst/>
            <a:gdLst/>
            <a:ahLst/>
            <a:cxnLst/>
            <a:rect l="l" t="t" r="r" b="b"/>
            <a:pathLst>
              <a:path w="2481579" h="2647950">
                <a:moveTo>
                  <a:pt x="2481199" y="0"/>
                </a:moveTo>
                <a:lnTo>
                  <a:pt x="0" y="0"/>
                </a:lnTo>
                <a:lnTo>
                  <a:pt x="0" y="2647950"/>
                </a:lnTo>
              </a:path>
            </a:pathLst>
          </a:custGeom>
          <a:ln w="9525">
            <a:solidFill>
              <a:srgbClr val="A8B8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67563" y="813498"/>
            <a:ext cx="2476500" cy="256288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002776"/>
                </a:solidFill>
                <a:latin typeface="Arial"/>
                <a:cs typeface="Arial"/>
              </a:rPr>
              <a:t>Data Pre-processing</a:t>
            </a:r>
            <a:endParaRPr sz="1550" dirty="0">
              <a:latin typeface="Arial"/>
              <a:cs typeface="Arial"/>
            </a:endParaRPr>
          </a:p>
          <a:p>
            <a:pPr marL="171450" marR="177800" algn="ctr">
              <a:lnSpc>
                <a:spcPct val="100000"/>
              </a:lnSpc>
              <a:spcBef>
                <a:spcPts val="10"/>
              </a:spcBef>
            </a:pPr>
            <a:endParaRPr lang="en-IN" sz="1500" b="1" spc="10" dirty="0">
              <a:solidFill>
                <a:srgbClr val="002060"/>
              </a:solidFill>
              <a:latin typeface="Calibri Light"/>
              <a:cs typeface="Calibri Light"/>
            </a:endParaRPr>
          </a:p>
          <a:p>
            <a:pPr marL="171450" marR="177800" algn="ctr">
              <a:lnSpc>
                <a:spcPct val="100000"/>
              </a:lnSpc>
              <a:spcBef>
                <a:spcPts val="10"/>
              </a:spcBef>
            </a:pPr>
            <a:r>
              <a:rPr sz="1500" b="1" spc="10" dirty="0">
                <a:solidFill>
                  <a:srgbClr val="002060"/>
                </a:solidFill>
                <a:latin typeface="Calibri Light"/>
                <a:cs typeface="Calibri Light"/>
              </a:rPr>
              <a:t>Removed </a:t>
            </a:r>
            <a:r>
              <a:rPr sz="1500" b="1" spc="-10" dirty="0">
                <a:solidFill>
                  <a:srgbClr val="002060"/>
                </a:solidFill>
                <a:latin typeface="Calibri Light"/>
                <a:cs typeface="Calibri Light"/>
              </a:rPr>
              <a:t>special</a:t>
            </a:r>
            <a:r>
              <a:rPr sz="1500" b="1" spc="-175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sz="1500" b="1" spc="-10" dirty="0">
                <a:solidFill>
                  <a:srgbClr val="002060"/>
                </a:solidFill>
                <a:latin typeface="Calibri Light"/>
                <a:cs typeface="Calibri Light"/>
              </a:rPr>
              <a:t>characters  </a:t>
            </a:r>
            <a:r>
              <a:rPr sz="1500" b="1" spc="45" dirty="0">
                <a:solidFill>
                  <a:srgbClr val="002060"/>
                </a:solidFill>
                <a:latin typeface="Calibri Light"/>
                <a:cs typeface="Calibri Light"/>
              </a:rPr>
              <a:t>($, </a:t>
            </a:r>
            <a:r>
              <a:rPr sz="1500" b="1" spc="-10" dirty="0">
                <a:solidFill>
                  <a:srgbClr val="002060"/>
                </a:solidFill>
                <a:latin typeface="Calibri Light"/>
                <a:cs typeface="Calibri Light"/>
              </a:rPr>
              <a:t>%) before</a:t>
            </a:r>
            <a:r>
              <a:rPr sz="1500" b="1" spc="-85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sz="1500" b="1" spc="-15" dirty="0">
                <a:solidFill>
                  <a:srgbClr val="002060"/>
                </a:solidFill>
                <a:latin typeface="Calibri Light"/>
                <a:cs typeface="Calibri Light"/>
              </a:rPr>
              <a:t>numbers.</a:t>
            </a:r>
            <a:endParaRPr sz="1500" b="1" dirty="0">
              <a:solidFill>
                <a:srgbClr val="002060"/>
              </a:solidFill>
              <a:latin typeface="Calibri Light"/>
              <a:cs typeface="Calibri Light"/>
            </a:endParaRPr>
          </a:p>
          <a:p>
            <a:pPr marL="85725" marR="83820" indent="8255" algn="ctr">
              <a:lnSpc>
                <a:spcPct val="100000"/>
              </a:lnSpc>
              <a:spcBef>
                <a:spcPts val="5"/>
              </a:spcBef>
            </a:pPr>
            <a:r>
              <a:rPr sz="1500" b="1" spc="5" dirty="0">
                <a:solidFill>
                  <a:srgbClr val="002060"/>
                </a:solidFill>
                <a:latin typeface="Calibri Light"/>
                <a:cs typeface="Calibri Light"/>
              </a:rPr>
              <a:t>Converted </a:t>
            </a:r>
            <a:r>
              <a:rPr sz="1500" b="1" dirty="0">
                <a:solidFill>
                  <a:srgbClr val="002060"/>
                </a:solidFill>
                <a:latin typeface="Calibri Light"/>
                <a:cs typeface="Calibri Light"/>
              </a:rPr>
              <a:t>few </a:t>
            </a:r>
            <a:r>
              <a:rPr sz="1500" b="1" spc="-15" dirty="0">
                <a:solidFill>
                  <a:srgbClr val="002060"/>
                </a:solidFill>
                <a:latin typeface="Calibri Light"/>
                <a:cs typeface="Calibri Light"/>
              </a:rPr>
              <a:t>features </a:t>
            </a:r>
            <a:r>
              <a:rPr sz="1500" b="1" spc="10" dirty="0">
                <a:solidFill>
                  <a:srgbClr val="002060"/>
                </a:solidFill>
                <a:latin typeface="Calibri Light"/>
                <a:cs typeface="Calibri Light"/>
              </a:rPr>
              <a:t>to  </a:t>
            </a:r>
            <a:r>
              <a:rPr sz="1500" b="1" spc="5" dirty="0">
                <a:solidFill>
                  <a:srgbClr val="002060"/>
                </a:solidFill>
                <a:latin typeface="Calibri Light"/>
                <a:cs typeface="Calibri Light"/>
              </a:rPr>
              <a:t>numeric </a:t>
            </a:r>
            <a:r>
              <a:rPr sz="1500" b="1" spc="-10" dirty="0">
                <a:solidFill>
                  <a:srgbClr val="002060"/>
                </a:solidFill>
                <a:latin typeface="Calibri Light"/>
                <a:cs typeface="Calibri Light"/>
              </a:rPr>
              <a:t>datatype </a:t>
            </a:r>
            <a:r>
              <a:rPr sz="1500" b="1" spc="10" dirty="0">
                <a:solidFill>
                  <a:srgbClr val="002060"/>
                </a:solidFill>
                <a:latin typeface="Calibri Light"/>
                <a:cs typeface="Calibri Light"/>
              </a:rPr>
              <a:t>from</a:t>
            </a:r>
            <a:r>
              <a:rPr sz="1500" b="1" spc="-250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sz="1500" b="1" spc="-10" dirty="0">
                <a:solidFill>
                  <a:srgbClr val="002060"/>
                </a:solidFill>
                <a:latin typeface="Calibri Light"/>
                <a:cs typeface="Calibri Light"/>
              </a:rPr>
              <a:t>Object  </a:t>
            </a:r>
            <a:r>
              <a:rPr sz="1500" b="1" dirty="0">
                <a:solidFill>
                  <a:srgbClr val="002060"/>
                </a:solidFill>
                <a:latin typeface="Calibri Light"/>
                <a:cs typeface="Calibri Light"/>
              </a:rPr>
              <a:t>type.</a:t>
            </a:r>
            <a:r>
              <a:rPr sz="1500" b="1" spc="-50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sz="1500" b="1" spc="-10" dirty="0">
                <a:solidFill>
                  <a:srgbClr val="002060"/>
                </a:solidFill>
                <a:latin typeface="Calibri Light"/>
                <a:cs typeface="Calibri Light"/>
              </a:rPr>
              <a:t>Used</a:t>
            </a:r>
            <a:r>
              <a:rPr sz="1500" b="1" spc="-85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sz="1500" b="1" spc="-5" dirty="0">
                <a:solidFill>
                  <a:srgbClr val="002060"/>
                </a:solidFill>
                <a:latin typeface="Calibri Light"/>
                <a:cs typeface="Calibri Light"/>
              </a:rPr>
              <a:t>mean</a:t>
            </a:r>
            <a:r>
              <a:rPr lang="en-IN" sz="1500" b="1" spc="-5" dirty="0">
                <a:solidFill>
                  <a:srgbClr val="002060"/>
                </a:solidFill>
                <a:latin typeface="Calibri Light"/>
                <a:cs typeface="Calibri Light"/>
              </a:rPr>
              <a:t>/Median</a:t>
            </a:r>
            <a:r>
              <a:rPr sz="1500" b="1" spc="-80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sz="1500" b="1" spc="-25" dirty="0">
                <a:solidFill>
                  <a:srgbClr val="002060"/>
                </a:solidFill>
                <a:latin typeface="Calibri Light"/>
                <a:cs typeface="Calibri Light"/>
              </a:rPr>
              <a:t>  </a:t>
            </a:r>
            <a:r>
              <a:rPr sz="1500" b="1" spc="10" dirty="0">
                <a:solidFill>
                  <a:srgbClr val="002060"/>
                </a:solidFill>
                <a:latin typeface="Calibri Light"/>
                <a:cs typeface="Calibri Light"/>
              </a:rPr>
              <a:t>imputation</a:t>
            </a:r>
            <a:r>
              <a:rPr sz="1500" b="1" spc="-80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sz="1500" b="1" spc="-15" dirty="0">
                <a:solidFill>
                  <a:srgbClr val="002060"/>
                </a:solidFill>
                <a:latin typeface="Calibri Light"/>
                <a:cs typeface="Calibri Light"/>
              </a:rPr>
              <a:t>techniques</a:t>
            </a:r>
            <a:r>
              <a:rPr lang="en-IN" sz="1500" b="1" spc="-15" dirty="0">
                <a:solidFill>
                  <a:srgbClr val="002060"/>
                </a:solidFill>
                <a:latin typeface="Calibri Light"/>
                <a:cs typeface="Calibri Light"/>
              </a:rPr>
              <a:t> to fill NaN values. Dropped 7 columns having maximum null values.</a:t>
            </a:r>
            <a:endParaRPr sz="1500" b="1" dirty="0">
              <a:solidFill>
                <a:srgbClr val="002060"/>
              </a:solidFill>
              <a:latin typeface="Calibri Light"/>
              <a:cs typeface="Calibr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62801" y="4243387"/>
            <a:ext cx="2481580" cy="2614930"/>
          </a:xfrm>
          <a:custGeom>
            <a:avLst/>
            <a:gdLst/>
            <a:ahLst/>
            <a:cxnLst/>
            <a:rect l="l" t="t" r="r" b="b"/>
            <a:pathLst>
              <a:path w="2481579" h="2614929">
                <a:moveTo>
                  <a:pt x="2481199" y="0"/>
                </a:moveTo>
                <a:lnTo>
                  <a:pt x="0" y="0"/>
                </a:lnTo>
                <a:lnTo>
                  <a:pt x="0" y="2614610"/>
                </a:lnTo>
              </a:path>
            </a:pathLst>
          </a:custGeom>
          <a:ln w="9525">
            <a:solidFill>
              <a:srgbClr val="A8B8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67563" y="4278947"/>
            <a:ext cx="2476500" cy="16472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550" b="1" spc="10" dirty="0">
                <a:solidFill>
                  <a:srgbClr val="002776"/>
                </a:solidFill>
                <a:latin typeface="Arial"/>
                <a:cs typeface="Arial"/>
              </a:rPr>
              <a:t>Model</a:t>
            </a:r>
            <a:r>
              <a:rPr sz="1550" b="1" spc="95" dirty="0">
                <a:solidFill>
                  <a:srgbClr val="002776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002776"/>
                </a:solidFill>
                <a:latin typeface="Arial"/>
                <a:cs typeface="Arial"/>
              </a:rPr>
              <a:t>Building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b="1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43510" marR="146050" algn="ctr">
              <a:lnSpc>
                <a:spcPct val="100000"/>
              </a:lnSpc>
            </a:pPr>
            <a:r>
              <a:rPr sz="1500" b="1" spc="10" dirty="0">
                <a:solidFill>
                  <a:srgbClr val="002060"/>
                </a:solidFill>
                <a:latin typeface="Calibri Light"/>
                <a:cs typeface="Calibri Light"/>
              </a:rPr>
              <a:t>Planning to </a:t>
            </a:r>
            <a:r>
              <a:rPr sz="1500" b="1" spc="-15" dirty="0">
                <a:solidFill>
                  <a:srgbClr val="002060"/>
                </a:solidFill>
                <a:latin typeface="Calibri Light"/>
                <a:cs typeface="Calibri Light"/>
              </a:rPr>
              <a:t>build models</a:t>
            </a:r>
            <a:r>
              <a:rPr sz="1500" b="1" spc="-220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sz="1500" b="1" dirty="0">
                <a:solidFill>
                  <a:srgbClr val="002060"/>
                </a:solidFill>
                <a:latin typeface="Calibri Light"/>
                <a:cs typeface="Calibri Light"/>
              </a:rPr>
              <a:t>like  </a:t>
            </a:r>
            <a:r>
              <a:rPr sz="1500" b="1" spc="10" dirty="0">
                <a:solidFill>
                  <a:srgbClr val="002060"/>
                </a:solidFill>
                <a:latin typeface="Calibri Light"/>
                <a:cs typeface="Calibri Light"/>
              </a:rPr>
              <a:t>K-Means </a:t>
            </a:r>
            <a:r>
              <a:rPr sz="1500" b="1" spc="-10" dirty="0">
                <a:solidFill>
                  <a:srgbClr val="002060"/>
                </a:solidFill>
                <a:latin typeface="Calibri Light"/>
                <a:cs typeface="Calibri Light"/>
              </a:rPr>
              <a:t>Clustering </a:t>
            </a:r>
            <a:r>
              <a:rPr lang="en-IN" sz="1500" b="1" spc="-10" dirty="0">
                <a:solidFill>
                  <a:srgbClr val="002060"/>
                </a:solidFill>
                <a:latin typeface="Calibri Light"/>
                <a:cs typeface="Calibri Light"/>
              </a:rPr>
              <a:t>,</a:t>
            </a:r>
            <a:r>
              <a:rPr sz="1500" b="1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sz="1500" b="1" spc="5" dirty="0">
                <a:solidFill>
                  <a:srgbClr val="002060"/>
                </a:solidFill>
                <a:latin typeface="Calibri Light"/>
                <a:cs typeface="Calibri Light"/>
              </a:rPr>
              <a:t>Hierarchical</a:t>
            </a:r>
            <a:r>
              <a:rPr sz="1500" b="1" spc="-5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sz="1500" b="1" spc="-15" dirty="0">
                <a:solidFill>
                  <a:srgbClr val="002060"/>
                </a:solidFill>
                <a:latin typeface="Calibri Light"/>
                <a:cs typeface="Calibri Light"/>
              </a:rPr>
              <a:t>Clustering</a:t>
            </a:r>
            <a:r>
              <a:rPr lang="en-IN" sz="1500" b="1" spc="-15" dirty="0">
                <a:solidFill>
                  <a:srgbClr val="002060"/>
                </a:solidFill>
                <a:latin typeface="Calibri Light"/>
                <a:cs typeface="Calibri Light"/>
              </a:rPr>
              <a:t> and Gaussian Mixture</a:t>
            </a:r>
            <a:endParaRPr sz="1500" b="1" dirty="0">
              <a:solidFill>
                <a:srgbClr val="002060"/>
              </a:solidFill>
              <a:latin typeface="Calibri Light"/>
              <a:cs typeface="Calibr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29051" y="4243387"/>
            <a:ext cx="2495550" cy="2614930"/>
          </a:xfrm>
          <a:custGeom>
            <a:avLst/>
            <a:gdLst/>
            <a:ahLst/>
            <a:cxnLst/>
            <a:rect l="l" t="t" r="r" b="b"/>
            <a:pathLst>
              <a:path w="2495550" h="2614929">
                <a:moveTo>
                  <a:pt x="2495550" y="2614610"/>
                </a:moveTo>
                <a:lnTo>
                  <a:pt x="2495550" y="0"/>
                </a:lnTo>
                <a:lnTo>
                  <a:pt x="0" y="0"/>
                </a:lnTo>
                <a:lnTo>
                  <a:pt x="0" y="2614610"/>
                </a:lnTo>
              </a:path>
            </a:pathLst>
          </a:custGeom>
          <a:ln w="9525">
            <a:solidFill>
              <a:srgbClr val="A8B8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33813" y="4278947"/>
            <a:ext cx="2486025" cy="21473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002776"/>
                </a:solidFill>
                <a:latin typeface="Arial"/>
                <a:cs typeface="Arial"/>
              </a:rPr>
              <a:t>Model</a:t>
            </a:r>
            <a:r>
              <a:rPr sz="1550" b="1" spc="90" dirty="0">
                <a:solidFill>
                  <a:srgbClr val="002776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002776"/>
                </a:solidFill>
                <a:latin typeface="Arial"/>
                <a:cs typeface="Arial"/>
              </a:rPr>
              <a:t>Performance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Arial"/>
              <a:cs typeface="Arial"/>
            </a:endParaRPr>
          </a:p>
          <a:p>
            <a:pPr marL="278765" marR="285115" algn="ctr">
              <a:lnSpc>
                <a:spcPct val="100000"/>
              </a:lnSpc>
            </a:pPr>
            <a:r>
              <a:rPr sz="1500" b="1" spc="40" dirty="0">
                <a:solidFill>
                  <a:srgbClr val="002060"/>
                </a:solidFill>
                <a:latin typeface="Calibri Light"/>
                <a:cs typeface="Calibri Light"/>
              </a:rPr>
              <a:t>Using</a:t>
            </a:r>
            <a:r>
              <a:rPr sz="1500" b="1" spc="-250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sz="1500" b="1" spc="-20" dirty="0">
                <a:solidFill>
                  <a:srgbClr val="002060"/>
                </a:solidFill>
                <a:latin typeface="Calibri Light"/>
                <a:cs typeface="Calibri Light"/>
              </a:rPr>
              <a:t>Elbow </a:t>
            </a:r>
            <a:r>
              <a:rPr sz="1500" b="1" dirty="0">
                <a:solidFill>
                  <a:srgbClr val="002060"/>
                </a:solidFill>
                <a:latin typeface="Calibri Light"/>
                <a:cs typeface="Calibri Light"/>
              </a:rPr>
              <a:t>Curve </a:t>
            </a:r>
            <a:r>
              <a:rPr sz="1500" b="1" spc="10" dirty="0">
                <a:solidFill>
                  <a:srgbClr val="002060"/>
                </a:solidFill>
                <a:latin typeface="Calibri Light"/>
                <a:cs typeface="Calibri Light"/>
              </a:rPr>
              <a:t>to </a:t>
            </a:r>
            <a:r>
              <a:rPr sz="1500" b="1" spc="-10" dirty="0">
                <a:solidFill>
                  <a:srgbClr val="002060"/>
                </a:solidFill>
                <a:latin typeface="Calibri Light"/>
                <a:cs typeface="Calibri Light"/>
              </a:rPr>
              <a:t>get  </a:t>
            </a:r>
            <a:r>
              <a:rPr sz="1500" b="1" spc="20" dirty="0">
                <a:solidFill>
                  <a:srgbClr val="002060"/>
                </a:solidFill>
                <a:latin typeface="Calibri Light"/>
                <a:cs typeface="Calibri Light"/>
              </a:rPr>
              <a:t>optimal</a:t>
            </a:r>
            <a:r>
              <a:rPr sz="1500" b="1" spc="-80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sz="1500" b="1" spc="-5" dirty="0">
                <a:solidFill>
                  <a:srgbClr val="002060"/>
                </a:solidFill>
                <a:latin typeface="Calibri Light"/>
                <a:cs typeface="Calibri Light"/>
              </a:rPr>
              <a:t>Clusters</a:t>
            </a:r>
            <a:r>
              <a:rPr lang="en-IN" sz="1500" b="1" spc="-5" dirty="0">
                <a:solidFill>
                  <a:srgbClr val="002060"/>
                </a:solidFill>
                <a:latin typeface="Calibri Light"/>
                <a:cs typeface="Calibri Light"/>
              </a:rPr>
              <a:t> in KMeans</a:t>
            </a:r>
            <a:endParaRPr sz="1500" b="1" dirty="0">
              <a:solidFill>
                <a:srgbClr val="002060"/>
              </a:solidFill>
              <a:latin typeface="Calibri Light"/>
              <a:cs typeface="Calibri Light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500" b="1" dirty="0">
                <a:solidFill>
                  <a:srgbClr val="002060"/>
                </a:solidFill>
                <a:latin typeface="Calibri Light"/>
                <a:cs typeface="Calibri Light"/>
              </a:rPr>
              <a:t>Performance </a:t>
            </a:r>
            <a:r>
              <a:rPr sz="1500" b="1" spc="20" dirty="0">
                <a:solidFill>
                  <a:srgbClr val="002060"/>
                </a:solidFill>
                <a:latin typeface="Calibri Light"/>
                <a:cs typeface="Calibri Light"/>
              </a:rPr>
              <a:t>is</a:t>
            </a:r>
            <a:r>
              <a:rPr sz="1500" b="1" spc="-70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sz="1500" b="1" spc="-15" dirty="0">
                <a:solidFill>
                  <a:srgbClr val="002060"/>
                </a:solidFill>
                <a:latin typeface="Calibri Light"/>
                <a:cs typeface="Calibri Light"/>
              </a:rPr>
              <a:t>calculated</a:t>
            </a:r>
            <a:endParaRPr sz="1500" b="1" dirty="0">
              <a:solidFill>
                <a:srgbClr val="002060"/>
              </a:solidFill>
              <a:latin typeface="Calibri Light"/>
              <a:cs typeface="Calibri Light"/>
            </a:endParaRPr>
          </a:p>
          <a:p>
            <a:pPr marL="88265" marR="82550" algn="ctr">
              <a:lnSpc>
                <a:spcPct val="100000"/>
              </a:lnSpc>
              <a:spcBef>
                <a:spcPts val="5"/>
              </a:spcBef>
            </a:pPr>
            <a:r>
              <a:rPr sz="1500" b="1" spc="5" dirty="0">
                <a:solidFill>
                  <a:srgbClr val="002060"/>
                </a:solidFill>
                <a:latin typeface="Calibri Light"/>
                <a:cs typeface="Calibri Light"/>
              </a:rPr>
              <a:t>through </a:t>
            </a:r>
            <a:r>
              <a:rPr sz="1500" b="1" spc="-20" dirty="0">
                <a:solidFill>
                  <a:srgbClr val="002060"/>
                </a:solidFill>
                <a:latin typeface="Calibri Light"/>
                <a:cs typeface="Calibri Light"/>
              </a:rPr>
              <a:t>Silhouette's Score</a:t>
            </a:r>
            <a:r>
              <a:rPr sz="1500" b="1" spc="-140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sz="1500" b="1" spc="-25" dirty="0">
                <a:solidFill>
                  <a:srgbClr val="002060"/>
                </a:solidFill>
                <a:latin typeface="Calibri Light"/>
                <a:cs typeface="Calibri Light"/>
              </a:rPr>
              <a:t>and  </a:t>
            </a:r>
            <a:r>
              <a:rPr sz="1500" b="1" spc="10" dirty="0">
                <a:solidFill>
                  <a:srgbClr val="002060"/>
                </a:solidFill>
                <a:latin typeface="Calibri Light"/>
                <a:cs typeface="Calibri Light"/>
              </a:rPr>
              <a:t>distance </a:t>
            </a:r>
            <a:r>
              <a:rPr sz="1500" b="1" spc="-10" dirty="0">
                <a:solidFill>
                  <a:srgbClr val="002060"/>
                </a:solidFill>
                <a:latin typeface="Calibri Light"/>
                <a:cs typeface="Calibri Light"/>
              </a:rPr>
              <a:t>between means </a:t>
            </a:r>
            <a:r>
              <a:rPr sz="1500" b="1" spc="-20" dirty="0">
                <a:solidFill>
                  <a:srgbClr val="002060"/>
                </a:solidFill>
                <a:latin typeface="Calibri Light"/>
                <a:cs typeface="Calibri Light"/>
              </a:rPr>
              <a:t>of  </a:t>
            </a:r>
            <a:r>
              <a:rPr sz="1500" b="1" spc="35" dirty="0">
                <a:solidFill>
                  <a:srgbClr val="002060"/>
                </a:solidFill>
                <a:latin typeface="Calibri Light"/>
                <a:cs typeface="Calibri Light"/>
              </a:rPr>
              <a:t>each</a:t>
            </a:r>
            <a:r>
              <a:rPr sz="1500" b="1" spc="-75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sz="1500" b="1" spc="-10" dirty="0">
                <a:solidFill>
                  <a:srgbClr val="002060"/>
                </a:solidFill>
                <a:latin typeface="Calibri Light"/>
                <a:cs typeface="Calibri Light"/>
              </a:rPr>
              <a:t>cluster.</a:t>
            </a:r>
            <a:endParaRPr sz="1500" b="1" dirty="0">
              <a:solidFill>
                <a:srgbClr val="002060"/>
              </a:solidFill>
              <a:latin typeface="Calibri Light"/>
              <a:cs typeface="Calibri Ligh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63" y="4243387"/>
            <a:ext cx="2486025" cy="2614930"/>
          </a:xfrm>
          <a:custGeom>
            <a:avLst/>
            <a:gdLst/>
            <a:ahLst/>
            <a:cxnLst/>
            <a:rect l="l" t="t" r="r" b="b"/>
            <a:pathLst>
              <a:path w="2486025" h="2614929">
                <a:moveTo>
                  <a:pt x="2486025" y="2614610"/>
                </a:moveTo>
                <a:lnTo>
                  <a:pt x="2486025" y="0"/>
                </a:lnTo>
                <a:lnTo>
                  <a:pt x="0" y="0"/>
                </a:lnTo>
                <a:lnTo>
                  <a:pt x="0" y="2614610"/>
                </a:lnTo>
              </a:path>
            </a:pathLst>
          </a:custGeom>
          <a:ln w="9525">
            <a:solidFill>
              <a:srgbClr val="A8B8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525" y="4276661"/>
            <a:ext cx="2476500" cy="138050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550" b="1" spc="10" dirty="0">
                <a:solidFill>
                  <a:srgbClr val="002776"/>
                </a:solidFill>
                <a:latin typeface="Arial"/>
                <a:cs typeface="Arial"/>
              </a:rPr>
              <a:t>Deployment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 dirty="0">
              <a:latin typeface="Arial"/>
              <a:cs typeface="Arial"/>
            </a:endParaRPr>
          </a:p>
          <a:p>
            <a:pPr marL="90805" marR="100330" algn="ctr">
              <a:lnSpc>
                <a:spcPct val="100000"/>
              </a:lnSpc>
              <a:spcBef>
                <a:spcPts val="1115"/>
              </a:spcBef>
            </a:pPr>
            <a:r>
              <a:rPr sz="1500" b="1" spc="50" dirty="0">
                <a:solidFill>
                  <a:srgbClr val="002060"/>
                </a:solidFill>
                <a:latin typeface="Calibri Light"/>
                <a:cs typeface="Calibri Light"/>
              </a:rPr>
              <a:t>We </a:t>
            </a:r>
            <a:r>
              <a:rPr sz="1500" b="1" spc="-15" dirty="0">
                <a:solidFill>
                  <a:srgbClr val="002060"/>
                </a:solidFill>
                <a:latin typeface="Calibri Light"/>
                <a:cs typeface="Calibri Light"/>
              </a:rPr>
              <a:t>deployed </a:t>
            </a:r>
            <a:r>
              <a:rPr sz="1500" b="1" dirty="0">
                <a:solidFill>
                  <a:srgbClr val="002060"/>
                </a:solidFill>
                <a:latin typeface="Calibri Light"/>
                <a:cs typeface="Calibri Light"/>
              </a:rPr>
              <a:t>the </a:t>
            </a:r>
            <a:r>
              <a:rPr sz="1500" b="1" spc="-10" dirty="0">
                <a:solidFill>
                  <a:srgbClr val="002060"/>
                </a:solidFill>
                <a:latin typeface="Calibri Light"/>
                <a:cs typeface="Calibri Light"/>
              </a:rPr>
              <a:t>model</a:t>
            </a:r>
            <a:r>
              <a:rPr sz="1500" b="1" spc="-135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sz="1500" b="1" spc="-15" dirty="0">
                <a:solidFill>
                  <a:srgbClr val="002060"/>
                </a:solidFill>
                <a:latin typeface="Calibri Light"/>
                <a:cs typeface="Calibri Light"/>
              </a:rPr>
              <a:t>using  </a:t>
            </a:r>
            <a:r>
              <a:rPr sz="1500" b="1" spc="10" dirty="0">
                <a:solidFill>
                  <a:srgbClr val="002060"/>
                </a:solidFill>
                <a:latin typeface="Calibri Light"/>
                <a:cs typeface="Calibri Light"/>
              </a:rPr>
              <a:t>Streamlit.</a:t>
            </a:r>
            <a:endParaRPr sz="1500" b="1" dirty="0">
              <a:solidFill>
                <a:srgbClr val="002060"/>
              </a:solidFill>
              <a:latin typeface="Calibri Light"/>
              <a:cs typeface="Calibri Ligh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43251" y="1966976"/>
            <a:ext cx="561975" cy="352425"/>
          </a:xfrm>
          <a:custGeom>
            <a:avLst/>
            <a:gdLst/>
            <a:ahLst/>
            <a:cxnLst/>
            <a:rect l="l" t="t" r="r" b="b"/>
            <a:pathLst>
              <a:path w="561975" h="352425">
                <a:moveTo>
                  <a:pt x="385699" y="0"/>
                </a:moveTo>
                <a:lnTo>
                  <a:pt x="385699" y="88011"/>
                </a:lnTo>
                <a:lnTo>
                  <a:pt x="0" y="88011"/>
                </a:lnTo>
                <a:lnTo>
                  <a:pt x="0" y="264287"/>
                </a:lnTo>
                <a:lnTo>
                  <a:pt x="385699" y="264287"/>
                </a:lnTo>
                <a:lnTo>
                  <a:pt x="385699" y="352425"/>
                </a:lnTo>
                <a:lnTo>
                  <a:pt x="561975" y="176149"/>
                </a:lnTo>
                <a:lnTo>
                  <a:pt x="385699" y="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43251" y="1966976"/>
            <a:ext cx="561975" cy="352425"/>
          </a:xfrm>
          <a:custGeom>
            <a:avLst/>
            <a:gdLst/>
            <a:ahLst/>
            <a:cxnLst/>
            <a:rect l="l" t="t" r="r" b="b"/>
            <a:pathLst>
              <a:path w="561975" h="352425">
                <a:moveTo>
                  <a:pt x="0" y="88011"/>
                </a:moveTo>
                <a:lnTo>
                  <a:pt x="385699" y="88011"/>
                </a:lnTo>
                <a:lnTo>
                  <a:pt x="385699" y="0"/>
                </a:lnTo>
                <a:lnTo>
                  <a:pt x="561975" y="176149"/>
                </a:lnTo>
                <a:lnTo>
                  <a:pt x="385699" y="352425"/>
                </a:lnTo>
                <a:lnTo>
                  <a:pt x="385699" y="264287"/>
                </a:lnTo>
                <a:lnTo>
                  <a:pt x="0" y="264287"/>
                </a:lnTo>
                <a:lnTo>
                  <a:pt x="0" y="88011"/>
                </a:lnTo>
                <a:close/>
              </a:path>
            </a:pathLst>
          </a:custGeom>
          <a:ln w="12700">
            <a:solidFill>
              <a:srgbClr val="388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48426" y="1966976"/>
            <a:ext cx="561975" cy="352425"/>
          </a:xfrm>
          <a:custGeom>
            <a:avLst/>
            <a:gdLst/>
            <a:ahLst/>
            <a:cxnLst/>
            <a:rect l="l" t="t" r="r" b="b"/>
            <a:pathLst>
              <a:path w="561975" h="352425">
                <a:moveTo>
                  <a:pt x="385699" y="0"/>
                </a:moveTo>
                <a:lnTo>
                  <a:pt x="385699" y="88011"/>
                </a:lnTo>
                <a:lnTo>
                  <a:pt x="0" y="88011"/>
                </a:lnTo>
                <a:lnTo>
                  <a:pt x="0" y="264287"/>
                </a:lnTo>
                <a:lnTo>
                  <a:pt x="385699" y="264287"/>
                </a:lnTo>
                <a:lnTo>
                  <a:pt x="385699" y="352425"/>
                </a:lnTo>
                <a:lnTo>
                  <a:pt x="561975" y="176149"/>
                </a:lnTo>
                <a:lnTo>
                  <a:pt x="385699" y="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48426" y="1966976"/>
            <a:ext cx="561975" cy="352425"/>
          </a:xfrm>
          <a:custGeom>
            <a:avLst/>
            <a:gdLst/>
            <a:ahLst/>
            <a:cxnLst/>
            <a:rect l="l" t="t" r="r" b="b"/>
            <a:pathLst>
              <a:path w="561975" h="352425">
                <a:moveTo>
                  <a:pt x="0" y="88011"/>
                </a:moveTo>
                <a:lnTo>
                  <a:pt x="385699" y="88011"/>
                </a:lnTo>
                <a:lnTo>
                  <a:pt x="385699" y="0"/>
                </a:lnTo>
                <a:lnTo>
                  <a:pt x="561975" y="176149"/>
                </a:lnTo>
                <a:lnTo>
                  <a:pt x="385699" y="352425"/>
                </a:lnTo>
                <a:lnTo>
                  <a:pt x="385699" y="264287"/>
                </a:lnTo>
                <a:lnTo>
                  <a:pt x="0" y="264287"/>
                </a:lnTo>
                <a:lnTo>
                  <a:pt x="0" y="88011"/>
                </a:lnTo>
                <a:close/>
              </a:path>
            </a:pathLst>
          </a:custGeom>
          <a:ln w="12700">
            <a:solidFill>
              <a:srgbClr val="388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20076" y="3557523"/>
            <a:ext cx="361950" cy="561975"/>
          </a:xfrm>
          <a:custGeom>
            <a:avLst/>
            <a:gdLst/>
            <a:ahLst/>
            <a:cxnLst/>
            <a:rect l="l" t="t" r="r" b="b"/>
            <a:pathLst>
              <a:path w="361950" h="561975">
                <a:moveTo>
                  <a:pt x="361950" y="381126"/>
                </a:moveTo>
                <a:lnTo>
                  <a:pt x="0" y="381126"/>
                </a:lnTo>
                <a:lnTo>
                  <a:pt x="180975" y="561975"/>
                </a:lnTo>
                <a:lnTo>
                  <a:pt x="361950" y="381126"/>
                </a:lnTo>
                <a:close/>
              </a:path>
              <a:path w="361950" h="561975">
                <a:moveTo>
                  <a:pt x="271399" y="0"/>
                </a:moveTo>
                <a:lnTo>
                  <a:pt x="90424" y="0"/>
                </a:lnTo>
                <a:lnTo>
                  <a:pt x="90424" y="381126"/>
                </a:lnTo>
                <a:lnTo>
                  <a:pt x="271399" y="381126"/>
                </a:lnTo>
                <a:lnTo>
                  <a:pt x="271399" y="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20076" y="3557523"/>
            <a:ext cx="361950" cy="561975"/>
          </a:xfrm>
          <a:custGeom>
            <a:avLst/>
            <a:gdLst/>
            <a:ahLst/>
            <a:cxnLst/>
            <a:rect l="l" t="t" r="r" b="b"/>
            <a:pathLst>
              <a:path w="361950" h="561975">
                <a:moveTo>
                  <a:pt x="271399" y="0"/>
                </a:moveTo>
                <a:lnTo>
                  <a:pt x="271399" y="381126"/>
                </a:lnTo>
                <a:lnTo>
                  <a:pt x="361950" y="381126"/>
                </a:lnTo>
                <a:lnTo>
                  <a:pt x="180975" y="561975"/>
                </a:lnTo>
                <a:lnTo>
                  <a:pt x="0" y="381126"/>
                </a:lnTo>
                <a:lnTo>
                  <a:pt x="90424" y="381126"/>
                </a:lnTo>
                <a:lnTo>
                  <a:pt x="90424" y="0"/>
                </a:lnTo>
                <a:lnTo>
                  <a:pt x="271399" y="0"/>
                </a:lnTo>
                <a:close/>
              </a:path>
            </a:pathLst>
          </a:custGeom>
          <a:ln w="12700">
            <a:solidFill>
              <a:srgbClr val="388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48426" y="5376926"/>
            <a:ext cx="561975" cy="352425"/>
          </a:xfrm>
          <a:custGeom>
            <a:avLst/>
            <a:gdLst/>
            <a:ahLst/>
            <a:cxnLst/>
            <a:rect l="l" t="t" r="r" b="b"/>
            <a:pathLst>
              <a:path w="561975" h="352425">
                <a:moveTo>
                  <a:pt x="176149" y="0"/>
                </a:moveTo>
                <a:lnTo>
                  <a:pt x="0" y="176149"/>
                </a:lnTo>
                <a:lnTo>
                  <a:pt x="176149" y="352361"/>
                </a:lnTo>
                <a:lnTo>
                  <a:pt x="176149" y="264261"/>
                </a:lnTo>
                <a:lnTo>
                  <a:pt x="561975" y="264261"/>
                </a:lnTo>
                <a:lnTo>
                  <a:pt x="561975" y="88011"/>
                </a:lnTo>
                <a:lnTo>
                  <a:pt x="176149" y="88011"/>
                </a:lnTo>
                <a:lnTo>
                  <a:pt x="176149" y="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48426" y="5376926"/>
            <a:ext cx="561975" cy="352425"/>
          </a:xfrm>
          <a:custGeom>
            <a:avLst/>
            <a:gdLst/>
            <a:ahLst/>
            <a:cxnLst/>
            <a:rect l="l" t="t" r="r" b="b"/>
            <a:pathLst>
              <a:path w="561975" h="352425">
                <a:moveTo>
                  <a:pt x="561975" y="264261"/>
                </a:moveTo>
                <a:lnTo>
                  <a:pt x="176149" y="264261"/>
                </a:lnTo>
                <a:lnTo>
                  <a:pt x="176149" y="352361"/>
                </a:lnTo>
                <a:lnTo>
                  <a:pt x="0" y="176149"/>
                </a:lnTo>
                <a:lnTo>
                  <a:pt x="176149" y="0"/>
                </a:lnTo>
                <a:lnTo>
                  <a:pt x="176149" y="88011"/>
                </a:lnTo>
                <a:lnTo>
                  <a:pt x="561975" y="88011"/>
                </a:lnTo>
                <a:lnTo>
                  <a:pt x="561975" y="264261"/>
                </a:lnTo>
                <a:close/>
              </a:path>
            </a:pathLst>
          </a:custGeom>
          <a:ln w="12700">
            <a:solidFill>
              <a:srgbClr val="388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43251" y="5376926"/>
            <a:ext cx="561975" cy="352425"/>
          </a:xfrm>
          <a:custGeom>
            <a:avLst/>
            <a:gdLst/>
            <a:ahLst/>
            <a:cxnLst/>
            <a:rect l="l" t="t" r="r" b="b"/>
            <a:pathLst>
              <a:path w="561975" h="352425">
                <a:moveTo>
                  <a:pt x="176149" y="0"/>
                </a:moveTo>
                <a:lnTo>
                  <a:pt x="0" y="176149"/>
                </a:lnTo>
                <a:lnTo>
                  <a:pt x="176149" y="352361"/>
                </a:lnTo>
                <a:lnTo>
                  <a:pt x="176149" y="264261"/>
                </a:lnTo>
                <a:lnTo>
                  <a:pt x="561975" y="264261"/>
                </a:lnTo>
                <a:lnTo>
                  <a:pt x="561975" y="88011"/>
                </a:lnTo>
                <a:lnTo>
                  <a:pt x="176149" y="88011"/>
                </a:lnTo>
                <a:lnTo>
                  <a:pt x="176149" y="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43251" y="5376926"/>
            <a:ext cx="561975" cy="352425"/>
          </a:xfrm>
          <a:custGeom>
            <a:avLst/>
            <a:gdLst/>
            <a:ahLst/>
            <a:cxnLst/>
            <a:rect l="l" t="t" r="r" b="b"/>
            <a:pathLst>
              <a:path w="561975" h="352425">
                <a:moveTo>
                  <a:pt x="561975" y="264261"/>
                </a:moveTo>
                <a:lnTo>
                  <a:pt x="176149" y="264261"/>
                </a:lnTo>
                <a:lnTo>
                  <a:pt x="176149" y="352361"/>
                </a:lnTo>
                <a:lnTo>
                  <a:pt x="0" y="176149"/>
                </a:lnTo>
                <a:lnTo>
                  <a:pt x="176149" y="0"/>
                </a:lnTo>
                <a:lnTo>
                  <a:pt x="176149" y="88011"/>
                </a:lnTo>
                <a:lnTo>
                  <a:pt x="561975" y="88011"/>
                </a:lnTo>
                <a:lnTo>
                  <a:pt x="561975" y="264261"/>
                </a:lnTo>
                <a:close/>
              </a:path>
            </a:pathLst>
          </a:custGeom>
          <a:ln w="12700">
            <a:solidFill>
              <a:srgbClr val="388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236" y="918164"/>
            <a:ext cx="2633345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solidFill>
                  <a:srgbClr val="002776"/>
                </a:solidFill>
                <a:latin typeface="Arial"/>
                <a:cs typeface="Arial"/>
              </a:rPr>
              <a:t>Data </a:t>
            </a:r>
            <a:r>
              <a:rPr sz="2000" spc="30" dirty="0">
                <a:solidFill>
                  <a:srgbClr val="002776"/>
                </a:solidFill>
                <a:latin typeface="Arial"/>
                <a:cs typeface="Arial"/>
              </a:rPr>
              <a:t>set</a:t>
            </a:r>
            <a:r>
              <a:rPr sz="2000" spc="-35" dirty="0">
                <a:solidFill>
                  <a:srgbClr val="002776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02776"/>
                </a:solidFill>
                <a:latin typeface="Arial"/>
                <a:cs typeface="Arial"/>
              </a:rPr>
              <a:t>details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236" y="1391519"/>
            <a:ext cx="3394075" cy="21920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320800">
              <a:lnSpc>
                <a:spcPct val="100800"/>
              </a:lnSpc>
              <a:spcBef>
                <a:spcPts val="85"/>
              </a:spcBef>
            </a:pPr>
            <a:r>
              <a:rPr sz="20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</a:t>
            </a:r>
            <a:r>
              <a:rPr sz="2000" spc="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</a:t>
            </a:r>
            <a:r>
              <a:rPr sz="20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2704  </a:t>
            </a:r>
            <a:r>
              <a:rPr sz="20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Features:</a:t>
            </a:r>
            <a:r>
              <a:rPr sz="2000" spc="-2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</a:t>
            </a:r>
            <a:r>
              <a:rPr sz="20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sz="2000" spc="-3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</a:t>
            </a:r>
            <a:r>
              <a:rPr sz="2000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z="2000" spc="-4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sz="20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IN" sz="2000" spc="15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r>
              <a:rPr sz="20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8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endParaRPr lang="en-IN" dirty="0">
              <a:latin typeface="Century Gothic"/>
              <a:cs typeface="Century Gothic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610A4C-5C7E-374D-EDD3-761F8D5A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6" y="3211279"/>
            <a:ext cx="8963025" cy="2728557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A69FB5EF-EACB-2625-AA27-89C6462F86D2}"/>
              </a:ext>
            </a:extLst>
          </p:cNvPr>
          <p:cNvSpPr txBox="1">
            <a:spLocks/>
          </p:cNvSpPr>
          <p:nvPr/>
        </p:nvSpPr>
        <p:spPr>
          <a:xfrm>
            <a:off x="457200" y="185902"/>
            <a:ext cx="7467600" cy="53360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 algn="ctr">
              <a:lnSpc>
                <a:spcPts val="4280"/>
              </a:lnSpc>
              <a:spcBef>
                <a:spcPts val="280"/>
              </a:spcBef>
            </a:pPr>
            <a:r>
              <a:rPr lang="en-IN" sz="2800" u="sng" kern="0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</a:t>
            </a:r>
            <a:r>
              <a:rPr lang="en-IN" sz="2800" u="sng" kern="0" spc="-140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u="sng" kern="0" spc="-20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 </a:t>
            </a:r>
            <a:r>
              <a:rPr lang="en-IN" sz="2800" u="sng" kern="0" spc="-5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(EDA)</a:t>
            </a:r>
            <a:endParaRPr lang="en-IN" sz="2800" u="sng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72134" y="647382"/>
            <a:ext cx="7276466" cy="4950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spc="-14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4000" b="0" spc="-10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4000" b="0" spc="-10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4000" b="0" spc="-13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sz="4000" b="0" spc="-11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4000" b="0" spc="-12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000" b="0" spc="-18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0" spc="-16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endParaRPr sz="4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4480" indent="-257810">
              <a:lnSpc>
                <a:spcPct val="100000"/>
              </a:lnSpc>
              <a:spcBef>
                <a:spcPts val="2555"/>
              </a:spcBef>
              <a:buClr>
                <a:srgbClr val="404040"/>
              </a:buClr>
              <a:buSzPct val="119444"/>
              <a:buFont typeface="Wingdings"/>
              <a:buChar char=""/>
              <a:tabLst>
                <a:tab pos="283845" algn="l"/>
                <a:tab pos="284480" algn="l"/>
              </a:tabLst>
            </a:pPr>
            <a:r>
              <a:rPr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Describing</a:t>
            </a:r>
            <a:r>
              <a:rPr sz="2000" b="1" spc="-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8755" indent="-172085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198755" algn="l"/>
              </a:tabLst>
            </a:pPr>
            <a:r>
              <a:rPr sz="2000" b="1" spc="-1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</a:t>
            </a:r>
            <a:r>
              <a:rPr sz="2000" b="1" spc="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symbols </a:t>
            </a:r>
            <a:r>
              <a:rPr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2000" b="1" spc="-2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object </a:t>
            </a:r>
            <a:r>
              <a:rPr sz="2000" b="1" spc="-1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000" b="1" spc="17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8755" indent="-172085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98755" algn="l"/>
              </a:tabLst>
            </a:pPr>
            <a:r>
              <a:rPr sz="2000" b="1" spc="1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z="2000" b="1" spc="-12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8755" indent="-172085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98755" algn="l"/>
              </a:tabLst>
            </a:pPr>
            <a:r>
              <a:rPr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Dropping</a:t>
            </a:r>
            <a:r>
              <a:rPr sz="2000" b="1" spc="-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endParaRPr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8755" indent="-172085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98755" algn="l"/>
              </a:tabLst>
            </a:pPr>
            <a:r>
              <a:rPr sz="2000" b="1" spc="-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</a:t>
            </a:r>
            <a:r>
              <a:rPr sz="2000" b="1" spc="-1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endParaRPr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8755" indent="-172085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198755" algn="l"/>
              </a:tabLst>
            </a:pPr>
            <a:r>
              <a:rPr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8755" indent="-172085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98755" algn="l"/>
              </a:tabLst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Distplots</a:t>
            </a:r>
            <a:endParaRPr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8755" indent="-172085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98755" algn="l"/>
              </a:tabLst>
            </a:pPr>
            <a:r>
              <a:rPr sz="2000" b="1" spc="-1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endParaRPr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8755" indent="-172085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98755" algn="l"/>
              </a:tabLst>
            </a:pPr>
            <a:r>
              <a:rPr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endParaRPr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8755" indent="-172085">
              <a:lnSpc>
                <a:spcPct val="100000"/>
              </a:lnSpc>
              <a:spcBef>
                <a:spcPts val="690"/>
              </a:spcBef>
              <a:buFont typeface="Wingdings"/>
              <a:buChar char=""/>
              <a:tabLst>
                <a:tab pos="198755" algn="l"/>
              </a:tabLst>
            </a:pPr>
            <a:r>
              <a:rPr sz="2000" b="1" spc="-1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  <a:r>
              <a:rPr sz="2000" b="1" spc="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by </a:t>
            </a:r>
            <a:r>
              <a:rPr sz="2000" b="1" spc="-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2000" b="1" spc="-1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Sweet viz, Auto viz</a:t>
            </a:r>
            <a:endParaRPr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181189"/>
            <a:ext cx="552450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>
                <a:solidFill>
                  <a:srgbClr val="002776"/>
                </a:solidFill>
                <a:latin typeface="Arial"/>
                <a:cs typeface="Arial"/>
              </a:rPr>
              <a:t>Exploratory Data </a:t>
            </a:r>
            <a:r>
              <a:rPr spc="10" dirty="0">
                <a:solidFill>
                  <a:srgbClr val="002776"/>
                </a:solidFill>
                <a:latin typeface="Arial"/>
                <a:cs typeface="Arial"/>
              </a:rPr>
              <a:t>Analysis</a:t>
            </a:r>
            <a:r>
              <a:rPr spc="210" dirty="0">
                <a:solidFill>
                  <a:srgbClr val="002776"/>
                </a:solidFill>
                <a:latin typeface="Arial"/>
                <a:cs typeface="Arial"/>
              </a:rPr>
              <a:t> </a:t>
            </a:r>
            <a:r>
              <a:rPr spc="20" dirty="0">
                <a:solidFill>
                  <a:srgbClr val="002776"/>
                </a:solidFill>
                <a:latin typeface="Arial"/>
                <a:cs typeface="Arial"/>
              </a:rPr>
              <a:t>(EDA)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0812" y="883348"/>
            <a:ext cx="8155940" cy="304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lang="en-IN" sz="20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Missing values in the dataset</a:t>
            </a:r>
            <a:endParaRPr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A8605F-07DB-67E9-2AF9-C176D50BE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25691"/>
            <a:ext cx="9144000" cy="47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6532" y="208671"/>
            <a:ext cx="552450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>
                <a:solidFill>
                  <a:srgbClr val="002776"/>
                </a:solidFill>
                <a:latin typeface="Arial"/>
                <a:cs typeface="Arial"/>
              </a:rPr>
              <a:t>Exploratory Data </a:t>
            </a:r>
            <a:r>
              <a:rPr spc="10" dirty="0">
                <a:solidFill>
                  <a:srgbClr val="002776"/>
                </a:solidFill>
                <a:latin typeface="Arial"/>
                <a:cs typeface="Arial"/>
              </a:rPr>
              <a:t>Analysis</a:t>
            </a:r>
            <a:r>
              <a:rPr spc="210" dirty="0">
                <a:solidFill>
                  <a:srgbClr val="002776"/>
                </a:solidFill>
                <a:latin typeface="Arial"/>
                <a:cs typeface="Arial"/>
              </a:rPr>
              <a:t> </a:t>
            </a:r>
            <a:r>
              <a:rPr spc="20" dirty="0">
                <a:solidFill>
                  <a:srgbClr val="002776"/>
                </a:solidFill>
                <a:latin typeface="Arial"/>
                <a:cs typeface="Arial"/>
              </a:rPr>
              <a:t>(EDA)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0812" y="883348"/>
            <a:ext cx="8155940" cy="126233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20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</a:t>
            </a:r>
            <a:r>
              <a:rPr sz="2000" spc="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2000" spc="-15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2000" spc="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7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dataset,</a:t>
            </a:r>
            <a:r>
              <a:rPr sz="200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7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2000" spc="-5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7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sz="20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2000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2000" spc="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 </a:t>
            </a:r>
            <a:r>
              <a:rPr sz="20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“Country” </a:t>
            </a:r>
            <a:r>
              <a:rPr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“Population </a:t>
            </a:r>
            <a:r>
              <a:rPr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Total”</a:t>
            </a:r>
            <a:r>
              <a:rPr sz="2000" spc="-17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800"/>
              </a:lnSpc>
              <a:spcBef>
                <a:spcPts val="85"/>
              </a:spcBef>
            </a:pPr>
            <a:endParaRPr lang="en-IN" sz="2000" b="1" u="heavy" spc="30" dirty="0">
              <a:solidFill>
                <a:srgbClr val="00206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ct val="100800"/>
              </a:lnSpc>
              <a:spcBef>
                <a:spcPts val="85"/>
              </a:spcBef>
            </a:pPr>
            <a:r>
              <a:rPr sz="2000" b="1" u="heavy" spc="3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2000" b="1" u="heavy" spc="-21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u="heavy" spc="2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wise</a:t>
            </a:r>
            <a:r>
              <a:rPr sz="2000" b="1" u="heavy" spc="-13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u="heavy" spc="2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</a:t>
            </a:r>
            <a:r>
              <a:rPr sz="2000" b="1" u="heavy" spc="-204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u="heavy" spc="2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u="heavy" spc="-11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u="heavy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2000" b="1" u="heavy" spc="-3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u="heavy" spc="2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405054-1B6C-7541-FAAE-5AE8C6C5F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339761"/>
            <a:ext cx="3200510" cy="415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7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9AEEA356-281F-A7D3-7AC7-92B9063AA1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024" y="409892"/>
            <a:ext cx="747077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u="sng" spc="2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Histograms</a:t>
            </a:r>
            <a:r>
              <a:rPr sz="2400" u="sng" spc="-19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sng" spc="1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u="sng" spc="-15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sng" spc="3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</a:t>
            </a:r>
            <a:r>
              <a:rPr sz="2400" u="sng" spc="-26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sng" spc="2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u="sng" spc="-114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sng" spc="1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sz="2400" u="sng" spc="-14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sng" spc="3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u="sng" spc="-19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sng" spc="2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u="sng" spc="-3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sng" spc="2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2400" u="sng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78C2A89-4D21-A4F7-EA6F-7BFB27458839}"/>
              </a:ext>
            </a:extLst>
          </p:cNvPr>
          <p:cNvSpPr/>
          <p:nvPr/>
        </p:nvSpPr>
        <p:spPr>
          <a:xfrm>
            <a:off x="180975" y="1143000"/>
            <a:ext cx="581025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2BC5C95A-3E7F-03FC-CCC7-9CEFEF060CEC}"/>
              </a:ext>
            </a:extLst>
          </p:cNvPr>
          <p:cNvSpPr/>
          <p:nvPr/>
        </p:nvSpPr>
        <p:spPr>
          <a:xfrm>
            <a:off x="228600" y="4219575"/>
            <a:ext cx="8734425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F783C55-5BFC-F04E-C4DA-ACE28FF5A4D3}"/>
              </a:ext>
            </a:extLst>
          </p:cNvPr>
          <p:cNvSpPr/>
          <p:nvPr/>
        </p:nvSpPr>
        <p:spPr>
          <a:xfrm>
            <a:off x="5972175" y="1143000"/>
            <a:ext cx="2924175" cy="2305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771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9507</TotalTime>
  <Words>1463</Words>
  <Application>Microsoft Office PowerPoint</Application>
  <PresentationFormat>On-screen Show (4:3)</PresentationFormat>
  <Paragraphs>159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Cluster Analysis</vt:lpstr>
      <vt:lpstr>Business Problem:</vt:lpstr>
      <vt:lpstr> Project Flow</vt:lpstr>
      <vt:lpstr>Data set details</vt:lpstr>
      <vt:lpstr>PowerPoint Presentation</vt:lpstr>
      <vt:lpstr>Exploratory Data Analysis (EDA)</vt:lpstr>
      <vt:lpstr>Exploratory Data Analysis (EDA)</vt:lpstr>
      <vt:lpstr>Histograms to visualize the distribution of the data</vt:lpstr>
      <vt:lpstr>Histograms</vt:lpstr>
      <vt:lpstr>Exploratory Data Analysis (EDA)</vt:lpstr>
      <vt:lpstr>Handling Outliers</vt:lpstr>
      <vt:lpstr>PowerPoint Presentation</vt:lpstr>
      <vt:lpstr>Correlation Heatmap</vt:lpstr>
      <vt:lpstr>t-distributed Stochastic Neighbour Embedding</vt:lpstr>
      <vt:lpstr>PowerPoint Presentation</vt:lpstr>
      <vt:lpstr>PowerPoint Presentation</vt:lpstr>
      <vt:lpstr>Hierarchical Clustering</vt:lpstr>
      <vt:lpstr>Hierarchical Clustering</vt:lpstr>
      <vt:lpstr>Gaussian Mixture Clustering</vt:lpstr>
      <vt:lpstr>K-Means Clustering</vt:lpstr>
      <vt:lpstr>K-Means Clustering</vt:lpstr>
      <vt:lpstr>Silhouette Score Comparison</vt:lpstr>
      <vt:lpstr>Cluster wise feature means</vt:lpstr>
      <vt:lpstr>PowerPoint Presentation</vt:lpstr>
      <vt:lpstr>Birth Rate</vt:lpstr>
      <vt:lpstr>PowerPoint Presentation</vt:lpstr>
      <vt:lpstr>PowerPoint Presentation</vt:lpstr>
      <vt:lpstr>GDP</vt:lpstr>
      <vt:lpstr>Infant Mortality Rate</vt:lpstr>
      <vt:lpstr>Total Population</vt:lpstr>
      <vt:lpstr>Inbound and Outbound Tourism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</dc:title>
  <cp:lastModifiedBy>917204733303</cp:lastModifiedBy>
  <cp:revision>54</cp:revision>
  <dcterms:created xsi:type="dcterms:W3CDTF">2023-12-15T05:46:44Z</dcterms:created>
  <dcterms:modified xsi:type="dcterms:W3CDTF">2024-01-09T12:59:42Z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2023-12-14T00:00:00Z</vt:filetime>
  </property>
  <property fmtid="{D5CDD505-2E9C-101B-9397-08002B2CF9AE}" pid="3" name="LastSaved">
    <vt:filetime>2023-12-15T00:00:00Z</vt:filetime>
  </property>
</Properties>
</file>