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6" d="100"/>
          <a:sy n="76" d="100"/>
        </p:scale>
        <p:origin x="-296"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A4AC8-683B-4E01-A163-38294C5C1687}"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F461C-CD54-4460-AD31-1B192F999E78}" type="slidenum">
              <a:rPr lang="en-IN" smtClean="0"/>
              <a:t>‹#›</a:t>
            </a:fld>
            <a:endParaRPr lang="en-IN"/>
          </a:p>
        </p:txBody>
      </p:sp>
    </p:spTree>
    <p:extLst>
      <p:ext uri="{BB962C8B-B14F-4D97-AF65-F5344CB8AC3E}">
        <p14:creationId xmlns:p14="http://schemas.microsoft.com/office/powerpoint/2010/main" val="3811116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64F461C-CD54-4460-AD31-1B192F999E78}" type="slidenum">
              <a:rPr lang="en-IN" smtClean="0"/>
              <a:t>1</a:t>
            </a:fld>
            <a:endParaRPr lang="en-IN"/>
          </a:p>
        </p:txBody>
      </p:sp>
    </p:spTree>
    <p:extLst>
      <p:ext uri="{BB962C8B-B14F-4D97-AF65-F5344CB8AC3E}">
        <p14:creationId xmlns:p14="http://schemas.microsoft.com/office/powerpoint/2010/main" val="2936557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9B08F88-7597-4F4E-BF9A-F3694584EFEC}" type="datetime1">
              <a:rPr lang="en-IN" smtClean="0"/>
              <a:t>26-03-2024</a:t>
            </a:fld>
            <a:endParaRPr lang="en-IN"/>
          </a:p>
        </p:txBody>
      </p:sp>
      <p:sp>
        <p:nvSpPr>
          <p:cNvPr id="5" name="Footer Placeholder 4"/>
          <p:cNvSpPr>
            <a:spLocks noGrp="1"/>
          </p:cNvSpPr>
          <p:nvPr>
            <p:ph type="ftr" sz="quarter" idx="11"/>
          </p:nvPr>
        </p:nvSpPr>
        <p:spPr/>
        <p:txBody>
          <a:bodyPr/>
          <a:lstStyle/>
          <a:p>
            <a:r>
              <a:rPr lang="en-IN" dirty="0"/>
              <a:t>Department of CSE</a:t>
            </a:r>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pic>
        <p:nvPicPr>
          <p:cNvPr id="1026" name="Picture 2">
            <a:extLst>
              <a:ext uri="{FF2B5EF4-FFF2-40B4-BE49-F238E27FC236}">
                <a16:creationId xmlns:a16="http://schemas.microsoft.com/office/drawing/2014/main" xmlns="" id="{8F8A6FE3-B52F-EC1B-5795-966ADBE2283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2410" y="61913"/>
            <a:ext cx="2190750"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17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DEA718A-531D-4B20-B72A-6FE5B8EF553C}" type="datetime1">
              <a:rPr lang="en-IN" smtClean="0"/>
              <a:t>26-03-2024</a:t>
            </a:fld>
            <a:endParaRPr lang="en-IN"/>
          </a:p>
        </p:txBody>
      </p:sp>
      <p:sp>
        <p:nvSpPr>
          <p:cNvPr id="5" name="Footer Placeholder 4"/>
          <p:cNvSpPr>
            <a:spLocks noGrp="1"/>
          </p:cNvSpPr>
          <p:nvPr>
            <p:ph type="ftr" sz="quarter" idx="11"/>
          </p:nvPr>
        </p:nvSpPr>
        <p:spPr/>
        <p:txBody>
          <a:bodyPr/>
          <a:lstStyle/>
          <a:p>
            <a:r>
              <a:rPr lang="en-IN"/>
              <a:t>Department Name </a:t>
            </a:r>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314035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488E60-F2CE-4BE4-9406-79E2330E5046}" type="datetime1">
              <a:rPr lang="en-IN" smtClean="0"/>
              <a:t>26-03-2024</a:t>
            </a:fld>
            <a:endParaRPr lang="en-IN"/>
          </a:p>
        </p:txBody>
      </p:sp>
      <p:sp>
        <p:nvSpPr>
          <p:cNvPr id="5" name="Footer Placeholder 4"/>
          <p:cNvSpPr>
            <a:spLocks noGrp="1"/>
          </p:cNvSpPr>
          <p:nvPr>
            <p:ph type="ftr" sz="quarter" idx="11"/>
          </p:nvPr>
        </p:nvSpPr>
        <p:spPr/>
        <p:txBody>
          <a:bodyPr/>
          <a:lstStyle/>
          <a:p>
            <a:r>
              <a:rPr lang="en-IN"/>
              <a:t>Department Name </a:t>
            </a:r>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212520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EFF2A71-6AD5-4B51-92CD-A125176BEE0B}" type="datetime1">
              <a:rPr lang="en-IN" smtClean="0"/>
              <a:t>26-03-2024</a:t>
            </a:fld>
            <a:endParaRPr lang="en-IN"/>
          </a:p>
        </p:txBody>
      </p:sp>
      <p:sp>
        <p:nvSpPr>
          <p:cNvPr id="5" name="Footer Placeholder 4"/>
          <p:cNvSpPr>
            <a:spLocks noGrp="1"/>
          </p:cNvSpPr>
          <p:nvPr>
            <p:ph type="ftr" sz="quarter" idx="11"/>
          </p:nvPr>
        </p:nvSpPr>
        <p:spPr/>
        <p:txBody>
          <a:bodyPr/>
          <a:lstStyle/>
          <a:p>
            <a:r>
              <a:rPr lang="en-IN"/>
              <a:t>Department Name </a:t>
            </a:r>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pic>
        <p:nvPicPr>
          <p:cNvPr id="2050" name="Picture 2">
            <a:extLst>
              <a:ext uri="{FF2B5EF4-FFF2-40B4-BE49-F238E27FC236}">
                <a16:creationId xmlns:a16="http://schemas.microsoft.com/office/drawing/2014/main" xmlns="" id="{0E4E036D-081C-CAC8-E70E-65A959ABADF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50" y="26987"/>
            <a:ext cx="2190750"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80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E6779-741E-4B6F-B683-80F12A677CD9}" type="datetime1">
              <a:rPr lang="en-IN" smtClean="0"/>
              <a:t>26-03-2024</a:t>
            </a:fld>
            <a:endParaRPr lang="en-IN"/>
          </a:p>
        </p:txBody>
      </p:sp>
      <p:sp>
        <p:nvSpPr>
          <p:cNvPr id="5" name="Footer Placeholder 4"/>
          <p:cNvSpPr>
            <a:spLocks noGrp="1"/>
          </p:cNvSpPr>
          <p:nvPr>
            <p:ph type="ftr" sz="quarter" idx="11"/>
          </p:nvPr>
        </p:nvSpPr>
        <p:spPr/>
        <p:txBody>
          <a:bodyPr/>
          <a:lstStyle/>
          <a:p>
            <a:r>
              <a:rPr lang="en-IN"/>
              <a:t>Department Name </a:t>
            </a:r>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pic>
        <p:nvPicPr>
          <p:cNvPr id="3074" name="Picture 2">
            <a:extLst>
              <a:ext uri="{FF2B5EF4-FFF2-40B4-BE49-F238E27FC236}">
                <a16:creationId xmlns:a16="http://schemas.microsoft.com/office/drawing/2014/main" xmlns="" id="{E7464B64-E646-B5D2-0FEB-67AAF093490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222" y="92075"/>
            <a:ext cx="2190750"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66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6D7B938-1D45-43F3-8C70-A7AB481CACF2}" type="datetime1">
              <a:rPr lang="en-IN" smtClean="0"/>
              <a:t>26-03-2024</a:t>
            </a:fld>
            <a:endParaRPr lang="en-IN"/>
          </a:p>
        </p:txBody>
      </p:sp>
      <p:sp>
        <p:nvSpPr>
          <p:cNvPr id="6" name="Footer Placeholder 5"/>
          <p:cNvSpPr>
            <a:spLocks noGrp="1"/>
          </p:cNvSpPr>
          <p:nvPr>
            <p:ph type="ftr" sz="quarter" idx="11"/>
          </p:nvPr>
        </p:nvSpPr>
        <p:spPr/>
        <p:txBody>
          <a:bodyPr/>
          <a:lstStyle/>
          <a:p>
            <a:r>
              <a:rPr lang="en-IN"/>
              <a:t>Department Name </a:t>
            </a:r>
          </a:p>
        </p:txBody>
      </p:sp>
      <p:sp>
        <p:nvSpPr>
          <p:cNvPr id="7" name="Slide Number Placeholder 6"/>
          <p:cNvSpPr>
            <a:spLocks noGrp="1"/>
          </p:cNvSpPr>
          <p:nvPr>
            <p:ph type="sldNum" sz="quarter" idx="12"/>
          </p:nvPr>
        </p:nvSpPr>
        <p:spPr/>
        <p:txBody>
          <a:bodyPr/>
          <a:lstStyle/>
          <a:p>
            <a:fld id="{7F3C451E-D43E-4EBA-A8B7-0A3C29D929DE}" type="slidenum">
              <a:rPr lang="en-IN" smtClean="0"/>
              <a:t>‹#›</a:t>
            </a:fld>
            <a:endParaRPr lang="en-IN"/>
          </a:p>
        </p:txBody>
      </p:sp>
      <p:pic>
        <p:nvPicPr>
          <p:cNvPr id="4098" name="Picture 2">
            <a:extLst>
              <a:ext uri="{FF2B5EF4-FFF2-40B4-BE49-F238E27FC236}">
                <a16:creationId xmlns:a16="http://schemas.microsoft.com/office/drawing/2014/main" xmlns="" id="{87B26F5A-F882-3871-DDD8-16B622FA6B9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101" y="26987"/>
            <a:ext cx="2190750"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080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C3265A9-06A4-4A62-8A34-62159277BA8B}" type="datetime1">
              <a:rPr lang="en-IN" smtClean="0"/>
              <a:t>26-03-2024</a:t>
            </a:fld>
            <a:endParaRPr lang="en-IN"/>
          </a:p>
        </p:txBody>
      </p:sp>
      <p:sp>
        <p:nvSpPr>
          <p:cNvPr id="8" name="Footer Placeholder 7"/>
          <p:cNvSpPr>
            <a:spLocks noGrp="1"/>
          </p:cNvSpPr>
          <p:nvPr>
            <p:ph type="ftr" sz="quarter" idx="11"/>
          </p:nvPr>
        </p:nvSpPr>
        <p:spPr/>
        <p:txBody>
          <a:bodyPr/>
          <a:lstStyle/>
          <a:p>
            <a:r>
              <a:rPr lang="en-IN"/>
              <a:t>Department Name </a:t>
            </a:r>
          </a:p>
        </p:txBody>
      </p:sp>
      <p:sp>
        <p:nvSpPr>
          <p:cNvPr id="9" name="Slide Number Placeholder 8"/>
          <p:cNvSpPr>
            <a:spLocks noGrp="1"/>
          </p:cNvSpPr>
          <p:nvPr>
            <p:ph type="sldNum" sz="quarter" idx="12"/>
          </p:nvPr>
        </p:nvSpPr>
        <p:spPr/>
        <p:txBody>
          <a:bodyPr/>
          <a:lstStyle/>
          <a:p>
            <a:fld id="{7F3C451E-D43E-4EBA-A8B7-0A3C29D929DE}" type="slidenum">
              <a:rPr lang="en-IN" smtClean="0"/>
              <a:t>‹#›</a:t>
            </a:fld>
            <a:endParaRPr lang="en-IN"/>
          </a:p>
        </p:txBody>
      </p:sp>
      <p:pic>
        <p:nvPicPr>
          <p:cNvPr id="5122" name="Picture 2">
            <a:extLst>
              <a:ext uri="{FF2B5EF4-FFF2-40B4-BE49-F238E27FC236}">
                <a16:creationId xmlns:a16="http://schemas.microsoft.com/office/drawing/2014/main" xmlns="" id="{BBC9CCE5-D333-2D81-7220-B563BCD9A7C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50" y="26987"/>
            <a:ext cx="2190750"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104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683539-592F-4D69-ADFD-8B186908C44A}" type="datetime1">
              <a:rPr lang="en-IN" smtClean="0"/>
              <a:t>26-03-2024</a:t>
            </a:fld>
            <a:endParaRPr lang="en-IN"/>
          </a:p>
        </p:txBody>
      </p:sp>
      <p:sp>
        <p:nvSpPr>
          <p:cNvPr id="4" name="Footer Placeholder 3"/>
          <p:cNvSpPr>
            <a:spLocks noGrp="1"/>
          </p:cNvSpPr>
          <p:nvPr>
            <p:ph type="ftr" sz="quarter" idx="11"/>
          </p:nvPr>
        </p:nvSpPr>
        <p:spPr/>
        <p:txBody>
          <a:bodyPr/>
          <a:lstStyle/>
          <a:p>
            <a:r>
              <a:rPr lang="en-IN"/>
              <a:t>Department Name </a:t>
            </a:r>
          </a:p>
        </p:txBody>
      </p:sp>
      <p:sp>
        <p:nvSpPr>
          <p:cNvPr id="5" name="Slide Number Placeholder 4"/>
          <p:cNvSpPr>
            <a:spLocks noGrp="1"/>
          </p:cNvSpPr>
          <p:nvPr>
            <p:ph type="sldNum" sz="quarter" idx="12"/>
          </p:nvPr>
        </p:nvSpPr>
        <p:spPr/>
        <p:txBody>
          <a:bodyPr/>
          <a:lstStyle/>
          <a:p>
            <a:fld id="{7F3C451E-D43E-4EBA-A8B7-0A3C29D929DE}" type="slidenum">
              <a:rPr lang="en-IN" smtClean="0"/>
              <a:t>‹#›</a:t>
            </a:fld>
            <a:endParaRPr lang="en-IN"/>
          </a:p>
        </p:txBody>
      </p:sp>
      <p:pic>
        <p:nvPicPr>
          <p:cNvPr id="6146" name="Picture 2">
            <a:extLst>
              <a:ext uri="{FF2B5EF4-FFF2-40B4-BE49-F238E27FC236}">
                <a16:creationId xmlns:a16="http://schemas.microsoft.com/office/drawing/2014/main" xmlns="" id="{F3DFDC76-FEFF-33DF-C32F-65D36D3EDC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9532" y="41856"/>
            <a:ext cx="2190750"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87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82F17-ECC6-40D2-878A-6EF2A9502164}" type="datetime1">
              <a:rPr lang="en-IN" smtClean="0"/>
              <a:t>26-03-2024</a:t>
            </a:fld>
            <a:endParaRPr lang="en-IN"/>
          </a:p>
        </p:txBody>
      </p:sp>
      <p:sp>
        <p:nvSpPr>
          <p:cNvPr id="3" name="Footer Placeholder 2"/>
          <p:cNvSpPr>
            <a:spLocks noGrp="1"/>
          </p:cNvSpPr>
          <p:nvPr>
            <p:ph type="ftr" sz="quarter" idx="11"/>
          </p:nvPr>
        </p:nvSpPr>
        <p:spPr/>
        <p:txBody>
          <a:bodyPr/>
          <a:lstStyle/>
          <a:p>
            <a:r>
              <a:rPr lang="en-IN"/>
              <a:t>Department Name </a:t>
            </a:r>
          </a:p>
        </p:txBody>
      </p:sp>
      <p:sp>
        <p:nvSpPr>
          <p:cNvPr id="4" name="Slide Number Placeholder 3"/>
          <p:cNvSpPr>
            <a:spLocks noGrp="1"/>
          </p:cNvSpPr>
          <p:nvPr>
            <p:ph type="sldNum" sz="quarter" idx="12"/>
          </p:nvPr>
        </p:nvSpPr>
        <p:spPr/>
        <p:txBody>
          <a:bodyPr/>
          <a:lstStyle/>
          <a:p>
            <a:fld id="{7F3C451E-D43E-4EBA-A8B7-0A3C29D929DE}" type="slidenum">
              <a:rPr lang="en-IN" smtClean="0"/>
              <a:t>‹#›</a:t>
            </a:fld>
            <a:endParaRPr lang="en-IN"/>
          </a:p>
        </p:txBody>
      </p:sp>
      <p:pic>
        <p:nvPicPr>
          <p:cNvPr id="7170" name="Picture 2">
            <a:extLst>
              <a:ext uri="{FF2B5EF4-FFF2-40B4-BE49-F238E27FC236}">
                <a16:creationId xmlns:a16="http://schemas.microsoft.com/office/drawing/2014/main" xmlns="" id="{08CFA828-B3E8-D166-1979-39E43067F2D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50" y="0"/>
            <a:ext cx="2190750"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19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15739-28E5-4955-97FB-90D28D7A9775}" type="datetime1">
              <a:rPr lang="en-IN" smtClean="0"/>
              <a:t>26-03-2024</a:t>
            </a:fld>
            <a:endParaRPr lang="en-IN"/>
          </a:p>
        </p:txBody>
      </p:sp>
      <p:sp>
        <p:nvSpPr>
          <p:cNvPr id="6" name="Footer Placeholder 5"/>
          <p:cNvSpPr>
            <a:spLocks noGrp="1"/>
          </p:cNvSpPr>
          <p:nvPr>
            <p:ph type="ftr" sz="quarter" idx="11"/>
          </p:nvPr>
        </p:nvSpPr>
        <p:spPr/>
        <p:txBody>
          <a:bodyPr/>
          <a:lstStyle/>
          <a:p>
            <a:r>
              <a:rPr lang="en-IN"/>
              <a:t>Department Name </a:t>
            </a:r>
          </a:p>
        </p:txBody>
      </p:sp>
      <p:sp>
        <p:nvSpPr>
          <p:cNvPr id="7" name="Slide Number Placeholder 6"/>
          <p:cNvSpPr>
            <a:spLocks noGrp="1"/>
          </p:cNvSpPr>
          <p:nvPr>
            <p:ph type="sldNum" sz="quarter" idx="12"/>
          </p:nvPr>
        </p:nvSpPr>
        <p:spPr/>
        <p:txBody>
          <a:bodyPr/>
          <a:lstStyle/>
          <a:p>
            <a:fld id="{7F3C451E-D43E-4EBA-A8B7-0A3C29D929DE}" type="slidenum">
              <a:rPr lang="en-IN" smtClean="0"/>
              <a:t>‹#›</a:t>
            </a:fld>
            <a:endParaRPr lang="en-IN"/>
          </a:p>
        </p:txBody>
      </p:sp>
      <p:pic>
        <p:nvPicPr>
          <p:cNvPr id="8194" name="Picture 2">
            <a:extLst>
              <a:ext uri="{FF2B5EF4-FFF2-40B4-BE49-F238E27FC236}">
                <a16:creationId xmlns:a16="http://schemas.microsoft.com/office/drawing/2014/main" xmlns="" id="{A134B931-38BE-305F-83DE-0D31C7E8AD0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50" y="49593"/>
            <a:ext cx="2190750"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28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32AD84-31E9-40F1-8941-D665008C99DB}" type="datetime1">
              <a:rPr lang="en-IN" smtClean="0"/>
              <a:t>26-03-2024</a:t>
            </a:fld>
            <a:endParaRPr lang="en-IN"/>
          </a:p>
        </p:txBody>
      </p:sp>
      <p:sp>
        <p:nvSpPr>
          <p:cNvPr id="6" name="Footer Placeholder 5"/>
          <p:cNvSpPr>
            <a:spLocks noGrp="1"/>
          </p:cNvSpPr>
          <p:nvPr>
            <p:ph type="ftr" sz="quarter" idx="11"/>
          </p:nvPr>
        </p:nvSpPr>
        <p:spPr/>
        <p:txBody>
          <a:bodyPr/>
          <a:lstStyle/>
          <a:p>
            <a:r>
              <a:rPr lang="en-IN"/>
              <a:t>Department Name </a:t>
            </a:r>
          </a:p>
        </p:txBody>
      </p:sp>
      <p:sp>
        <p:nvSpPr>
          <p:cNvPr id="7" name="Slide Number Placeholder 6"/>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211530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C8A643-BBB0-4F3F-9B94-D9CBFB2BFC9F}" type="datetime1">
              <a:rPr lang="en-IN" smtClean="0"/>
              <a:t>26-03-2024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Name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C451E-D43E-4EBA-A8B7-0A3C29D929DE}" type="slidenum">
              <a:rPr lang="en-IN" smtClean="0"/>
              <a:t>‹#›</a:t>
            </a:fld>
            <a:endParaRPr lang="en-IN"/>
          </a:p>
        </p:txBody>
      </p:sp>
    </p:spTree>
    <p:extLst>
      <p:ext uri="{BB962C8B-B14F-4D97-AF65-F5344CB8AC3E}">
        <p14:creationId xmlns:p14="http://schemas.microsoft.com/office/powerpoint/2010/main" val="2720541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65300"/>
            <a:ext cx="9144000" cy="1538288"/>
          </a:xfrm>
        </p:spPr>
        <p:txBody>
          <a:bodyPr>
            <a:normAutofit/>
          </a:bodyPr>
          <a:lstStyle/>
          <a:p>
            <a:r>
              <a:rPr lang="en-US" sz="4000" dirty="0"/>
              <a:t>Mid Term Presentation on</a:t>
            </a:r>
            <a:br>
              <a:rPr lang="en-US" sz="4000" dirty="0"/>
            </a:br>
            <a:r>
              <a:rPr lang="en-US" sz="4000" dirty="0"/>
              <a:t>“Student Database Management System”</a:t>
            </a:r>
            <a:endParaRPr lang="en-IN" sz="4000" dirty="0"/>
          </a:p>
        </p:txBody>
      </p:sp>
      <p:sp>
        <p:nvSpPr>
          <p:cNvPr id="3" name="Subtitle 2"/>
          <p:cNvSpPr>
            <a:spLocks noGrp="1"/>
          </p:cNvSpPr>
          <p:nvPr>
            <p:ph type="subTitle" idx="1"/>
          </p:nvPr>
        </p:nvSpPr>
        <p:spPr>
          <a:xfrm>
            <a:off x="1524000" y="4122738"/>
            <a:ext cx="9144000" cy="1414462"/>
          </a:xfrm>
        </p:spPr>
        <p:txBody>
          <a:bodyPr>
            <a:normAutofit fontScale="92500" lnSpcReduction="20000"/>
          </a:bodyPr>
          <a:lstStyle/>
          <a:p>
            <a:pPr algn="l"/>
            <a:r>
              <a:rPr lang="en-US" sz="2200" dirty="0"/>
              <a:t>Submitted To						Submitted by</a:t>
            </a:r>
            <a:br>
              <a:rPr lang="en-US" sz="2200" dirty="0"/>
            </a:br>
            <a:r>
              <a:rPr lang="en-US" sz="2200" dirty="0"/>
              <a:t>Name of CC						Name:	</a:t>
            </a:r>
          </a:p>
          <a:p>
            <a:pPr algn="l"/>
            <a:r>
              <a:rPr lang="en-US" sz="2200" dirty="0"/>
              <a:t>							Roll no:	</a:t>
            </a:r>
            <a:r>
              <a:rPr lang="en-US" dirty="0"/>
              <a:t>				</a:t>
            </a:r>
            <a:br>
              <a:rPr lang="en-US" dirty="0"/>
            </a:br>
            <a:endParaRPr lang="en-IN" dirty="0"/>
          </a:p>
        </p:txBody>
      </p:sp>
      <p:sp>
        <p:nvSpPr>
          <p:cNvPr id="4" name="Slide Number Placeholder 3"/>
          <p:cNvSpPr>
            <a:spLocks noGrp="1"/>
          </p:cNvSpPr>
          <p:nvPr>
            <p:ph type="sldNum" sz="quarter" idx="12"/>
          </p:nvPr>
        </p:nvSpPr>
        <p:spPr/>
        <p:txBody>
          <a:bodyPr/>
          <a:lstStyle/>
          <a:p>
            <a:fld id="{7F3C451E-D43E-4EBA-A8B7-0A3C29D929DE}" type="slidenum">
              <a:rPr lang="en-IN" smtClean="0"/>
              <a:t>1</a:t>
            </a:fld>
            <a:endParaRPr lang="en-IN"/>
          </a:p>
        </p:txBody>
      </p:sp>
      <p:sp>
        <p:nvSpPr>
          <p:cNvPr id="5" name="Footer Placeholder 4"/>
          <p:cNvSpPr>
            <a:spLocks noGrp="1"/>
          </p:cNvSpPr>
          <p:nvPr>
            <p:ph type="ftr" sz="quarter" idx="11"/>
          </p:nvPr>
        </p:nvSpPr>
        <p:spPr/>
        <p:txBody>
          <a:bodyPr/>
          <a:lstStyle/>
          <a:p>
            <a:r>
              <a:rPr lang="en-IN"/>
              <a:t>Department Name </a:t>
            </a:r>
            <a:endParaRPr lang="en-IN" dirty="0"/>
          </a:p>
        </p:txBody>
      </p:sp>
    </p:spTree>
    <p:extLst>
      <p:ext uri="{BB962C8B-B14F-4D97-AF65-F5344CB8AC3E}">
        <p14:creationId xmlns:p14="http://schemas.microsoft.com/office/powerpoint/2010/main" val="927289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607" y="4763"/>
            <a:ext cx="8908330" cy="1463090"/>
          </a:xfrm>
        </p:spPr>
        <p:txBody>
          <a:bodyPr/>
          <a:lstStyle/>
          <a:p>
            <a:pPr algn="ctr"/>
            <a:endParaRPr lang="en-IN" sz="3200" b="1" dirty="0">
              <a:latin typeface="+mn-lt"/>
            </a:endParaRPr>
          </a:p>
        </p:txBody>
      </p:sp>
      <p:sp>
        <p:nvSpPr>
          <p:cNvPr id="3" name="Content Placeholder 2"/>
          <p:cNvSpPr>
            <a:spLocks noGrp="1"/>
          </p:cNvSpPr>
          <p:nvPr>
            <p:ph idx="1"/>
          </p:nvPr>
        </p:nvSpPr>
        <p:spPr>
          <a:xfrm>
            <a:off x="838200" y="3225801"/>
            <a:ext cx="10515600" cy="1155700"/>
          </a:xfrm>
        </p:spPr>
        <p:txBody>
          <a:bodyPr/>
          <a:lstStyle/>
          <a:p>
            <a:pPr marL="0" indent="0" algn="ctr">
              <a:buNone/>
            </a:pPr>
            <a:r>
              <a:rPr lang="en-US" sz="2900" b="1" dirty="0"/>
              <a:t>Thank You</a:t>
            </a:r>
          </a:p>
          <a:p>
            <a:pPr marL="0" indent="0" algn="ctr">
              <a:buNone/>
            </a:pPr>
            <a:r>
              <a:rPr lang="en-US" sz="2900" b="1" dirty="0"/>
              <a:t>Queries?</a:t>
            </a:r>
          </a:p>
          <a:p>
            <a:endParaRPr lang="en-IN" dirty="0"/>
          </a:p>
        </p:txBody>
      </p:sp>
      <p:sp>
        <p:nvSpPr>
          <p:cNvPr id="4" name="Slide Number Placeholder 3"/>
          <p:cNvSpPr>
            <a:spLocks noGrp="1"/>
          </p:cNvSpPr>
          <p:nvPr>
            <p:ph type="sldNum" sz="quarter" idx="12"/>
          </p:nvPr>
        </p:nvSpPr>
        <p:spPr/>
        <p:txBody>
          <a:bodyPr/>
          <a:lstStyle/>
          <a:p>
            <a:fld id="{7F3C451E-D43E-4EBA-A8B7-0A3C29D929DE}" type="slidenum">
              <a:rPr lang="en-IN" smtClean="0"/>
              <a:t>10</a:t>
            </a:fld>
            <a:endParaRPr lang="en-IN"/>
          </a:p>
        </p:txBody>
      </p:sp>
      <p:sp>
        <p:nvSpPr>
          <p:cNvPr id="5" name="Footer Placeholder 4"/>
          <p:cNvSpPr>
            <a:spLocks noGrp="1"/>
          </p:cNvSpPr>
          <p:nvPr>
            <p:ph type="ftr" sz="quarter" idx="11"/>
          </p:nvPr>
        </p:nvSpPr>
        <p:spPr/>
        <p:txBody>
          <a:bodyPr/>
          <a:lstStyle/>
          <a:p>
            <a:r>
              <a:rPr lang="en-IN"/>
              <a:t>Department Name </a:t>
            </a:r>
          </a:p>
        </p:txBody>
      </p:sp>
    </p:spTree>
    <p:extLst>
      <p:ext uri="{BB962C8B-B14F-4D97-AF65-F5344CB8AC3E}">
        <p14:creationId xmlns:p14="http://schemas.microsoft.com/office/powerpoint/2010/main" val="3906968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158115"/>
          </a:xfrm>
        </p:spPr>
        <p:txBody>
          <a:bodyPr>
            <a:normAutofit/>
          </a:bodyPr>
          <a:lstStyle/>
          <a:p>
            <a:pPr algn="ctr"/>
            <a:r>
              <a:rPr lang="en-US" sz="3200" b="1" dirty="0">
                <a:latin typeface="+mn-lt"/>
              </a:rPr>
              <a:t>Abstract</a:t>
            </a:r>
            <a:endParaRPr lang="en-IN" sz="3200" b="1" dirty="0">
              <a:latin typeface="+mn-lt"/>
            </a:endParaRPr>
          </a:p>
        </p:txBody>
      </p:sp>
      <p:sp>
        <p:nvSpPr>
          <p:cNvPr id="3" name="Content Placeholder 2"/>
          <p:cNvSpPr>
            <a:spLocks noGrp="1"/>
          </p:cNvSpPr>
          <p:nvPr>
            <p:ph idx="1"/>
          </p:nvPr>
        </p:nvSpPr>
        <p:spPr>
          <a:xfrm>
            <a:off x="838200" y="1411357"/>
            <a:ext cx="10515600" cy="4765606"/>
          </a:xfrm>
        </p:spPr>
        <p:txBody>
          <a:bodyPr>
            <a:normAutofit/>
          </a:bodyPr>
          <a:lstStyle/>
          <a:p>
            <a:pPr marL="0" indent="0" algn="just">
              <a:buNone/>
            </a:pPr>
            <a:r>
              <a:rPr lang="en-US" sz="2000" b="0" i="0" dirty="0">
                <a:solidFill>
                  <a:srgbClr val="0D0D0D"/>
                </a:solidFill>
                <a:effectLst/>
              </a:rPr>
              <a:t>The Student Database Management System integrates diverse functionalities tailored to meet the intricate needs of educational institutions. It encompasses student record management, facilitating the seamless storage and retrieval of comprehensive student profiles, including personal </a:t>
            </a:r>
            <a:r>
              <a:rPr lang="en-US" sz="2000" dirty="0" err="1">
                <a:solidFill>
                  <a:srgbClr val="0D0D0D"/>
                </a:solidFill>
              </a:rPr>
              <a:t>deand</a:t>
            </a:r>
            <a:r>
              <a:rPr lang="en-US" sz="2000" dirty="0">
                <a:solidFill>
                  <a:srgbClr val="0D0D0D"/>
                </a:solidFill>
              </a:rPr>
              <a:t> enrollment status. Moreover, the system orchestrates course administration with precision, enabling administrators to oversee course offerings, faculty assignments, and enrollment processes </a:t>
            </a:r>
            <a:r>
              <a:rPr lang="en-US" sz="2000" dirty="0" err="1">
                <a:solidFill>
                  <a:srgbClr val="0D0D0D"/>
                </a:solidFill>
              </a:rPr>
              <a:t>effortlesslytails</a:t>
            </a:r>
            <a:r>
              <a:rPr lang="en-US" sz="2000" b="0" i="0" dirty="0">
                <a:solidFill>
                  <a:srgbClr val="0D0D0D"/>
                </a:solidFill>
                <a:effectLst/>
              </a:rPr>
              <a:t>, academic </a:t>
            </a:r>
            <a:r>
              <a:rPr lang="en-US" sz="2000" b="0" i="0" dirty="0" smtClean="0">
                <a:solidFill>
                  <a:srgbClr val="0D0D0D"/>
                </a:solidFill>
                <a:effectLst/>
              </a:rPr>
              <a:t>records</a:t>
            </a:r>
            <a:r>
              <a:rPr lang="en-US" sz="2000" dirty="0">
                <a:solidFill>
                  <a:srgbClr val="0D0D0D"/>
                </a:solidFill>
              </a:rPr>
              <a:t>.</a:t>
            </a:r>
            <a:endParaRPr lang="en-US" sz="2000" b="0" i="0" dirty="0" smtClean="0">
              <a:solidFill>
                <a:srgbClr val="0D0D0D"/>
              </a:solidFill>
              <a:effectLst/>
            </a:endParaRPr>
          </a:p>
          <a:p>
            <a:endParaRPr lang="en-IN" sz="2000" dirty="0"/>
          </a:p>
        </p:txBody>
      </p:sp>
      <p:sp>
        <p:nvSpPr>
          <p:cNvPr id="4" name="Slide Number Placeholder 3"/>
          <p:cNvSpPr>
            <a:spLocks noGrp="1"/>
          </p:cNvSpPr>
          <p:nvPr>
            <p:ph type="sldNum" sz="quarter" idx="12"/>
          </p:nvPr>
        </p:nvSpPr>
        <p:spPr/>
        <p:txBody>
          <a:bodyPr/>
          <a:lstStyle/>
          <a:p>
            <a:fld id="{7F3C451E-D43E-4EBA-A8B7-0A3C29D929DE}" type="slidenum">
              <a:rPr lang="en-IN" smtClean="0"/>
              <a:t>2</a:t>
            </a:fld>
            <a:endParaRPr lang="en-IN"/>
          </a:p>
        </p:txBody>
      </p:sp>
      <p:sp>
        <p:nvSpPr>
          <p:cNvPr id="5" name="Footer Placeholder 4"/>
          <p:cNvSpPr>
            <a:spLocks noGrp="1"/>
          </p:cNvSpPr>
          <p:nvPr>
            <p:ph type="ftr" sz="quarter" idx="11"/>
          </p:nvPr>
        </p:nvSpPr>
        <p:spPr/>
        <p:txBody>
          <a:bodyPr/>
          <a:lstStyle/>
          <a:p>
            <a:r>
              <a:rPr lang="en-IN"/>
              <a:t>Department Name </a:t>
            </a:r>
          </a:p>
        </p:txBody>
      </p:sp>
      <p:pic>
        <p:nvPicPr>
          <p:cNvPr id="6" name="Picture 5"/>
          <p:cNvPicPr/>
          <p:nvPr/>
        </p:nvPicPr>
        <p:blipFill>
          <a:blip r:embed="rId2"/>
          <a:stretch>
            <a:fillRect/>
          </a:stretch>
        </p:blipFill>
        <p:spPr>
          <a:xfrm>
            <a:off x="3053593" y="3135385"/>
            <a:ext cx="6293851" cy="3181526"/>
          </a:xfrm>
          <a:prstGeom prst="rect">
            <a:avLst/>
          </a:prstGeom>
        </p:spPr>
      </p:pic>
    </p:spTree>
    <p:extLst>
      <p:ext uri="{BB962C8B-B14F-4D97-AF65-F5344CB8AC3E}">
        <p14:creationId xmlns:p14="http://schemas.microsoft.com/office/powerpoint/2010/main" val="18382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normAutofit/>
          </a:bodyPr>
          <a:lstStyle/>
          <a:p>
            <a:pPr algn="ctr"/>
            <a:r>
              <a:rPr lang="en-US" sz="3200" b="1" dirty="0">
                <a:latin typeface="+mn-lt"/>
              </a:rPr>
              <a:t>Introduction</a:t>
            </a:r>
            <a:endParaRPr lang="en-IN" sz="3200" b="1" dirty="0">
              <a:latin typeface="+mn-lt"/>
            </a:endParaRPr>
          </a:p>
        </p:txBody>
      </p:sp>
      <p:sp>
        <p:nvSpPr>
          <p:cNvPr id="3" name="Content Placeholder 2"/>
          <p:cNvSpPr>
            <a:spLocks noGrp="1"/>
          </p:cNvSpPr>
          <p:nvPr>
            <p:ph idx="1"/>
          </p:nvPr>
        </p:nvSpPr>
        <p:spPr>
          <a:xfrm>
            <a:off x="838200" y="1490870"/>
            <a:ext cx="10515600" cy="4865480"/>
          </a:xfrm>
        </p:spPr>
        <p:txBody>
          <a:bodyPr>
            <a:normAutofit/>
          </a:bodyPr>
          <a:lstStyle/>
          <a:p>
            <a:pPr marL="0" indent="0" algn="just">
              <a:buNone/>
            </a:pPr>
            <a:r>
              <a:rPr lang="en-US" sz="2000" b="0" i="0" dirty="0">
                <a:solidFill>
                  <a:srgbClr val="000000"/>
                </a:solidFill>
                <a:effectLst/>
              </a:rPr>
              <a:t>The Student Management System can handle all the details about a </a:t>
            </a:r>
            <a:r>
              <a:rPr lang="en-US" sz="2000" b="0" i="0" dirty="0" err="1" smtClean="0">
                <a:solidFill>
                  <a:srgbClr val="000000"/>
                </a:solidFill>
                <a:effectLst/>
              </a:rPr>
              <a:t>Student.</a:t>
            </a:r>
            <a:r>
              <a:rPr lang="en-US" sz="2000" b="0" i="0" dirty="0" err="1" smtClean="0">
                <a:solidFill>
                  <a:srgbClr val="0D0D0D"/>
                </a:solidFill>
                <a:effectLst/>
              </a:rPr>
              <a:t>By</a:t>
            </a:r>
            <a:r>
              <a:rPr lang="en-US" sz="2000" b="0" i="0" dirty="0" smtClean="0">
                <a:solidFill>
                  <a:srgbClr val="0D0D0D"/>
                </a:solidFill>
                <a:effectLst/>
              </a:rPr>
              <a:t> </a:t>
            </a:r>
            <a:r>
              <a:rPr lang="en-US" sz="2000" b="0" i="0" dirty="0">
                <a:solidFill>
                  <a:srgbClr val="0D0D0D"/>
                </a:solidFill>
                <a:effectLst/>
              </a:rPr>
              <a:t>automating administrative tasks such as record-keeping, attendance tracking, and grade management, a Student DBMS enhances operational efficiency and frees up valuable time for educators to focus on student engagement and learning </a:t>
            </a:r>
            <a:r>
              <a:rPr lang="en-US" sz="2000" b="0" i="0" dirty="0" smtClean="0">
                <a:solidFill>
                  <a:srgbClr val="0D0D0D"/>
                </a:solidFill>
                <a:effectLst/>
              </a:rPr>
              <a:t>outcomes</a:t>
            </a:r>
            <a:r>
              <a:rPr lang="en-US" sz="2000" dirty="0" smtClean="0">
                <a:solidFill>
                  <a:srgbClr val="0D0D0D"/>
                </a:solidFill>
              </a:rPr>
              <a:t>. </a:t>
            </a:r>
            <a:endParaRPr lang="en-US" sz="2000" b="0" i="0" dirty="0">
              <a:solidFill>
                <a:srgbClr val="0D0D0D"/>
              </a:solidFill>
              <a:effectLst/>
            </a:endParaRPr>
          </a:p>
        </p:txBody>
      </p:sp>
      <p:sp>
        <p:nvSpPr>
          <p:cNvPr id="4" name="Slide Number Placeholder 3"/>
          <p:cNvSpPr>
            <a:spLocks noGrp="1"/>
          </p:cNvSpPr>
          <p:nvPr>
            <p:ph type="sldNum" sz="quarter" idx="12"/>
          </p:nvPr>
        </p:nvSpPr>
        <p:spPr/>
        <p:txBody>
          <a:bodyPr/>
          <a:lstStyle/>
          <a:p>
            <a:fld id="{7F3C451E-D43E-4EBA-A8B7-0A3C29D929DE}" type="slidenum">
              <a:rPr lang="en-IN" smtClean="0"/>
              <a:t>3</a:t>
            </a:fld>
            <a:endParaRPr lang="en-IN"/>
          </a:p>
        </p:txBody>
      </p:sp>
      <p:sp>
        <p:nvSpPr>
          <p:cNvPr id="5" name="Footer Placeholder 4"/>
          <p:cNvSpPr>
            <a:spLocks noGrp="1"/>
          </p:cNvSpPr>
          <p:nvPr>
            <p:ph type="ftr" sz="quarter" idx="11"/>
          </p:nvPr>
        </p:nvSpPr>
        <p:spPr/>
        <p:txBody>
          <a:bodyPr/>
          <a:lstStyle/>
          <a:p>
            <a:r>
              <a:rPr lang="en-IN"/>
              <a:t>Department Name </a:t>
            </a:r>
          </a:p>
        </p:txBody>
      </p:sp>
      <p:pic>
        <p:nvPicPr>
          <p:cNvPr id="6" name="Picture 5"/>
          <p:cNvPicPr/>
          <p:nvPr/>
        </p:nvPicPr>
        <p:blipFill>
          <a:blip r:embed="rId2"/>
          <a:stretch>
            <a:fillRect/>
          </a:stretch>
        </p:blipFill>
        <p:spPr>
          <a:xfrm>
            <a:off x="2893202" y="2856441"/>
            <a:ext cx="5986145" cy="3007465"/>
          </a:xfrm>
          <a:prstGeom prst="rect">
            <a:avLst/>
          </a:prstGeom>
        </p:spPr>
      </p:pic>
    </p:spTree>
    <p:extLst>
      <p:ext uri="{BB962C8B-B14F-4D97-AF65-F5344CB8AC3E}">
        <p14:creationId xmlns:p14="http://schemas.microsoft.com/office/powerpoint/2010/main" val="61916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Objectives of Project</a:t>
            </a:r>
            <a:endParaRPr lang="en-IN" sz="3200" b="1" dirty="0">
              <a:latin typeface="+mn-lt"/>
            </a:endParaRPr>
          </a:p>
        </p:txBody>
      </p:sp>
      <p:sp>
        <p:nvSpPr>
          <p:cNvPr id="3" name="Content Placeholder 2"/>
          <p:cNvSpPr>
            <a:spLocks noGrp="1"/>
          </p:cNvSpPr>
          <p:nvPr>
            <p:ph idx="1"/>
          </p:nvPr>
        </p:nvSpPr>
        <p:spPr>
          <a:xfrm>
            <a:off x="838200" y="1308683"/>
            <a:ext cx="10515600" cy="4868281"/>
          </a:xfrm>
        </p:spPr>
        <p:txBody>
          <a:bodyPr/>
          <a:lstStyle/>
          <a:p>
            <a:pPr marL="0" indent="0" algn="just">
              <a:buNone/>
            </a:pPr>
            <a:r>
              <a:rPr lang="en-US" b="0" i="0" dirty="0">
                <a:solidFill>
                  <a:srgbClr val="000000"/>
                </a:solidFill>
                <a:effectLst/>
              </a:rPr>
              <a:t>  </a:t>
            </a:r>
            <a:r>
              <a:rPr lang="en-US" sz="2000" b="1" i="0" dirty="0">
                <a:solidFill>
                  <a:srgbClr val="000000"/>
                </a:solidFill>
                <a:effectLst/>
              </a:rPr>
              <a:t>The Objective can be listed below as:</a:t>
            </a:r>
          </a:p>
          <a:p>
            <a:pPr algn="just"/>
            <a:r>
              <a:rPr lang="en-US" sz="2000" b="0" i="0" dirty="0">
                <a:solidFill>
                  <a:srgbClr val="000000"/>
                </a:solidFill>
                <a:effectLst/>
              </a:rPr>
              <a:t>To provide a proper registration channel / system to the new students.</a:t>
            </a:r>
            <a:endParaRPr lang="en-US" sz="2000" dirty="0">
              <a:solidFill>
                <a:srgbClr val="000000"/>
              </a:solidFill>
            </a:endParaRPr>
          </a:p>
          <a:p>
            <a:pPr algn="just"/>
            <a:r>
              <a:rPr lang="en-US" sz="2000" b="0" i="0" dirty="0">
                <a:solidFill>
                  <a:srgbClr val="000000"/>
                </a:solidFill>
                <a:effectLst/>
              </a:rPr>
              <a:t>To maintain all the accounts of the students from enrollment up to the end of the study.</a:t>
            </a:r>
          </a:p>
          <a:p>
            <a:pPr algn="just"/>
            <a:r>
              <a:rPr lang="en-US" sz="2000" b="0" i="0" dirty="0">
                <a:solidFill>
                  <a:srgbClr val="000000"/>
                </a:solidFill>
                <a:effectLst/>
              </a:rPr>
              <a:t>To update the information that is essential to transmit to the users.</a:t>
            </a:r>
          </a:p>
          <a:p>
            <a:pPr algn="just"/>
            <a:r>
              <a:rPr lang="en-US" sz="2000" b="0" i="0" dirty="0">
                <a:solidFill>
                  <a:srgbClr val="000000"/>
                </a:solidFill>
                <a:effectLst/>
              </a:rPr>
              <a:t>To have a centralized control over the records of the students, departments, teachers, staffs , library, etc., and monitor the changes in these records.</a:t>
            </a:r>
            <a:endParaRPr lang="en-IN" sz="2000" dirty="0"/>
          </a:p>
        </p:txBody>
      </p:sp>
      <p:sp>
        <p:nvSpPr>
          <p:cNvPr id="4" name="Slide Number Placeholder 3"/>
          <p:cNvSpPr>
            <a:spLocks noGrp="1"/>
          </p:cNvSpPr>
          <p:nvPr>
            <p:ph type="sldNum" sz="quarter" idx="12"/>
          </p:nvPr>
        </p:nvSpPr>
        <p:spPr/>
        <p:txBody>
          <a:bodyPr/>
          <a:lstStyle/>
          <a:p>
            <a:fld id="{7F3C451E-D43E-4EBA-A8B7-0A3C29D929DE}" type="slidenum">
              <a:rPr lang="en-IN" smtClean="0"/>
              <a:t>4</a:t>
            </a:fld>
            <a:endParaRPr lang="en-IN"/>
          </a:p>
        </p:txBody>
      </p:sp>
      <p:sp>
        <p:nvSpPr>
          <p:cNvPr id="5" name="Footer Placeholder 4"/>
          <p:cNvSpPr>
            <a:spLocks noGrp="1"/>
          </p:cNvSpPr>
          <p:nvPr>
            <p:ph type="ftr" sz="quarter" idx="11"/>
          </p:nvPr>
        </p:nvSpPr>
        <p:spPr/>
        <p:txBody>
          <a:bodyPr/>
          <a:lstStyle/>
          <a:p>
            <a:r>
              <a:rPr lang="en-IN"/>
              <a:t>Department Name </a:t>
            </a:r>
          </a:p>
        </p:txBody>
      </p:sp>
      <p:pic>
        <p:nvPicPr>
          <p:cNvPr id="6" name="Picture 5"/>
          <p:cNvPicPr/>
          <p:nvPr/>
        </p:nvPicPr>
        <p:blipFill>
          <a:blip r:embed="rId2"/>
          <a:stretch>
            <a:fillRect/>
          </a:stretch>
        </p:blipFill>
        <p:spPr>
          <a:xfrm>
            <a:off x="2994869" y="3630157"/>
            <a:ext cx="6168017" cy="2837756"/>
          </a:xfrm>
          <a:prstGeom prst="rect">
            <a:avLst/>
          </a:prstGeom>
        </p:spPr>
      </p:pic>
    </p:spTree>
    <p:extLst>
      <p:ext uri="{BB962C8B-B14F-4D97-AF65-F5344CB8AC3E}">
        <p14:creationId xmlns:p14="http://schemas.microsoft.com/office/powerpoint/2010/main" val="114437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Methodology</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normAutofit/>
          </a:bodyPr>
          <a:lstStyle/>
          <a:p>
            <a:r>
              <a:rPr lang="en-US" sz="2000" b="0" i="0" dirty="0">
                <a:solidFill>
                  <a:srgbClr val="0D0D0D"/>
                </a:solidFill>
                <a:effectLst/>
              </a:rPr>
              <a:t>Methodology in a Student Database Management System (DBMS) outlines the systematic approach and processes employed to design, develop, deploy, and maintain the database system effectively</a:t>
            </a:r>
            <a:r>
              <a:rPr lang="en-US" sz="2000" b="0" i="0" dirty="0" smtClean="0">
                <a:solidFill>
                  <a:srgbClr val="0D0D0D"/>
                </a:solidFill>
                <a:effectLst/>
              </a:rPr>
              <a:t>.</a:t>
            </a:r>
          </a:p>
          <a:p>
            <a:pPr marL="0" indent="0">
              <a:buNone/>
            </a:pPr>
            <a:endParaRPr lang="en-US" sz="2000" b="0" i="0" dirty="0">
              <a:solidFill>
                <a:srgbClr val="0D0D0D"/>
              </a:solidFill>
              <a:effectLst/>
            </a:endParaRPr>
          </a:p>
          <a:p>
            <a:r>
              <a:rPr lang="en-US" sz="2000" b="0" i="0" dirty="0">
                <a:solidFill>
                  <a:srgbClr val="0D0D0D"/>
                </a:solidFill>
                <a:effectLst/>
              </a:rPr>
              <a:t>It encompasses phases like requirement analysis, database design, implementation, testing, deployment, and maintenance</a:t>
            </a:r>
            <a:r>
              <a:rPr lang="en-US" sz="2000" b="0" i="0" dirty="0" smtClean="0">
                <a:solidFill>
                  <a:srgbClr val="0D0D0D"/>
                </a:solidFill>
                <a:effectLst/>
              </a:rPr>
              <a:t>.</a:t>
            </a:r>
          </a:p>
          <a:p>
            <a:pPr marL="0" indent="0">
              <a:buNone/>
            </a:pPr>
            <a:endParaRPr lang="en-US" sz="2000" dirty="0">
              <a:solidFill>
                <a:srgbClr val="0D0D0D"/>
              </a:solidFill>
            </a:endParaRPr>
          </a:p>
          <a:p>
            <a:r>
              <a:rPr lang="en-US" sz="2000" b="0" i="0" dirty="0">
                <a:solidFill>
                  <a:srgbClr val="0D0D0D"/>
                </a:solidFill>
                <a:effectLst/>
              </a:rPr>
              <a:t>Through methodology, stakeholders' needs and system requirements are documented and translated into actionable steps</a:t>
            </a:r>
            <a:r>
              <a:rPr lang="en-US" sz="2000" b="0" i="0" dirty="0" smtClean="0">
                <a:solidFill>
                  <a:srgbClr val="0D0D0D"/>
                </a:solidFill>
                <a:effectLst/>
              </a:rPr>
              <a:t>.</a:t>
            </a:r>
          </a:p>
          <a:p>
            <a:pPr marL="0" indent="0">
              <a:buNone/>
            </a:pPr>
            <a:endParaRPr lang="en-US" sz="2000" b="0" i="0" dirty="0">
              <a:solidFill>
                <a:srgbClr val="0D0D0D"/>
              </a:solidFill>
              <a:effectLst/>
            </a:endParaRPr>
          </a:p>
          <a:p>
            <a:r>
              <a:rPr lang="en-US" sz="2000" b="0" i="0" dirty="0">
                <a:solidFill>
                  <a:srgbClr val="0D0D0D"/>
                </a:solidFill>
                <a:effectLst/>
              </a:rPr>
              <a:t>Testing within the methodology ensures that the database system functions as intended, with rigorous tests conducted to validate data integrity, performance, security, and compatibility.</a:t>
            </a:r>
          </a:p>
          <a:p>
            <a:endParaRPr lang="en-IN" dirty="0"/>
          </a:p>
        </p:txBody>
      </p:sp>
      <p:sp>
        <p:nvSpPr>
          <p:cNvPr id="4" name="Slide Number Placeholder 3"/>
          <p:cNvSpPr>
            <a:spLocks noGrp="1"/>
          </p:cNvSpPr>
          <p:nvPr>
            <p:ph type="sldNum" sz="quarter" idx="12"/>
          </p:nvPr>
        </p:nvSpPr>
        <p:spPr/>
        <p:txBody>
          <a:bodyPr/>
          <a:lstStyle/>
          <a:p>
            <a:fld id="{7F3C451E-D43E-4EBA-A8B7-0A3C29D929DE}" type="slidenum">
              <a:rPr lang="en-IN" smtClean="0"/>
              <a:t>5</a:t>
            </a:fld>
            <a:endParaRPr lang="en-IN"/>
          </a:p>
        </p:txBody>
      </p:sp>
      <p:sp>
        <p:nvSpPr>
          <p:cNvPr id="5" name="Footer Placeholder 4"/>
          <p:cNvSpPr>
            <a:spLocks noGrp="1"/>
          </p:cNvSpPr>
          <p:nvPr>
            <p:ph type="ftr" sz="quarter" idx="11"/>
          </p:nvPr>
        </p:nvSpPr>
        <p:spPr/>
        <p:txBody>
          <a:bodyPr/>
          <a:lstStyle/>
          <a:p>
            <a:r>
              <a:rPr lang="en-IN"/>
              <a:t>Department Name </a:t>
            </a:r>
          </a:p>
        </p:txBody>
      </p:sp>
    </p:spTree>
    <p:extLst>
      <p:ext uri="{BB962C8B-B14F-4D97-AF65-F5344CB8AC3E}">
        <p14:creationId xmlns:p14="http://schemas.microsoft.com/office/powerpoint/2010/main" val="171342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Work Done</a:t>
            </a:r>
            <a:endParaRPr lang="en-IN" sz="3200" b="1" dirty="0">
              <a:latin typeface="+mn-lt"/>
            </a:endParaRPr>
          </a:p>
        </p:txBody>
      </p:sp>
      <p:sp>
        <p:nvSpPr>
          <p:cNvPr id="3" name="Content Placeholder 2"/>
          <p:cNvSpPr>
            <a:spLocks noGrp="1"/>
          </p:cNvSpPr>
          <p:nvPr>
            <p:ph idx="1"/>
          </p:nvPr>
        </p:nvSpPr>
        <p:spPr>
          <a:xfrm>
            <a:off x="838200" y="1187776"/>
            <a:ext cx="10515600" cy="4989187"/>
          </a:xfrm>
        </p:spPr>
        <p:txBody>
          <a:bodyPr>
            <a:normAutofit/>
          </a:bodyPr>
          <a:lstStyle/>
          <a:p>
            <a:pPr marL="0" indent="0">
              <a:buNone/>
            </a:pPr>
            <a:r>
              <a:rPr lang="en-US" sz="2200" b="0" i="0" dirty="0">
                <a:solidFill>
                  <a:srgbClr val="0D0D0D"/>
                </a:solidFill>
                <a:effectLst/>
              </a:rPr>
              <a:t>In a Student Database Management System (DBMS), various tasks and functionalities are carried out to efficiently manage student data and support the operations of educational institutions. Here are some key tasks typically performed within a Student DBMS:</a:t>
            </a:r>
          </a:p>
          <a:p>
            <a:pPr algn="l"/>
            <a:r>
              <a:rPr lang="en-US" sz="2200" b="0" i="0" dirty="0">
                <a:solidFill>
                  <a:srgbClr val="0D0D0D"/>
                </a:solidFill>
                <a:effectLst/>
              </a:rPr>
              <a:t>Student registration and enrollment management.</a:t>
            </a:r>
          </a:p>
          <a:p>
            <a:pPr algn="l"/>
            <a:r>
              <a:rPr lang="en-US" sz="2200" b="0" i="0" dirty="0">
                <a:solidFill>
                  <a:srgbClr val="0D0D0D"/>
                </a:solidFill>
                <a:effectLst/>
              </a:rPr>
              <a:t>Course scheduling and management.</a:t>
            </a:r>
          </a:p>
          <a:p>
            <a:pPr algn="l"/>
            <a:r>
              <a:rPr lang="en-US" sz="2200" b="0" i="0" dirty="0">
                <a:solidFill>
                  <a:srgbClr val="0D0D0D"/>
                </a:solidFill>
                <a:effectLst/>
              </a:rPr>
              <a:t>Attendance tracking and recording.</a:t>
            </a:r>
          </a:p>
          <a:p>
            <a:pPr algn="l"/>
            <a:r>
              <a:rPr lang="en-US" sz="2200" b="0" i="0" dirty="0">
                <a:solidFill>
                  <a:srgbClr val="0D0D0D"/>
                </a:solidFill>
                <a:effectLst/>
              </a:rPr>
              <a:t>Grading, GPA calculation, and transcript generation</a:t>
            </a:r>
          </a:p>
          <a:p>
            <a:pPr algn="l"/>
            <a:r>
              <a:rPr lang="en-US" sz="2200" b="0" i="0" dirty="0">
                <a:solidFill>
                  <a:srgbClr val="0D0D0D"/>
                </a:solidFill>
                <a:effectLst/>
              </a:rPr>
              <a:t>Personal information management for students and faculty.</a:t>
            </a:r>
          </a:p>
          <a:p>
            <a:pPr algn="l"/>
            <a:r>
              <a:rPr lang="en-US" sz="2200" b="0" i="0" dirty="0">
                <a:solidFill>
                  <a:srgbClr val="0D0D0D"/>
                </a:solidFill>
                <a:effectLst/>
              </a:rPr>
              <a:t>Communication tools for announcements and notifications.</a:t>
            </a:r>
          </a:p>
          <a:p>
            <a:pPr algn="l"/>
            <a:r>
              <a:rPr lang="en-US" sz="2200" b="0" i="0" dirty="0">
                <a:solidFill>
                  <a:srgbClr val="0D0D0D"/>
                </a:solidFill>
                <a:effectLst/>
              </a:rPr>
              <a:t>Data analysis for insights into academic performance.</a:t>
            </a:r>
          </a:p>
          <a:p>
            <a:pPr marL="0" indent="0">
              <a:buNone/>
            </a:pPr>
            <a:endParaRPr lang="en-US" b="0" i="0" dirty="0">
              <a:solidFill>
                <a:srgbClr val="0D0D0D"/>
              </a:solidFill>
              <a:effectLst/>
              <a:latin typeface="Söhne"/>
            </a:endParaRPr>
          </a:p>
          <a:p>
            <a:endParaRPr lang="en-US" b="0" i="0" dirty="0">
              <a:solidFill>
                <a:srgbClr val="0D0D0D"/>
              </a:solidFill>
              <a:effectLst/>
              <a:latin typeface="Söhne"/>
            </a:endParaRPr>
          </a:p>
          <a:p>
            <a:endParaRPr lang="en-IN" dirty="0"/>
          </a:p>
        </p:txBody>
      </p:sp>
      <p:sp>
        <p:nvSpPr>
          <p:cNvPr id="4" name="Slide Number Placeholder 3"/>
          <p:cNvSpPr>
            <a:spLocks noGrp="1"/>
          </p:cNvSpPr>
          <p:nvPr>
            <p:ph type="sldNum" sz="quarter" idx="12"/>
          </p:nvPr>
        </p:nvSpPr>
        <p:spPr/>
        <p:txBody>
          <a:bodyPr/>
          <a:lstStyle/>
          <a:p>
            <a:fld id="{7F3C451E-D43E-4EBA-A8B7-0A3C29D929DE}" type="slidenum">
              <a:rPr lang="en-IN" smtClean="0"/>
              <a:t>6</a:t>
            </a:fld>
            <a:endParaRPr lang="en-IN"/>
          </a:p>
        </p:txBody>
      </p:sp>
      <p:sp>
        <p:nvSpPr>
          <p:cNvPr id="5" name="Footer Placeholder 4"/>
          <p:cNvSpPr>
            <a:spLocks noGrp="1"/>
          </p:cNvSpPr>
          <p:nvPr>
            <p:ph type="ftr" sz="quarter" idx="11"/>
          </p:nvPr>
        </p:nvSpPr>
        <p:spPr/>
        <p:txBody>
          <a:bodyPr/>
          <a:lstStyle/>
          <a:p>
            <a:r>
              <a:rPr lang="en-IN"/>
              <a:t>Department Name </a:t>
            </a:r>
          </a:p>
        </p:txBody>
      </p:sp>
      <p:sp>
        <p:nvSpPr>
          <p:cNvPr id="6" name="Rectangle 1">
            <a:extLst>
              <a:ext uri="{FF2B5EF4-FFF2-40B4-BE49-F238E27FC236}">
                <a16:creationId xmlns:a16="http://schemas.microsoft.com/office/drawing/2014/main" xmlns="" id="{2884AC9A-2327-A1ED-6533-901747713E66}"/>
              </a:ext>
            </a:extLst>
          </p:cNvPr>
          <p:cNvSpPr>
            <a:spLocks noChangeArrowheads="1"/>
          </p:cNvSpPr>
          <p:nvPr/>
        </p:nvSpPr>
        <p:spPr bwMode="auto">
          <a:xfrm>
            <a:off x="0" y="2366138"/>
            <a:ext cx="1194376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xmlns="" id="{FEC372FD-E4D4-C74B-D97E-4AFF598A5278}"/>
              </a:ext>
            </a:extLst>
          </p:cNvPr>
          <p:cNvSpPr>
            <a:spLocks noChangeArrowheads="1"/>
          </p:cNvSpPr>
          <p:nvPr/>
        </p:nvSpPr>
        <p:spPr bwMode="auto">
          <a:xfrm>
            <a:off x="0" y="0"/>
            <a:ext cx="2254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044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Work to be Done</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normAutofit/>
          </a:bodyPr>
          <a:lstStyle/>
          <a:p>
            <a:pPr algn="l"/>
            <a:r>
              <a:rPr lang="en-US" sz="2200" b="0" i="0" dirty="0">
                <a:solidFill>
                  <a:srgbClr val="0D0D0D"/>
                </a:solidFill>
                <a:effectLst/>
              </a:rPr>
              <a:t>Develop a user-friendly interface for administrators, faculty, and students.</a:t>
            </a:r>
          </a:p>
          <a:p>
            <a:pPr algn="l"/>
            <a:r>
              <a:rPr lang="en-US" sz="2200" b="0" i="0" dirty="0">
                <a:solidFill>
                  <a:srgbClr val="0D0D0D"/>
                </a:solidFill>
                <a:effectLst/>
              </a:rPr>
              <a:t>Implement student registration and enrollment functionalities.</a:t>
            </a:r>
          </a:p>
          <a:p>
            <a:pPr algn="l"/>
            <a:r>
              <a:rPr lang="en-US" sz="2200" b="0" i="0" dirty="0">
                <a:solidFill>
                  <a:srgbClr val="0D0D0D"/>
                </a:solidFill>
                <a:effectLst/>
              </a:rPr>
              <a:t>Design a course management system for scheduling and enrollment.</a:t>
            </a:r>
          </a:p>
          <a:p>
            <a:pPr algn="l"/>
            <a:r>
              <a:rPr lang="en-US" sz="2200" b="0" i="0" dirty="0">
                <a:solidFill>
                  <a:srgbClr val="0D0D0D"/>
                </a:solidFill>
                <a:effectLst/>
              </a:rPr>
              <a:t>Create modules for attendance tracking and recording.</a:t>
            </a:r>
          </a:p>
          <a:p>
            <a:pPr algn="l"/>
            <a:r>
              <a:rPr lang="en-US" sz="2200" b="0" i="0" dirty="0">
                <a:solidFill>
                  <a:srgbClr val="0D0D0D"/>
                </a:solidFill>
                <a:effectLst/>
              </a:rPr>
              <a:t>Develop grading and transcript generation functionalities.</a:t>
            </a:r>
          </a:p>
          <a:p>
            <a:pPr algn="l"/>
            <a:r>
              <a:rPr lang="en-US" sz="2200" b="0" i="0" dirty="0">
                <a:solidFill>
                  <a:srgbClr val="0D0D0D"/>
                </a:solidFill>
                <a:effectLst/>
              </a:rPr>
              <a:t>Integrate communication tools for announcements and notifications.</a:t>
            </a:r>
          </a:p>
          <a:p>
            <a:pPr algn="l"/>
            <a:r>
              <a:rPr lang="en-US" sz="2200" b="0" i="0" dirty="0">
                <a:solidFill>
                  <a:srgbClr val="0D0D0D"/>
                </a:solidFill>
                <a:effectLst/>
              </a:rPr>
              <a:t>Establish data analysis capabilities for academic performance insights.</a:t>
            </a:r>
          </a:p>
          <a:p>
            <a:pPr algn="l"/>
            <a:r>
              <a:rPr lang="en-US" sz="2200" b="0" i="0" dirty="0">
                <a:solidFill>
                  <a:srgbClr val="0D0D0D"/>
                </a:solidFill>
                <a:effectLst/>
              </a:rPr>
              <a:t>Ensure robust security measures to protect sensitive student data.</a:t>
            </a:r>
          </a:p>
          <a:p>
            <a:pPr algn="l"/>
            <a:r>
              <a:rPr lang="en-US" sz="2200" b="0" i="0" dirty="0">
                <a:solidFill>
                  <a:srgbClr val="0D0D0D"/>
                </a:solidFill>
                <a:effectLst/>
              </a:rPr>
              <a:t>Provide user support and training for system usage.</a:t>
            </a:r>
          </a:p>
          <a:p>
            <a:pPr algn="l"/>
            <a:r>
              <a:rPr lang="en-US" sz="2200" b="0" i="0" dirty="0">
                <a:solidFill>
                  <a:srgbClr val="0D0D0D"/>
                </a:solidFill>
                <a:effectLst/>
              </a:rPr>
              <a:t>Regularly update and maintain the system for optimal performance</a:t>
            </a:r>
          </a:p>
          <a:p>
            <a:endParaRPr lang="en-IN" dirty="0"/>
          </a:p>
        </p:txBody>
      </p:sp>
      <p:sp>
        <p:nvSpPr>
          <p:cNvPr id="4" name="Slide Number Placeholder 3"/>
          <p:cNvSpPr>
            <a:spLocks noGrp="1"/>
          </p:cNvSpPr>
          <p:nvPr>
            <p:ph type="sldNum" sz="quarter" idx="12"/>
          </p:nvPr>
        </p:nvSpPr>
        <p:spPr/>
        <p:txBody>
          <a:bodyPr/>
          <a:lstStyle/>
          <a:p>
            <a:fld id="{7F3C451E-D43E-4EBA-A8B7-0A3C29D929DE}" type="slidenum">
              <a:rPr lang="en-IN" smtClean="0"/>
              <a:t>7</a:t>
            </a:fld>
            <a:endParaRPr lang="en-IN"/>
          </a:p>
        </p:txBody>
      </p:sp>
      <p:sp>
        <p:nvSpPr>
          <p:cNvPr id="5" name="Footer Placeholder 4"/>
          <p:cNvSpPr>
            <a:spLocks noGrp="1"/>
          </p:cNvSpPr>
          <p:nvPr>
            <p:ph type="ftr" sz="quarter" idx="11"/>
          </p:nvPr>
        </p:nvSpPr>
        <p:spPr/>
        <p:txBody>
          <a:bodyPr/>
          <a:lstStyle/>
          <a:p>
            <a:r>
              <a:rPr lang="en-IN"/>
              <a:t>Department Name </a:t>
            </a:r>
          </a:p>
        </p:txBody>
      </p:sp>
    </p:spTree>
    <p:extLst>
      <p:ext uri="{BB962C8B-B14F-4D97-AF65-F5344CB8AC3E}">
        <p14:creationId xmlns:p14="http://schemas.microsoft.com/office/powerpoint/2010/main" val="1612626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Timelines</a:t>
            </a:r>
            <a:endParaRPr lang="en-IN" sz="3200" b="1" dirty="0">
              <a:latin typeface="+mn-lt"/>
            </a:endParaRPr>
          </a:p>
        </p:txBody>
      </p:sp>
      <p:sp>
        <p:nvSpPr>
          <p:cNvPr id="3" name="Content Placeholder 2"/>
          <p:cNvSpPr>
            <a:spLocks noGrp="1"/>
          </p:cNvSpPr>
          <p:nvPr>
            <p:ph idx="1"/>
          </p:nvPr>
        </p:nvSpPr>
        <p:spPr>
          <a:xfrm>
            <a:off x="838200" y="1330326"/>
            <a:ext cx="10515600" cy="4846638"/>
          </a:xfrm>
        </p:spPr>
        <p:txBody>
          <a:bodyPr>
            <a:normAutofit/>
          </a:bodyPr>
          <a:lstStyle/>
          <a:p>
            <a:pPr marL="0" indent="0" algn="just">
              <a:buNone/>
            </a:pPr>
            <a:r>
              <a:rPr lang="en-US" sz="2000" b="0" i="0" dirty="0">
                <a:solidFill>
                  <a:srgbClr val="0D0D0D"/>
                </a:solidFill>
                <a:effectLst/>
              </a:rPr>
              <a:t>Setting timelines for developing a Student Database Management System (DBMS) involves breaking down the project into manageable tasks and assigning realistic deadlines for each phase. Here's a general timeline for developing a Student DBMS:</a:t>
            </a:r>
          </a:p>
          <a:p>
            <a:pPr algn="just"/>
            <a:r>
              <a:rPr lang="en-US" sz="2000" b="1" i="0" dirty="0">
                <a:solidFill>
                  <a:srgbClr val="0D0D0D"/>
                </a:solidFill>
                <a:effectLst/>
              </a:rPr>
              <a:t>Requirement Gathering </a:t>
            </a:r>
          </a:p>
          <a:p>
            <a:pPr algn="just"/>
            <a:r>
              <a:rPr lang="en-US" sz="2000" b="1" i="0" dirty="0">
                <a:solidFill>
                  <a:srgbClr val="0D0D0D"/>
                </a:solidFill>
                <a:effectLst/>
              </a:rPr>
              <a:t>System Design </a:t>
            </a:r>
          </a:p>
          <a:p>
            <a:pPr algn="just"/>
            <a:r>
              <a:rPr lang="en-US" sz="2000" b="1" i="0" dirty="0">
                <a:solidFill>
                  <a:srgbClr val="0D0D0D"/>
                </a:solidFill>
                <a:effectLst/>
              </a:rPr>
              <a:t>Development </a:t>
            </a:r>
          </a:p>
          <a:p>
            <a:pPr algn="just"/>
            <a:r>
              <a:rPr lang="en-US" sz="2000" b="1" i="0" dirty="0">
                <a:solidFill>
                  <a:srgbClr val="0D0D0D"/>
                </a:solidFill>
                <a:effectLst/>
              </a:rPr>
              <a:t>Testing </a:t>
            </a:r>
          </a:p>
          <a:p>
            <a:pPr algn="just"/>
            <a:r>
              <a:rPr lang="en-US" sz="2000" b="1" i="0" dirty="0">
                <a:solidFill>
                  <a:srgbClr val="0D0D0D"/>
                </a:solidFill>
                <a:effectLst/>
              </a:rPr>
              <a:t>Deployment</a:t>
            </a:r>
          </a:p>
          <a:p>
            <a:pPr algn="just"/>
            <a:r>
              <a:rPr lang="en-US" sz="2000" b="1" i="0" dirty="0">
                <a:solidFill>
                  <a:srgbClr val="0D0D0D"/>
                </a:solidFill>
                <a:effectLst/>
              </a:rPr>
              <a:t>Maintenance and Support</a:t>
            </a:r>
            <a:endParaRPr lang="en-IN" sz="2000" dirty="0"/>
          </a:p>
        </p:txBody>
      </p:sp>
      <p:sp>
        <p:nvSpPr>
          <p:cNvPr id="4" name="Slide Number Placeholder 3"/>
          <p:cNvSpPr>
            <a:spLocks noGrp="1"/>
          </p:cNvSpPr>
          <p:nvPr>
            <p:ph type="sldNum" sz="quarter" idx="12"/>
          </p:nvPr>
        </p:nvSpPr>
        <p:spPr/>
        <p:txBody>
          <a:bodyPr/>
          <a:lstStyle/>
          <a:p>
            <a:fld id="{7F3C451E-D43E-4EBA-A8B7-0A3C29D929DE}" type="slidenum">
              <a:rPr lang="en-IN" smtClean="0"/>
              <a:t>8</a:t>
            </a:fld>
            <a:endParaRPr lang="en-IN"/>
          </a:p>
        </p:txBody>
      </p:sp>
      <p:sp>
        <p:nvSpPr>
          <p:cNvPr id="5" name="Footer Placeholder 4"/>
          <p:cNvSpPr>
            <a:spLocks noGrp="1"/>
          </p:cNvSpPr>
          <p:nvPr>
            <p:ph type="ftr" sz="quarter" idx="11"/>
          </p:nvPr>
        </p:nvSpPr>
        <p:spPr/>
        <p:txBody>
          <a:bodyPr/>
          <a:lstStyle/>
          <a:p>
            <a:r>
              <a:rPr lang="en-IN"/>
              <a:t>Department Name </a:t>
            </a:r>
          </a:p>
        </p:txBody>
      </p:sp>
    </p:spTree>
    <p:extLst>
      <p:ext uri="{BB962C8B-B14F-4D97-AF65-F5344CB8AC3E}">
        <p14:creationId xmlns:p14="http://schemas.microsoft.com/office/powerpoint/2010/main" val="310457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References</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normAutofit/>
          </a:bodyPr>
          <a:lstStyle/>
          <a:p>
            <a:pPr lvl="0"/>
            <a:r>
              <a:rPr lang="en-US" sz="2000" b="1" dirty="0" err="1"/>
              <a:t>OpenCV</a:t>
            </a:r>
            <a:r>
              <a:rPr lang="en-US" sz="2000" b="1" dirty="0"/>
              <a:t>:</a:t>
            </a:r>
            <a:r>
              <a:rPr lang="en-US" sz="2000" dirty="0"/>
              <a:t> Open Source Computer Vision Library - </a:t>
            </a:r>
            <a:r>
              <a:rPr lang="en-US" sz="2000" dirty="0" err="1"/>
              <a:t>OpenCV</a:t>
            </a:r>
            <a:r>
              <a:rPr lang="en-US" sz="2000" dirty="0"/>
              <a:t> is used for image processing and computer vision tasks in Python.</a:t>
            </a:r>
            <a:endParaRPr lang="en-IN" sz="2000" dirty="0"/>
          </a:p>
          <a:p>
            <a:r>
              <a:rPr lang="en-US" sz="2000" b="1" dirty="0"/>
              <a:t>Website:</a:t>
            </a:r>
            <a:r>
              <a:rPr lang="en-US" sz="2000" dirty="0"/>
              <a:t> https://opencv.org/</a:t>
            </a:r>
            <a:endParaRPr lang="en-IN" sz="2000" dirty="0"/>
          </a:p>
          <a:p>
            <a:pPr lvl="0"/>
            <a:r>
              <a:rPr lang="en-US" sz="2000" b="1" dirty="0" err="1"/>
              <a:t>NumPy</a:t>
            </a:r>
            <a:r>
              <a:rPr lang="en-US" sz="2000" b="1" dirty="0"/>
              <a:t> -</a:t>
            </a:r>
            <a:r>
              <a:rPr lang="en-US" sz="2000" dirty="0"/>
              <a:t> </a:t>
            </a:r>
            <a:r>
              <a:rPr lang="en-US" sz="2000" dirty="0" err="1"/>
              <a:t>NumPy</a:t>
            </a:r>
            <a:r>
              <a:rPr lang="en-US" sz="2000" dirty="0"/>
              <a:t> is a fundamental package for scientific computing with Python.</a:t>
            </a:r>
            <a:endParaRPr lang="en-IN" sz="2000" dirty="0"/>
          </a:p>
          <a:p>
            <a:r>
              <a:rPr lang="en-US" sz="2000" b="1" dirty="0"/>
              <a:t>Website:</a:t>
            </a:r>
            <a:r>
              <a:rPr lang="en-US" sz="2000" dirty="0"/>
              <a:t> https://numpy.org/</a:t>
            </a:r>
            <a:endParaRPr lang="en-IN" sz="2000" dirty="0"/>
          </a:p>
          <a:p>
            <a:pPr lvl="0"/>
            <a:r>
              <a:rPr lang="en-US" sz="2000" b="1" dirty="0"/>
              <a:t>Pillow (PIL Fork) -</a:t>
            </a:r>
            <a:r>
              <a:rPr lang="en-US" sz="2000" dirty="0"/>
              <a:t> Pillow is a Python Imaging Library that adds image processing capabilities to Python interpreter.</a:t>
            </a:r>
            <a:endParaRPr lang="en-IN" sz="2000" dirty="0"/>
          </a:p>
          <a:p>
            <a:r>
              <a:rPr lang="en-US" sz="2000" b="1" dirty="0"/>
              <a:t>Website:</a:t>
            </a:r>
            <a:r>
              <a:rPr lang="en-US" sz="2000" dirty="0"/>
              <a:t> https://python-pillow.org/</a:t>
            </a:r>
            <a:endParaRPr lang="en-IN" sz="2000" dirty="0"/>
          </a:p>
          <a:p>
            <a:pPr lvl="0"/>
            <a:r>
              <a:rPr lang="en-US" sz="2000" b="1" dirty="0"/>
              <a:t>Pandas -</a:t>
            </a:r>
            <a:r>
              <a:rPr lang="en-US" sz="2000" dirty="0"/>
              <a:t> Pandas is a fast, powerful, flexible, and easy-to-use open-source data analysis and manipulation tool.</a:t>
            </a:r>
            <a:endParaRPr lang="en-IN" sz="2000" dirty="0"/>
          </a:p>
          <a:p>
            <a:r>
              <a:rPr lang="en-US" sz="2000" b="1" dirty="0"/>
              <a:t>Website:</a:t>
            </a:r>
            <a:r>
              <a:rPr lang="en-US" sz="2000" dirty="0"/>
              <a:t> https://pandas.pydata.org/</a:t>
            </a:r>
            <a:endParaRPr lang="en-IN" sz="2000" dirty="0"/>
          </a:p>
          <a:p>
            <a:pPr marL="0" indent="0">
              <a:buNone/>
            </a:pPr>
            <a:endParaRPr lang="en-IN" dirty="0"/>
          </a:p>
        </p:txBody>
      </p:sp>
      <p:sp>
        <p:nvSpPr>
          <p:cNvPr id="4" name="Slide Number Placeholder 3"/>
          <p:cNvSpPr>
            <a:spLocks noGrp="1"/>
          </p:cNvSpPr>
          <p:nvPr>
            <p:ph type="sldNum" sz="quarter" idx="12"/>
          </p:nvPr>
        </p:nvSpPr>
        <p:spPr/>
        <p:txBody>
          <a:bodyPr/>
          <a:lstStyle/>
          <a:p>
            <a:fld id="{7F3C451E-D43E-4EBA-A8B7-0A3C29D929DE}" type="slidenum">
              <a:rPr lang="en-IN" smtClean="0"/>
              <a:t>9</a:t>
            </a:fld>
            <a:endParaRPr lang="en-IN"/>
          </a:p>
        </p:txBody>
      </p:sp>
      <p:sp>
        <p:nvSpPr>
          <p:cNvPr id="5" name="Footer Placeholder 4"/>
          <p:cNvSpPr>
            <a:spLocks noGrp="1"/>
          </p:cNvSpPr>
          <p:nvPr>
            <p:ph type="ftr" sz="quarter" idx="11"/>
          </p:nvPr>
        </p:nvSpPr>
        <p:spPr/>
        <p:txBody>
          <a:bodyPr/>
          <a:lstStyle/>
          <a:p>
            <a:r>
              <a:rPr lang="en-IN"/>
              <a:t>Department Name </a:t>
            </a:r>
          </a:p>
        </p:txBody>
      </p:sp>
    </p:spTree>
    <p:extLst>
      <p:ext uri="{BB962C8B-B14F-4D97-AF65-F5344CB8AC3E}">
        <p14:creationId xmlns:p14="http://schemas.microsoft.com/office/powerpoint/2010/main" val="4090677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603</Words>
  <Application>Microsoft Office PowerPoint</Application>
  <PresentationFormat>Custom</PresentationFormat>
  <Paragraphs>83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Mid Term Presentation on “Student Database Management System”</vt:lpstr>
      <vt:lpstr>Abstract</vt:lpstr>
      <vt:lpstr>Introduction</vt:lpstr>
      <vt:lpstr>Objectives of Project</vt:lpstr>
      <vt:lpstr>Methodology</vt:lpstr>
      <vt:lpstr>Work Done</vt:lpstr>
      <vt:lpstr>Work to be Done</vt:lpstr>
      <vt:lpstr>Timelines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Term Presentation on “Topic”</dc:title>
  <dc:creator>Admin</dc:creator>
  <cp:lastModifiedBy>welcome</cp:lastModifiedBy>
  <cp:revision>9</cp:revision>
  <dcterms:created xsi:type="dcterms:W3CDTF">2021-04-30T06:32:54Z</dcterms:created>
  <dcterms:modified xsi:type="dcterms:W3CDTF">2024-03-26T16:47:30Z</dcterms:modified>
</cp:coreProperties>
</file>