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1" r:id="rId6"/>
    <p:sldId id="263" r:id="rId7"/>
    <p:sldId id="264" r:id="rId8"/>
    <p:sldId id="265" r:id="rId9"/>
    <p:sldId id="266" r:id="rId10"/>
    <p:sldId id="267" r:id="rId11"/>
    <p:sldId id="268" r:id="rId12"/>
  </p:sldIdLst>
  <p:sldSz cx="18288000" cy="10287000"/>
  <p:notesSz cx="6858000" cy="9144000"/>
  <p:embeddedFontLst>
    <p:embeddedFont>
      <p:font typeface="DM Sans" pitchFamily="2" charset="0"/>
      <p:regular r:id="rId14"/>
      <p:bold r:id="rId15"/>
      <p:italic r:id="rId16"/>
      <p:boldItalic r:id="rId17"/>
    </p:embeddedFont>
    <p:embeddedFont>
      <p:font typeface="Poppins" panose="00000500000000000000" pitchFamily="2" charset="0"/>
      <p:regular r:id="rId18"/>
      <p:bold r:id="rId19"/>
      <p:italic r:id="rId20"/>
      <p:boldItalic r:id="rId21"/>
    </p:embeddedFont>
    <p:embeddedFont>
      <p:font typeface="Poppins Bold" panose="00000800000000000000" charset="0"/>
      <p:regular r:id="rId22"/>
    </p:embeddedFont>
    <p:embeddedFont>
      <p:font typeface="Poppins Light" panose="00000400000000000000" pitchFamily="2" charset="0"/>
      <p:regular r:id="rId23"/>
      <p: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22" autoAdjust="0"/>
  </p:normalViewPr>
  <p:slideViewPr>
    <p:cSldViewPr>
      <p:cViewPr varScale="1">
        <p:scale>
          <a:sx n="53" d="100"/>
          <a:sy n="53" d="100"/>
        </p:scale>
        <p:origin x="82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B314A-4FFD-4991-B30E-537542C10DFF}" type="datetimeFigureOut">
              <a:rPr lang="en-IN" smtClean="0"/>
              <a:t>21-05-2025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3974B-AE26-4F62-A60B-F1B99F32F7B3}" type="slidenum">
              <a:rPr lang="en-IN" smtClean="0"/>
              <a:t>‹#›</a:t>
            </a:fld>
            <a:endParaRPr lang="en-IN"/>
          </a:p>
        </p:txBody>
      </p:sp>
    </p:spTree>
    <p:extLst>
      <p:ext uri="{BB962C8B-B14F-4D97-AF65-F5344CB8AC3E}">
        <p14:creationId xmlns:p14="http://schemas.microsoft.com/office/powerpoint/2010/main" val="942361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73974B-AE26-4F62-A60B-F1B99F32F7B3}" type="slidenum">
              <a:rPr lang="en-IN" smtClean="0"/>
              <a:t>4</a:t>
            </a:fld>
            <a:endParaRPr lang="en-IN"/>
          </a:p>
        </p:txBody>
      </p:sp>
    </p:spTree>
    <p:extLst>
      <p:ext uri="{BB962C8B-B14F-4D97-AF65-F5344CB8AC3E}">
        <p14:creationId xmlns:p14="http://schemas.microsoft.com/office/powerpoint/2010/main" val="78021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reactjs.org/docs" TargetMode="External"/><Relationship Id="rId7" Type="http://schemas.openxmlformats.org/officeDocument/2006/relationships/hyperlink" Target="https://developer.mozilla.org/" TargetMode="External"/><Relationship Id="rId2" Type="http://schemas.openxmlformats.org/officeDocument/2006/relationships/hyperlink" Target="https://www.aspireedge.com/" TargetMode="External"/><Relationship Id="rId1" Type="http://schemas.openxmlformats.org/officeDocument/2006/relationships/slideLayout" Target="../slideLayouts/slideLayout7.xml"/><Relationship Id="rId6" Type="http://schemas.openxmlformats.org/officeDocument/2006/relationships/hyperlink" Target="https://www.figma.com/design/yKkPQgcn1XP5TcRnNwdQSs/new-inclusy-2" TargetMode="External"/><Relationship Id="rId5" Type="http://schemas.openxmlformats.org/officeDocument/2006/relationships/hyperlink" Target="https://www.postgresql.org/docs/" TargetMode="External"/><Relationship Id="rId4" Type="http://schemas.openxmlformats.org/officeDocument/2006/relationships/hyperlink" Target="https://guides.rubyonrails.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txBody>
          <a:bodyPr/>
          <a:lstStyle/>
          <a:p>
            <a:endParaRPr lang="en-IN"/>
          </a:p>
        </p:txBody>
      </p:sp>
      <p:grpSp>
        <p:nvGrpSpPr>
          <p:cNvPr id="3" name="Group 3"/>
          <p:cNvGrpSpPr/>
          <p:nvPr/>
        </p:nvGrpSpPr>
        <p:grpSpPr>
          <a:xfrm>
            <a:off x="-2032302" y="-693078"/>
            <a:ext cx="22453902" cy="11856378"/>
            <a:chOff x="0" y="-38100"/>
            <a:chExt cx="5913785" cy="3122667"/>
          </a:xfrm>
        </p:grpSpPr>
        <p:sp>
          <p:nvSpPr>
            <p:cNvPr id="4" name="Freeform 4"/>
            <p:cNvSpPr/>
            <p:nvPr/>
          </p:nvSpPr>
          <p:spPr>
            <a:xfrm>
              <a:off x="0" y="-6079"/>
              <a:ext cx="5779640" cy="3090646"/>
            </a:xfrm>
            <a:custGeom>
              <a:avLst/>
              <a:gdLst/>
              <a:ahLst/>
              <a:cxnLst/>
              <a:rect l="l" t="t" r="r" b="b"/>
              <a:pathLst>
                <a:path w="5913785" h="3084567">
                  <a:moveTo>
                    <a:pt x="0" y="0"/>
                  </a:moveTo>
                  <a:lnTo>
                    <a:pt x="5913785" y="0"/>
                  </a:lnTo>
                  <a:lnTo>
                    <a:pt x="5913785" y="3084567"/>
                  </a:lnTo>
                  <a:lnTo>
                    <a:pt x="0" y="3084567"/>
                  </a:lnTo>
                  <a:close/>
                </a:path>
              </a:pathLst>
            </a:custGeom>
            <a:solidFill>
              <a:srgbClr val="AAD7D4">
                <a:alpha val="28627"/>
              </a:srgbClr>
            </a:solidFill>
          </p:spPr>
          <p:txBody>
            <a:bodyPr/>
            <a:lstStyle/>
            <a:p>
              <a:endParaRPr lang="en-IN" dirty="0"/>
            </a:p>
          </p:txBody>
        </p:sp>
        <p:sp>
          <p:nvSpPr>
            <p:cNvPr id="5" name="TextBox 5"/>
            <p:cNvSpPr txBox="1"/>
            <p:nvPr/>
          </p:nvSpPr>
          <p:spPr>
            <a:xfrm>
              <a:off x="0" y="-38100"/>
              <a:ext cx="5913785" cy="312266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2610563" y="2268696"/>
            <a:ext cx="13066873" cy="2216969"/>
            <a:chOff x="0" y="0"/>
            <a:chExt cx="3441481" cy="176247"/>
          </a:xfrm>
        </p:grpSpPr>
        <p:sp>
          <p:nvSpPr>
            <p:cNvPr id="7" name="Freeform 7"/>
            <p:cNvSpPr/>
            <p:nvPr/>
          </p:nvSpPr>
          <p:spPr>
            <a:xfrm>
              <a:off x="0" y="0"/>
              <a:ext cx="3441481" cy="176247"/>
            </a:xfrm>
            <a:custGeom>
              <a:avLst/>
              <a:gdLst/>
              <a:ahLst/>
              <a:cxnLst/>
              <a:rect l="l" t="t" r="r" b="b"/>
              <a:pathLst>
                <a:path w="3441481" h="176247">
                  <a:moveTo>
                    <a:pt x="0" y="0"/>
                  </a:moveTo>
                  <a:lnTo>
                    <a:pt x="3441481" y="0"/>
                  </a:lnTo>
                  <a:lnTo>
                    <a:pt x="3441481" y="176247"/>
                  </a:lnTo>
                  <a:lnTo>
                    <a:pt x="0" y="176247"/>
                  </a:lnTo>
                  <a:close/>
                </a:path>
              </a:pathLst>
            </a:custGeom>
            <a:solidFill>
              <a:srgbClr val="AAD7D4"/>
            </a:solidFill>
            <a:ln w="28575" cap="sq">
              <a:solidFill>
                <a:srgbClr val="1C2120"/>
              </a:solidFill>
              <a:prstDash val="solid"/>
              <a:miter/>
            </a:ln>
          </p:spPr>
          <p:txBody>
            <a:bodyPr/>
            <a:lstStyle/>
            <a:p>
              <a:endParaRPr lang="en-IN"/>
            </a:p>
          </p:txBody>
        </p:sp>
        <p:sp>
          <p:nvSpPr>
            <p:cNvPr id="8" name="TextBox 8"/>
            <p:cNvSpPr txBox="1"/>
            <p:nvPr/>
          </p:nvSpPr>
          <p:spPr>
            <a:xfrm>
              <a:off x="0" y="-38100"/>
              <a:ext cx="3441481" cy="21434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372894" y="2650215"/>
            <a:ext cx="16140361" cy="1093248"/>
          </a:xfrm>
          <a:prstGeom prst="rect">
            <a:avLst/>
          </a:prstGeom>
        </p:spPr>
        <p:txBody>
          <a:bodyPr wrap="square" lIns="0" tIns="0" rIns="0" bIns="0" rtlCol="0" anchor="t">
            <a:spAutoFit/>
          </a:bodyPr>
          <a:lstStyle/>
          <a:p>
            <a:pPr algn="ctr">
              <a:lnSpc>
                <a:spcPts val="9490"/>
              </a:lnSpc>
            </a:pPr>
            <a:endParaRPr lang="en-US" sz="5000" spc="-610" dirty="0">
              <a:solidFill>
                <a:srgbClr val="1C2120"/>
              </a:solidFill>
              <a:latin typeface="Poppins" panose="00000500000000000000" pitchFamily="2" charset="0"/>
              <a:ea typeface="Poppins Semi-Bold"/>
              <a:cs typeface="Poppins" panose="00000500000000000000" pitchFamily="2" charset="0"/>
              <a:sym typeface="Poppins Semi-Bold"/>
            </a:endParaRPr>
          </a:p>
        </p:txBody>
      </p:sp>
      <p:sp>
        <p:nvSpPr>
          <p:cNvPr id="11" name="TextBox 11"/>
          <p:cNvSpPr txBox="1"/>
          <p:nvPr/>
        </p:nvSpPr>
        <p:spPr>
          <a:xfrm>
            <a:off x="4572000" y="5869666"/>
            <a:ext cx="8334126" cy="1400383"/>
          </a:xfrm>
          <a:prstGeom prst="rect">
            <a:avLst/>
          </a:prstGeom>
        </p:spPr>
        <p:txBody>
          <a:bodyPr lIns="0" tIns="0" rIns="0" bIns="0" rtlCol="0" anchor="t">
            <a:spAutoFit/>
          </a:bodyPr>
          <a:lstStyle/>
          <a:p>
            <a:pPr algn="ctr">
              <a:lnSpc>
                <a:spcPts val="3727"/>
              </a:lnSpc>
            </a:pPr>
            <a:r>
              <a:rPr lang="en-US" sz="2662" dirty="0">
                <a:solidFill>
                  <a:srgbClr val="1C2120"/>
                </a:solidFill>
                <a:latin typeface="Poppins Light"/>
                <a:ea typeface="Poppins Light"/>
                <a:cs typeface="Poppins Light"/>
                <a:sym typeface="Poppins Light"/>
              </a:rPr>
              <a:t>              Academic Mentor: Prof. Amitava Chaudary</a:t>
            </a:r>
          </a:p>
          <a:p>
            <a:pPr algn="ctr">
              <a:lnSpc>
                <a:spcPts val="3727"/>
              </a:lnSpc>
              <a:spcBef>
                <a:spcPct val="0"/>
              </a:spcBef>
            </a:pPr>
            <a:r>
              <a:rPr lang="en-US" sz="2662" dirty="0">
                <a:solidFill>
                  <a:srgbClr val="1C2120"/>
                </a:solidFill>
                <a:latin typeface="Poppins Light"/>
                <a:ea typeface="Poppins Light"/>
                <a:cs typeface="Poppins Light"/>
                <a:sym typeface="Poppins Light"/>
              </a:rPr>
              <a:t>Industrial Mentor: Mr. Amit Pandya</a:t>
            </a:r>
          </a:p>
        </p:txBody>
      </p:sp>
      <p:sp>
        <p:nvSpPr>
          <p:cNvPr id="12" name="Freeform 12"/>
          <p:cNvSpPr/>
          <p:nvPr/>
        </p:nvSpPr>
        <p:spPr>
          <a:xfrm>
            <a:off x="178390" y="193263"/>
            <a:ext cx="5070973" cy="1472218"/>
          </a:xfrm>
          <a:custGeom>
            <a:avLst/>
            <a:gdLst/>
            <a:ahLst/>
            <a:cxnLst/>
            <a:rect l="l" t="t" r="r" b="b"/>
            <a:pathLst>
              <a:path w="5070973" h="1472218">
                <a:moveTo>
                  <a:pt x="0" y="0"/>
                </a:moveTo>
                <a:lnTo>
                  <a:pt x="5070973" y="0"/>
                </a:lnTo>
                <a:lnTo>
                  <a:pt x="5070973" y="1472218"/>
                </a:lnTo>
                <a:lnTo>
                  <a:pt x="0" y="1472218"/>
                </a:lnTo>
                <a:lnTo>
                  <a:pt x="0" y="0"/>
                </a:lnTo>
                <a:close/>
              </a:path>
            </a:pathLst>
          </a:custGeom>
          <a:blipFill>
            <a:blip r:embed="rId3"/>
            <a:stretch>
              <a:fillRect/>
            </a:stretch>
          </a:blipFill>
        </p:spPr>
        <p:txBody>
          <a:bodyPr/>
          <a:lstStyle/>
          <a:p>
            <a:endParaRPr lang="en-IN"/>
          </a:p>
        </p:txBody>
      </p:sp>
      <p:sp>
        <p:nvSpPr>
          <p:cNvPr id="13" name="Freeform 13"/>
          <p:cNvSpPr/>
          <p:nvPr/>
        </p:nvSpPr>
        <p:spPr>
          <a:xfrm>
            <a:off x="16535400" y="6724"/>
            <a:ext cx="1638797" cy="1472218"/>
          </a:xfrm>
          <a:custGeom>
            <a:avLst/>
            <a:gdLst/>
            <a:ahLst/>
            <a:cxnLst/>
            <a:rect l="l" t="t" r="r" b="b"/>
            <a:pathLst>
              <a:path w="1638797" h="1472218">
                <a:moveTo>
                  <a:pt x="0" y="0"/>
                </a:moveTo>
                <a:lnTo>
                  <a:pt x="1638797" y="0"/>
                </a:lnTo>
                <a:lnTo>
                  <a:pt x="1638797" y="1472218"/>
                </a:lnTo>
                <a:lnTo>
                  <a:pt x="0" y="1472218"/>
                </a:lnTo>
                <a:lnTo>
                  <a:pt x="0" y="0"/>
                </a:lnTo>
                <a:close/>
              </a:path>
            </a:pathLst>
          </a:custGeom>
          <a:blipFill>
            <a:blip r:embed="rId4"/>
            <a:stretch>
              <a:fillRect l="-2044" t="-1579" b="-12010"/>
            </a:stretch>
          </a:blipFill>
        </p:spPr>
        <p:txBody>
          <a:bodyPr/>
          <a:lstStyle/>
          <a:p>
            <a:endParaRPr lang="en-IN" dirty="0"/>
          </a:p>
        </p:txBody>
      </p:sp>
      <p:sp>
        <p:nvSpPr>
          <p:cNvPr id="15" name="TextBox 14">
            <a:extLst>
              <a:ext uri="{FF2B5EF4-FFF2-40B4-BE49-F238E27FC236}">
                <a16:creationId xmlns:a16="http://schemas.microsoft.com/office/drawing/2014/main" id="{72CB1D32-8966-F598-CEA9-673FBF5D7C98}"/>
              </a:ext>
            </a:extLst>
          </p:cNvPr>
          <p:cNvSpPr txBox="1"/>
          <p:nvPr/>
        </p:nvSpPr>
        <p:spPr>
          <a:xfrm>
            <a:off x="3532584" y="2407683"/>
            <a:ext cx="11459496" cy="1323439"/>
          </a:xfrm>
          <a:prstGeom prst="rect">
            <a:avLst/>
          </a:prstGeom>
          <a:noFill/>
        </p:spPr>
        <p:txBody>
          <a:bodyPr wrap="square">
            <a:spAutoFit/>
          </a:bodyPr>
          <a:lstStyle/>
          <a:p>
            <a:pPr algn="ctr"/>
            <a:br>
              <a:rPr lang="en-IN" sz="4000" dirty="0"/>
            </a:br>
            <a:r>
              <a:rPr lang="en-IN" sz="4000" dirty="0"/>
              <a:t>AI-Driven Smart Job Portal</a:t>
            </a:r>
          </a:p>
        </p:txBody>
      </p:sp>
      <p:sp>
        <p:nvSpPr>
          <p:cNvPr id="17" name="TextBox 16">
            <a:extLst>
              <a:ext uri="{FF2B5EF4-FFF2-40B4-BE49-F238E27FC236}">
                <a16:creationId xmlns:a16="http://schemas.microsoft.com/office/drawing/2014/main" id="{8D8162EE-678B-4AA2-3FF0-BDFB1156A041}"/>
              </a:ext>
            </a:extLst>
          </p:cNvPr>
          <p:cNvSpPr txBox="1"/>
          <p:nvPr/>
        </p:nvSpPr>
        <p:spPr>
          <a:xfrm>
            <a:off x="5935313" y="4728197"/>
            <a:ext cx="6009339" cy="911019"/>
          </a:xfrm>
          <a:prstGeom prst="rect">
            <a:avLst/>
          </a:prstGeom>
          <a:noFill/>
        </p:spPr>
        <p:txBody>
          <a:bodyPr wrap="square">
            <a:spAutoFit/>
          </a:bodyPr>
          <a:lstStyle/>
          <a:p>
            <a:pPr algn="ctr"/>
            <a:r>
              <a:rPr lang="en-IN" sz="2660" dirty="0">
                <a:latin typeface="Poppins Light" panose="00000400000000000000" pitchFamily="2" charset="0"/>
                <a:cs typeface="Poppins Light" panose="00000400000000000000" pitchFamily="2" charset="0"/>
              </a:rPr>
              <a:t>Harsh </a:t>
            </a:r>
            <a:r>
              <a:rPr lang="en-IN" sz="2660" dirty="0" err="1">
                <a:latin typeface="Poppins Light" panose="00000400000000000000" pitchFamily="2" charset="0"/>
                <a:cs typeface="Poppins Light" panose="00000400000000000000" pitchFamily="2" charset="0"/>
              </a:rPr>
              <a:t>Nileshbhai</a:t>
            </a:r>
            <a:r>
              <a:rPr lang="en-IN" sz="2660" dirty="0">
                <a:latin typeface="Poppins Light" panose="00000400000000000000" pitchFamily="2" charset="0"/>
                <a:cs typeface="Poppins Light" panose="00000400000000000000" pitchFamily="2" charset="0"/>
              </a:rPr>
              <a:t> </a:t>
            </a:r>
            <a:r>
              <a:rPr lang="en-IN" sz="2660" dirty="0" err="1">
                <a:latin typeface="Poppins Light" panose="00000400000000000000" pitchFamily="2" charset="0"/>
                <a:cs typeface="Poppins Light" panose="00000400000000000000" pitchFamily="2" charset="0"/>
              </a:rPr>
              <a:t>Rudani</a:t>
            </a:r>
            <a:br>
              <a:rPr lang="en-IN" sz="2660" dirty="0">
                <a:latin typeface="Poppins Light" panose="00000400000000000000" pitchFamily="2" charset="0"/>
                <a:cs typeface="Poppins Light" panose="00000400000000000000" pitchFamily="2" charset="0"/>
              </a:rPr>
            </a:br>
            <a:r>
              <a:rPr lang="en-IN" sz="2660" dirty="0">
                <a:latin typeface="Poppins Light" panose="00000400000000000000" pitchFamily="2" charset="0"/>
                <a:cs typeface="Poppins Light" panose="00000400000000000000" pitchFamily="2" charset="0"/>
              </a:rPr>
              <a:t>21BCP183</a:t>
            </a:r>
          </a:p>
        </p:txBody>
      </p:sp>
      <p:sp>
        <p:nvSpPr>
          <p:cNvPr id="19" name="TextBox 18">
            <a:extLst>
              <a:ext uri="{FF2B5EF4-FFF2-40B4-BE49-F238E27FC236}">
                <a16:creationId xmlns:a16="http://schemas.microsoft.com/office/drawing/2014/main" id="{3C102A5F-92E9-51D7-43C3-C1DEFB0151E3}"/>
              </a:ext>
            </a:extLst>
          </p:cNvPr>
          <p:cNvSpPr txBox="1"/>
          <p:nvPr/>
        </p:nvSpPr>
        <p:spPr>
          <a:xfrm>
            <a:off x="3713325" y="7777760"/>
            <a:ext cx="11459496" cy="1200329"/>
          </a:xfrm>
          <a:prstGeom prst="rect">
            <a:avLst/>
          </a:prstGeom>
          <a:noFill/>
        </p:spPr>
        <p:txBody>
          <a:bodyPr wrap="square">
            <a:spAutoFit/>
          </a:bodyPr>
          <a:lstStyle/>
          <a:p>
            <a:pPr algn="ctr"/>
            <a:r>
              <a:rPr lang="en-IN" sz="2400" dirty="0">
                <a:latin typeface="Poppins Light" panose="00000400000000000000" pitchFamily="2" charset="0"/>
                <a:cs typeface="Poppins Light" panose="00000400000000000000" pitchFamily="2" charset="0"/>
              </a:rPr>
              <a:t>Department Of Computer Science And Engineering,</a:t>
            </a:r>
          </a:p>
          <a:p>
            <a:pPr algn="ctr"/>
            <a:r>
              <a:rPr lang="en-IN" sz="2400" dirty="0">
                <a:latin typeface="Poppins Light" panose="00000400000000000000" pitchFamily="2" charset="0"/>
                <a:cs typeface="Poppins Light" panose="00000400000000000000" pitchFamily="2" charset="0"/>
              </a:rPr>
              <a:t>School of Technology, Pandit Deendayal Energy University,</a:t>
            </a:r>
          </a:p>
          <a:p>
            <a:pPr algn="ctr"/>
            <a:r>
              <a:rPr lang="en-IN" sz="2400" dirty="0">
                <a:latin typeface="Poppins Light" panose="00000400000000000000" pitchFamily="2" charset="0"/>
                <a:cs typeface="Poppins Light" panose="00000400000000000000" pitchFamily="2" charset="0"/>
              </a:rPr>
              <a:t>Gandhinagar 382 426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238500"/>
            <a:ext cx="15430500" cy="2215991"/>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err="1">
                <a:ln>
                  <a:noFill/>
                </a:ln>
                <a:solidFill>
                  <a:schemeClr val="tx1"/>
                </a:solidFill>
                <a:effectLst/>
                <a:latin typeface="Arial" panose="020B0604020202020204" pitchFamily="34" charset="0"/>
              </a:rPr>
              <a:t>Aspireedge</a:t>
            </a:r>
            <a:r>
              <a:rPr kumimoji="0" lang="en-US" altLang="en-US" sz="2400" i="0" u="none" strike="noStrike" cap="none" normalizeH="0" baseline="0" dirty="0">
                <a:ln>
                  <a:noFill/>
                </a:ln>
                <a:solidFill>
                  <a:schemeClr val="tx1"/>
                </a:solidFill>
                <a:effectLst/>
                <a:latin typeface="Arial" panose="020B0604020202020204" pitchFamily="34" charset="0"/>
              </a:rPr>
              <a:t> Technologies – </a:t>
            </a:r>
            <a:r>
              <a:rPr kumimoji="0" lang="en-US" altLang="en-US" sz="2400" i="0" u="none" strike="noStrike" cap="none" normalizeH="0" baseline="0" dirty="0">
                <a:ln>
                  <a:noFill/>
                </a:ln>
                <a:solidFill>
                  <a:schemeClr val="tx1"/>
                </a:solidFill>
                <a:effectLst/>
                <a:latin typeface="Arial" panose="020B0604020202020204" pitchFamily="34" charset="0"/>
                <a:hlinkClick r:id="rId2"/>
              </a:rPr>
              <a:t>https://www.aspireedge.com</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React Documentation – </a:t>
            </a:r>
            <a:r>
              <a:rPr kumimoji="0" lang="en-US" altLang="en-US" sz="2400" i="0" u="none" strike="noStrike" cap="none" normalizeH="0" baseline="0" dirty="0">
                <a:ln>
                  <a:noFill/>
                </a:ln>
                <a:solidFill>
                  <a:schemeClr val="tx1"/>
                </a:solidFill>
                <a:effectLst/>
                <a:latin typeface="Arial" panose="020B0604020202020204" pitchFamily="34" charset="0"/>
                <a:hlinkClick r:id="rId3"/>
              </a:rPr>
              <a:t>https://reactjs.org/docs</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Ruby on Rails Guides – </a:t>
            </a:r>
            <a:r>
              <a:rPr kumimoji="0" lang="en-US" altLang="en-US" sz="2400" i="0" u="none" strike="noStrike" cap="none" normalizeH="0" baseline="0" dirty="0">
                <a:ln>
                  <a:noFill/>
                </a:ln>
                <a:solidFill>
                  <a:schemeClr val="tx1"/>
                </a:solidFill>
                <a:effectLst/>
                <a:latin typeface="Arial" panose="020B0604020202020204" pitchFamily="34" charset="0"/>
                <a:hlinkClick r:id="rId4"/>
              </a:rPr>
              <a:t>https://guides.rubyonrails.org</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PostgreSQL Documentation – </a:t>
            </a:r>
            <a:r>
              <a:rPr kumimoji="0" lang="en-US" altLang="en-US" sz="2400" i="0" u="none" strike="noStrike" cap="none" normalizeH="0" baseline="0" dirty="0">
                <a:ln>
                  <a:noFill/>
                </a:ln>
                <a:solidFill>
                  <a:schemeClr val="tx1"/>
                </a:solidFill>
                <a:effectLst/>
                <a:latin typeface="Arial" panose="020B0604020202020204" pitchFamily="34" charset="0"/>
                <a:hlinkClick r:id="rId5"/>
              </a:rPr>
              <a:t>https://www.postgresql.org/docs/</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Figma </a:t>
            </a:r>
            <a:r>
              <a:rPr kumimoji="0" lang="en-US" altLang="en-US" sz="2400" i="0" u="none" strike="noStrike" cap="none" normalizeH="0" baseline="0" dirty="0" err="1">
                <a:ln>
                  <a:noFill/>
                </a:ln>
                <a:solidFill>
                  <a:schemeClr val="tx1"/>
                </a:solidFill>
                <a:effectLst/>
                <a:latin typeface="Arial" panose="020B0604020202020204" pitchFamily="34" charset="0"/>
              </a:rPr>
              <a:t>Inclusy</a:t>
            </a:r>
            <a:r>
              <a:rPr kumimoji="0" lang="en-US" altLang="en-US" sz="2400" i="0" u="none" strike="noStrike" cap="none" normalizeH="0" baseline="0" dirty="0">
                <a:ln>
                  <a:noFill/>
                </a:ln>
                <a:solidFill>
                  <a:schemeClr val="tx1"/>
                </a:solidFill>
                <a:effectLst/>
                <a:latin typeface="Arial" panose="020B0604020202020204" pitchFamily="34" charset="0"/>
              </a:rPr>
              <a:t> Design System – </a:t>
            </a:r>
            <a:r>
              <a:rPr kumimoji="0" lang="en-US" altLang="en-US" sz="2400" i="0" u="none" strike="noStrike" cap="none" normalizeH="0" baseline="0" dirty="0">
                <a:ln>
                  <a:noFill/>
                </a:ln>
                <a:solidFill>
                  <a:schemeClr val="tx1"/>
                </a:solidFill>
                <a:effectLst/>
                <a:latin typeface="Arial" panose="020B0604020202020204" pitchFamily="34" charset="0"/>
                <a:hlinkClick r:id="rId6"/>
              </a:rPr>
              <a:t>https://www.figma.com/design/yKkPQgcn1XP5TcRnNwdQSs/new-inclusy-2</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Arial" panose="020B0604020202020204" pitchFamily="34" charset="0"/>
              </a:rPr>
              <a:t>MDN Web Docs – </a:t>
            </a:r>
            <a:r>
              <a:rPr kumimoji="0" lang="en-US" altLang="en-US" sz="2400" i="0" u="none" strike="noStrike" cap="none" normalizeH="0" baseline="0" dirty="0">
                <a:ln>
                  <a:noFill/>
                </a:ln>
                <a:solidFill>
                  <a:schemeClr val="tx1"/>
                </a:solidFill>
                <a:effectLst/>
                <a:latin typeface="Arial" panose="020B0604020202020204" pitchFamily="34" charset="0"/>
                <a:hlinkClick r:id="rId7"/>
              </a:rPr>
              <a:t>https://developer.mozilla.org</a:t>
            </a:r>
            <a:endParaRPr kumimoji="0" lang="en-US" altLang="en-US" sz="2400" i="0" u="none" strike="noStrike" cap="none" normalizeH="0" baseline="0" dirty="0">
              <a:ln>
                <a:noFill/>
              </a:ln>
              <a:solidFill>
                <a:schemeClr val="tx1"/>
              </a:solidFill>
              <a:effectLst/>
              <a:latin typeface="Arial" panose="020B0604020202020204" pitchFamily="34" charset="0"/>
            </a:endParaRPr>
          </a:p>
        </p:txBody>
      </p:sp>
      <p:sp>
        <p:nvSpPr>
          <p:cNvPr id="3" name="TextBox 3"/>
          <p:cNvSpPr txBox="1"/>
          <p:nvPr/>
        </p:nvSpPr>
        <p:spPr>
          <a:xfrm>
            <a:off x="1028700" y="1487100"/>
            <a:ext cx="8362786" cy="1426673"/>
          </a:xfrm>
          <a:prstGeom prst="rect">
            <a:avLst/>
          </a:prstGeom>
        </p:spPr>
        <p:txBody>
          <a:bodyPr lIns="0" tIns="0" rIns="0" bIns="0" rtlCol="0" anchor="t">
            <a:spAutoFit/>
          </a:bodyPr>
          <a:lstStyle/>
          <a:p>
            <a:pPr algn="l">
              <a:lnSpc>
                <a:spcPts val="11096"/>
              </a:lnSpc>
            </a:pPr>
            <a:r>
              <a:rPr lang="en-US" sz="10000" b="1" dirty="0">
                <a:solidFill>
                  <a:srgbClr val="1C2120"/>
                </a:solidFill>
                <a:latin typeface="Poppins Bold"/>
                <a:ea typeface="Poppins Bold"/>
                <a:cs typeface="Poppins Bold"/>
                <a:sym typeface="Poppins Bold"/>
              </a:rPr>
              <a:t>References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grpSp>
        <p:nvGrpSpPr>
          <p:cNvPr id="2" name="Group 2"/>
          <p:cNvGrpSpPr/>
          <p:nvPr/>
        </p:nvGrpSpPr>
        <p:grpSpPr>
          <a:xfrm>
            <a:off x="2429322" y="6483944"/>
            <a:ext cx="13134031" cy="841461"/>
            <a:chOff x="0" y="0"/>
            <a:chExt cx="3459169" cy="221619"/>
          </a:xfrm>
        </p:grpSpPr>
        <p:sp>
          <p:nvSpPr>
            <p:cNvPr id="3" name="Freeform 3"/>
            <p:cNvSpPr/>
            <p:nvPr/>
          </p:nvSpPr>
          <p:spPr>
            <a:xfrm>
              <a:off x="0" y="0"/>
              <a:ext cx="3459169" cy="221619"/>
            </a:xfrm>
            <a:custGeom>
              <a:avLst/>
              <a:gdLst/>
              <a:ahLst/>
              <a:cxnLst/>
              <a:rect l="l" t="t" r="r" b="b"/>
              <a:pathLst>
                <a:path w="3459169" h="221619">
                  <a:moveTo>
                    <a:pt x="0" y="0"/>
                  </a:moveTo>
                  <a:lnTo>
                    <a:pt x="3459169" y="0"/>
                  </a:lnTo>
                  <a:lnTo>
                    <a:pt x="3459169" y="221619"/>
                  </a:lnTo>
                  <a:lnTo>
                    <a:pt x="0" y="221619"/>
                  </a:lnTo>
                  <a:close/>
                </a:path>
              </a:pathLst>
            </a:custGeom>
            <a:solidFill>
              <a:srgbClr val="AAD7D4"/>
            </a:solidFill>
            <a:ln w="28575" cap="sq">
              <a:solidFill>
                <a:srgbClr val="1C2120"/>
              </a:solidFill>
              <a:prstDash val="solid"/>
              <a:miter/>
            </a:ln>
          </p:spPr>
          <p:txBody>
            <a:bodyPr/>
            <a:lstStyle/>
            <a:p>
              <a:endParaRPr lang="en-IN"/>
            </a:p>
          </p:txBody>
        </p:sp>
        <p:sp>
          <p:nvSpPr>
            <p:cNvPr id="4" name="TextBox 4"/>
            <p:cNvSpPr txBox="1"/>
            <p:nvPr/>
          </p:nvSpPr>
          <p:spPr>
            <a:xfrm>
              <a:off x="0" y="-38100"/>
              <a:ext cx="3459169" cy="259719"/>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4247078" y="6682555"/>
            <a:ext cx="9793844" cy="441916"/>
          </a:xfrm>
          <a:prstGeom prst="rect">
            <a:avLst/>
          </a:prstGeom>
        </p:spPr>
        <p:txBody>
          <a:bodyPr lIns="0" tIns="0" rIns="0" bIns="0" rtlCol="0" anchor="t">
            <a:spAutoFit/>
          </a:bodyPr>
          <a:lstStyle/>
          <a:p>
            <a:pPr algn="ctr">
              <a:lnSpc>
                <a:spcPts val="3445"/>
              </a:lnSpc>
            </a:pPr>
            <a:r>
              <a:rPr lang="en-US" sz="3200" spc="-68" dirty="0">
                <a:solidFill>
                  <a:srgbClr val="1C2120"/>
                </a:solidFill>
                <a:latin typeface="Poppins"/>
                <a:ea typeface="Poppins"/>
                <a:cs typeface="Poppins"/>
                <a:sym typeface="Poppins"/>
              </a:rPr>
              <a:t>PRESENTED BY HARSH NILESHBHAI RUDANI</a:t>
            </a:r>
          </a:p>
        </p:txBody>
      </p:sp>
      <p:sp>
        <p:nvSpPr>
          <p:cNvPr id="6" name="Freeform 6"/>
          <p:cNvSpPr/>
          <p:nvPr/>
        </p:nvSpPr>
        <p:spPr>
          <a:xfrm rot="-875402">
            <a:off x="16021542" y="4774943"/>
            <a:ext cx="3725764" cy="4114800"/>
          </a:xfrm>
          <a:custGeom>
            <a:avLst/>
            <a:gdLst/>
            <a:ahLst/>
            <a:cxnLst/>
            <a:rect l="l" t="t" r="r" b="b"/>
            <a:pathLst>
              <a:path w="3725764" h="4114800">
                <a:moveTo>
                  <a:pt x="0" y="0"/>
                </a:moveTo>
                <a:lnTo>
                  <a:pt x="3725764" y="0"/>
                </a:lnTo>
                <a:lnTo>
                  <a:pt x="372576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TextBox 7"/>
          <p:cNvSpPr txBox="1"/>
          <p:nvPr/>
        </p:nvSpPr>
        <p:spPr>
          <a:xfrm>
            <a:off x="3500745" y="3386955"/>
            <a:ext cx="10991183" cy="2751394"/>
          </a:xfrm>
          <a:prstGeom prst="rect">
            <a:avLst/>
          </a:prstGeom>
        </p:spPr>
        <p:txBody>
          <a:bodyPr wrap="square" lIns="0" tIns="0" rIns="0" bIns="0" rtlCol="0" anchor="t">
            <a:spAutoFit/>
          </a:bodyPr>
          <a:lstStyle/>
          <a:p>
            <a:pPr algn="ctr">
              <a:lnSpc>
                <a:spcPts val="10460"/>
              </a:lnSpc>
            </a:pPr>
            <a:r>
              <a:rPr lang="en-US" sz="11000" b="1" dirty="0">
                <a:solidFill>
                  <a:srgbClr val="1C2120"/>
                </a:solidFill>
                <a:latin typeface="Poppins Bold"/>
                <a:ea typeface="Poppins Bold"/>
                <a:cs typeface="Poppins Bold"/>
                <a:sym typeface="Poppi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136926" y="743350"/>
            <a:ext cx="8011990" cy="1148033"/>
          </a:xfrm>
          <a:prstGeom prst="rect">
            <a:avLst/>
          </a:prstGeom>
        </p:spPr>
        <p:txBody>
          <a:bodyPr lIns="0" tIns="0" rIns="0" bIns="0" rtlCol="0" anchor="t">
            <a:spAutoFit/>
          </a:bodyPr>
          <a:lstStyle/>
          <a:p>
            <a:pPr algn="l">
              <a:lnSpc>
                <a:spcPts val="7935"/>
              </a:lnSpc>
            </a:pPr>
            <a:r>
              <a:rPr lang="en-US" sz="8180" b="1" dirty="0">
                <a:solidFill>
                  <a:srgbClr val="1C2120"/>
                </a:solidFill>
                <a:latin typeface="Poppins Bold"/>
                <a:ea typeface="Poppins Bold"/>
                <a:cs typeface="Poppins Bold"/>
                <a:sym typeface="Poppins Bold"/>
              </a:rPr>
              <a:t>Introduction</a:t>
            </a:r>
          </a:p>
        </p:txBody>
      </p:sp>
      <p:sp>
        <p:nvSpPr>
          <p:cNvPr id="8" name="Rectangle 1">
            <a:extLst>
              <a:ext uri="{FF2B5EF4-FFF2-40B4-BE49-F238E27FC236}">
                <a16:creationId xmlns:a16="http://schemas.microsoft.com/office/drawing/2014/main" id="{BE22DF14-DAFC-C7C3-B7DD-290EE7D1C236}"/>
              </a:ext>
            </a:extLst>
          </p:cNvPr>
          <p:cNvSpPr>
            <a:spLocks noChangeArrowheads="1"/>
          </p:cNvSpPr>
          <p:nvPr/>
        </p:nvSpPr>
        <p:spPr bwMode="auto">
          <a:xfrm rot="10800000" flipV="1">
            <a:off x="1136926" y="1638300"/>
            <a:ext cx="15398474" cy="927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DM Sans" pitchFamily="2" charset="0"/>
              </a:rPr>
              <a:t>Project Focus:</a:t>
            </a:r>
            <a:br>
              <a:rPr kumimoji="0" lang="en-US" altLang="en-US" sz="2200" i="0" u="none" strike="noStrike" cap="none" normalizeH="0" baseline="0" dirty="0">
                <a:ln>
                  <a:noFill/>
                </a:ln>
                <a:solidFill>
                  <a:schemeClr val="tx1"/>
                </a:solidFill>
                <a:effectLst/>
                <a:latin typeface="DM Sans" pitchFamily="2" charset="0"/>
              </a:rPr>
            </a:br>
            <a:r>
              <a:rPr lang="en-US" sz="2400" dirty="0">
                <a:latin typeface="DM Sans" pitchFamily="2" charset="0"/>
              </a:rPr>
              <a:t>This project aims to streamline job searching and hiring by developing an AI-powered Smart Job Portal that connects job seekers (Jumpers) and companies through intelligent automation and real-time applicant tracking.</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DM Sans" pitchFamily="2" charset="0"/>
              </a:rPr>
              <a:t>Technology Stack:</a:t>
            </a:r>
            <a:br>
              <a:rPr kumimoji="0" lang="en-US" altLang="en-US" sz="2200" i="0" u="none" strike="noStrike" cap="none" normalizeH="0" baseline="0" dirty="0">
                <a:ln>
                  <a:noFill/>
                </a:ln>
                <a:solidFill>
                  <a:schemeClr val="tx1"/>
                </a:solidFill>
                <a:effectLst/>
                <a:latin typeface="DM Sans" pitchFamily="2" charset="0"/>
              </a:rPr>
            </a:br>
            <a:r>
              <a:rPr lang="en-US" sz="2400" dirty="0"/>
              <a:t>The platform is built using Ruby on Rails for backend APIs, React for the company and jumper frontend, and PostgreSQL for data management. Axios handles client-server API communication, while Apache is used as the hosting and reverse proxy server.</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t>AI-Powered Matching:</a:t>
            </a:r>
            <a:br>
              <a:rPr kumimoji="0" lang="en-US" altLang="en-US" sz="2200" i="0" u="none" strike="noStrike" cap="none" normalizeH="0" baseline="0" dirty="0">
                <a:ln>
                  <a:noFill/>
                </a:ln>
                <a:solidFill>
                  <a:schemeClr val="tx1"/>
                </a:solidFill>
                <a:effectLst/>
                <a:latin typeface="DM Sans" pitchFamily="2" charset="0"/>
              </a:rPr>
            </a:br>
            <a:r>
              <a:rPr lang="en-US" sz="2400" dirty="0"/>
              <a:t>AI algorithms (planned in future scope) will assist in job recommendations, skill-language matching, and filtering applicant profiles based on relevance to job descriptions.</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t>Modular Workflow:</a:t>
            </a:r>
            <a:br>
              <a:rPr kumimoji="0" lang="en-US" altLang="en-US" sz="2200" i="0" u="none" strike="noStrike" cap="none" normalizeH="0" baseline="0" dirty="0">
                <a:ln>
                  <a:noFill/>
                </a:ln>
                <a:solidFill>
                  <a:schemeClr val="tx1"/>
                </a:solidFill>
                <a:effectLst/>
                <a:latin typeface="DM Sans" pitchFamily="2" charset="0"/>
              </a:rPr>
            </a:br>
            <a:r>
              <a:rPr lang="en-US" sz="2400" dirty="0"/>
              <a:t>The portal is divided into three sections: Jumper (job seeker), Company (job provider), and Admin (monitoring &amp; control). Each role has a tailored interface with unique features such as shift tracking, application filtering, document validation, and resume preview.</a:t>
            </a:r>
          </a:p>
          <a:p>
            <a:pPr marR="0" lvl="0" defTabSz="914400" rtl="0" eaLnBrk="0" fontAlgn="base" latinLnBrk="0" hangingPunct="0">
              <a:lnSpc>
                <a:spcPct val="150000"/>
              </a:lnSpc>
              <a:spcBef>
                <a:spcPct val="0"/>
              </a:spcBef>
              <a:spcAft>
                <a:spcPct val="0"/>
              </a:spcAft>
              <a:buClrTx/>
              <a:buSzTx/>
              <a:tabLst/>
            </a:pPr>
            <a:br>
              <a:rPr kumimoji="0" lang="en-US" altLang="en-US" sz="2200" i="0" u="none" strike="noStrike" cap="none" normalizeH="0" baseline="0" dirty="0">
                <a:ln>
                  <a:noFill/>
                </a:ln>
                <a:solidFill>
                  <a:schemeClr val="tx1"/>
                </a:solidFill>
                <a:effectLst/>
                <a:latin typeface="DM Sans" pitchFamily="2" charset="0"/>
              </a:rPr>
            </a:br>
            <a:endParaRPr kumimoji="0" lang="en-US" altLang="en-US" sz="2200" i="0" u="none" strike="noStrike" cap="none" normalizeH="0" baseline="0" dirty="0">
              <a:ln>
                <a:noFill/>
              </a:ln>
              <a:solidFill>
                <a:schemeClr val="tx1"/>
              </a:solidFill>
              <a:effectLst/>
              <a:latin typeface="DM San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98078" y="1825806"/>
            <a:ext cx="7895566" cy="4139902"/>
            <a:chOff x="-42085" y="-625605"/>
            <a:chExt cx="2643106" cy="1585289"/>
          </a:xfrm>
        </p:grpSpPr>
        <p:sp>
          <p:nvSpPr>
            <p:cNvPr id="3" name="Freeform 3"/>
            <p:cNvSpPr/>
            <p:nvPr/>
          </p:nvSpPr>
          <p:spPr>
            <a:xfrm>
              <a:off x="-42085" y="-625605"/>
              <a:ext cx="2601021" cy="785344"/>
            </a:xfrm>
            <a:custGeom>
              <a:avLst/>
              <a:gdLst/>
              <a:ahLst/>
              <a:cxnLst/>
              <a:rect l="l" t="t" r="r" b="b"/>
              <a:pathLst>
                <a:path w="2601021" h="959684">
                  <a:moveTo>
                    <a:pt x="49820" y="0"/>
                  </a:moveTo>
                  <a:lnTo>
                    <a:pt x="2551200" y="0"/>
                  </a:lnTo>
                  <a:cubicBezTo>
                    <a:pt x="2578715" y="0"/>
                    <a:pt x="2601021" y="22305"/>
                    <a:pt x="2601021" y="49820"/>
                  </a:cubicBezTo>
                  <a:lnTo>
                    <a:pt x="2601021" y="909864"/>
                  </a:lnTo>
                  <a:cubicBezTo>
                    <a:pt x="2601021" y="937379"/>
                    <a:pt x="2578715" y="959684"/>
                    <a:pt x="2551200" y="959684"/>
                  </a:cubicBezTo>
                  <a:lnTo>
                    <a:pt x="49820" y="959684"/>
                  </a:lnTo>
                  <a:cubicBezTo>
                    <a:pt x="22305" y="959684"/>
                    <a:pt x="0" y="937379"/>
                    <a:pt x="0" y="909864"/>
                  </a:cubicBezTo>
                  <a:lnTo>
                    <a:pt x="0" y="49820"/>
                  </a:lnTo>
                  <a:cubicBezTo>
                    <a:pt x="0" y="22305"/>
                    <a:pt x="22305" y="0"/>
                    <a:pt x="49820" y="0"/>
                  </a:cubicBezTo>
                  <a:close/>
                </a:path>
              </a:pathLst>
            </a:custGeom>
            <a:solidFill>
              <a:srgbClr val="AAD7D4"/>
            </a:solidFill>
          </p:spPr>
          <p:txBody>
            <a:bodyPr/>
            <a:lstStyle/>
            <a:p>
              <a:endParaRPr lang="en-IN" dirty="0">
                <a:latin typeface="DM Sans" pitchFamily="2" charset="0"/>
              </a:endParaRPr>
            </a:p>
          </p:txBody>
        </p:sp>
        <p:sp>
          <p:nvSpPr>
            <p:cNvPr id="4" name="TextBox 4"/>
            <p:cNvSpPr txBox="1"/>
            <p:nvPr/>
          </p:nvSpPr>
          <p:spPr>
            <a:xfrm>
              <a:off x="0" y="95250"/>
              <a:ext cx="2601021" cy="864434"/>
            </a:xfrm>
            <a:prstGeom prst="rect">
              <a:avLst/>
            </a:prstGeom>
          </p:spPr>
          <p:txBody>
            <a:bodyPr lIns="50800" tIns="50800" rIns="50800" bIns="50800" rtlCol="0" anchor="ctr"/>
            <a:lstStyle/>
            <a:p>
              <a:pPr algn="ctr">
                <a:lnSpc>
                  <a:spcPts val="1925"/>
                </a:lnSpc>
              </a:pPr>
              <a:endParaRPr>
                <a:latin typeface="DM Sans" pitchFamily="2" charset="0"/>
              </a:endParaRPr>
            </a:p>
          </p:txBody>
        </p:sp>
      </p:grpSp>
      <p:grpSp>
        <p:nvGrpSpPr>
          <p:cNvPr id="5" name="Group 5"/>
          <p:cNvGrpSpPr/>
          <p:nvPr/>
        </p:nvGrpSpPr>
        <p:grpSpPr>
          <a:xfrm>
            <a:off x="9144000" y="4324203"/>
            <a:ext cx="7769848" cy="2050886"/>
            <a:chOff x="0" y="0"/>
            <a:chExt cx="2601021" cy="959684"/>
          </a:xfrm>
        </p:grpSpPr>
        <p:sp>
          <p:nvSpPr>
            <p:cNvPr id="6" name="Freeform 6"/>
            <p:cNvSpPr/>
            <p:nvPr/>
          </p:nvSpPr>
          <p:spPr>
            <a:xfrm>
              <a:off x="0" y="0"/>
              <a:ext cx="2601021" cy="959684"/>
            </a:xfrm>
            <a:custGeom>
              <a:avLst/>
              <a:gdLst/>
              <a:ahLst/>
              <a:cxnLst/>
              <a:rect l="l" t="t" r="r" b="b"/>
              <a:pathLst>
                <a:path w="2601021" h="959684">
                  <a:moveTo>
                    <a:pt x="49820" y="0"/>
                  </a:moveTo>
                  <a:lnTo>
                    <a:pt x="2551200" y="0"/>
                  </a:lnTo>
                  <a:cubicBezTo>
                    <a:pt x="2578715" y="0"/>
                    <a:pt x="2601021" y="22305"/>
                    <a:pt x="2601021" y="49820"/>
                  </a:cubicBezTo>
                  <a:lnTo>
                    <a:pt x="2601021" y="909864"/>
                  </a:lnTo>
                  <a:cubicBezTo>
                    <a:pt x="2601021" y="937379"/>
                    <a:pt x="2578715" y="959684"/>
                    <a:pt x="2551200" y="959684"/>
                  </a:cubicBezTo>
                  <a:lnTo>
                    <a:pt x="49820" y="959684"/>
                  </a:lnTo>
                  <a:cubicBezTo>
                    <a:pt x="22305" y="959684"/>
                    <a:pt x="0" y="937379"/>
                    <a:pt x="0" y="909864"/>
                  </a:cubicBezTo>
                  <a:lnTo>
                    <a:pt x="0" y="49820"/>
                  </a:lnTo>
                  <a:cubicBezTo>
                    <a:pt x="0" y="22305"/>
                    <a:pt x="22305" y="0"/>
                    <a:pt x="49820" y="0"/>
                  </a:cubicBezTo>
                  <a:close/>
                </a:path>
              </a:pathLst>
            </a:custGeom>
            <a:solidFill>
              <a:srgbClr val="AAD7D4"/>
            </a:solidFill>
          </p:spPr>
          <p:txBody>
            <a:bodyPr/>
            <a:lstStyle/>
            <a:p>
              <a:endParaRPr lang="en-IN">
                <a:latin typeface="DM Sans" pitchFamily="2" charset="0"/>
              </a:endParaRPr>
            </a:p>
          </p:txBody>
        </p:sp>
        <p:sp>
          <p:nvSpPr>
            <p:cNvPr id="7" name="TextBox 7"/>
            <p:cNvSpPr txBox="1"/>
            <p:nvPr/>
          </p:nvSpPr>
          <p:spPr>
            <a:xfrm>
              <a:off x="0" y="95250"/>
              <a:ext cx="2601021" cy="864434"/>
            </a:xfrm>
            <a:prstGeom prst="rect">
              <a:avLst/>
            </a:prstGeom>
          </p:spPr>
          <p:txBody>
            <a:bodyPr lIns="50800" tIns="50800" rIns="50800" bIns="50800" rtlCol="0" anchor="ctr"/>
            <a:lstStyle/>
            <a:p>
              <a:pPr algn="ctr">
                <a:lnSpc>
                  <a:spcPts val="1925"/>
                </a:lnSpc>
              </a:pPr>
              <a:endParaRPr>
                <a:latin typeface="DM Sans" pitchFamily="2" charset="0"/>
              </a:endParaRPr>
            </a:p>
          </p:txBody>
        </p:sp>
      </p:grpSp>
      <p:sp>
        <p:nvSpPr>
          <p:cNvPr id="8" name="AutoShape 8"/>
          <p:cNvSpPr/>
          <p:nvPr/>
        </p:nvSpPr>
        <p:spPr>
          <a:xfrm flipV="1">
            <a:off x="9790290" y="2423708"/>
            <a:ext cx="0" cy="738797"/>
          </a:xfrm>
          <a:prstGeom prst="line">
            <a:avLst/>
          </a:prstGeom>
          <a:ln w="38100" cap="flat">
            <a:solidFill>
              <a:srgbClr val="000000"/>
            </a:solidFill>
            <a:prstDash val="solid"/>
            <a:headEnd type="none" w="sm" len="sm"/>
            <a:tailEnd type="none" w="sm" len="sm"/>
          </a:ln>
        </p:spPr>
        <p:txBody>
          <a:bodyPr/>
          <a:lstStyle/>
          <a:p>
            <a:endParaRPr lang="en-IN">
              <a:latin typeface="DM Sans" pitchFamily="2" charset="0"/>
            </a:endParaRPr>
          </a:p>
        </p:txBody>
      </p:sp>
      <p:sp>
        <p:nvSpPr>
          <p:cNvPr id="9" name="AutoShape 9"/>
          <p:cNvSpPr/>
          <p:nvPr/>
        </p:nvSpPr>
        <p:spPr>
          <a:xfrm flipV="1">
            <a:off x="9753600" y="4980247"/>
            <a:ext cx="0" cy="738797"/>
          </a:xfrm>
          <a:prstGeom prst="line">
            <a:avLst/>
          </a:prstGeom>
          <a:ln w="38100" cap="flat">
            <a:solidFill>
              <a:srgbClr val="000000"/>
            </a:solidFill>
            <a:prstDash val="solid"/>
            <a:headEnd type="none" w="sm" len="sm"/>
            <a:tailEnd type="none" w="sm" len="sm"/>
          </a:ln>
        </p:spPr>
        <p:txBody>
          <a:bodyPr/>
          <a:lstStyle/>
          <a:p>
            <a:endParaRPr lang="en-IN">
              <a:latin typeface="DM Sans" pitchFamily="2" charset="0"/>
            </a:endParaRPr>
          </a:p>
        </p:txBody>
      </p:sp>
      <p:sp>
        <p:nvSpPr>
          <p:cNvPr id="12" name="TextBox 12"/>
          <p:cNvSpPr txBox="1"/>
          <p:nvPr/>
        </p:nvSpPr>
        <p:spPr>
          <a:xfrm>
            <a:off x="945361" y="3196708"/>
            <a:ext cx="7610738" cy="872034"/>
          </a:xfrm>
          <a:prstGeom prst="rect">
            <a:avLst/>
          </a:prstGeom>
        </p:spPr>
        <p:txBody>
          <a:bodyPr lIns="0" tIns="0" rIns="0" bIns="0" rtlCol="0" anchor="t">
            <a:spAutoFit/>
          </a:bodyPr>
          <a:lstStyle/>
          <a:p>
            <a:pPr algn="l">
              <a:lnSpc>
                <a:spcPts val="6809"/>
              </a:lnSpc>
            </a:pPr>
            <a:r>
              <a:rPr lang="en-US" sz="5800" b="1" dirty="0">
                <a:solidFill>
                  <a:srgbClr val="1C2120"/>
                </a:solidFill>
                <a:latin typeface="DM Sans" pitchFamily="2" charset="0"/>
                <a:ea typeface="Poppins Bold"/>
                <a:cs typeface="Poppins Bold"/>
                <a:sym typeface="Poppins Bold"/>
              </a:rPr>
              <a:t>Problem Statement</a:t>
            </a:r>
          </a:p>
        </p:txBody>
      </p:sp>
      <p:sp>
        <p:nvSpPr>
          <p:cNvPr id="13" name="TextBox 13"/>
          <p:cNvSpPr txBox="1"/>
          <p:nvPr/>
        </p:nvSpPr>
        <p:spPr>
          <a:xfrm>
            <a:off x="899564" y="4293445"/>
            <a:ext cx="7610738" cy="5489388"/>
          </a:xfrm>
          <a:prstGeom prst="rect">
            <a:avLst/>
          </a:prstGeom>
        </p:spPr>
        <p:txBody>
          <a:bodyPr wrap="square" lIns="0" tIns="0" rIns="0" bIns="0" rtlCol="0" anchor="t">
            <a:spAutoFit/>
          </a:bodyPr>
          <a:lstStyle/>
          <a:p>
            <a:pPr lvl="0" algn="just">
              <a:lnSpc>
                <a:spcPct val="150000"/>
              </a:lnSpc>
              <a:spcBef>
                <a:spcPct val="0"/>
              </a:spcBef>
            </a:pPr>
            <a:r>
              <a:rPr lang="en-US" sz="2400" dirty="0">
                <a:latin typeface="DM Sans" pitchFamily="2" charset="0"/>
              </a:rPr>
              <a:t>The traditional job portals like </a:t>
            </a:r>
            <a:r>
              <a:rPr lang="en-IN" sz="2400" dirty="0">
                <a:latin typeface="DM Sans" pitchFamily="2" charset="0"/>
              </a:rPr>
              <a:t>Naukri, Monster, and Indeed</a:t>
            </a:r>
            <a:r>
              <a:rPr lang="en-US" sz="2400" dirty="0">
                <a:latin typeface="DM Sans" pitchFamily="2" charset="0"/>
              </a:rPr>
              <a:t> lack intelligent automation, resulting in inefficient job matching, poor document verification, and slow applicant tracking. This creates frustration for job seekers who struggle to find relevant opportunities and for employers who waste time filtering unqualified candidates. There is a need for a unified platform that streamlines the hiring process through AI-driven recommendations, verified applicant profiles, and real-time hiring tools.</a:t>
            </a:r>
            <a:endParaRPr lang="en-US" sz="2200" spc="140" dirty="0">
              <a:solidFill>
                <a:srgbClr val="000000"/>
              </a:solidFill>
              <a:latin typeface="DM Sans" pitchFamily="2" charset="0"/>
              <a:ea typeface="DM Sans"/>
              <a:cs typeface="DM Sans"/>
              <a:sym typeface="DM Sans"/>
            </a:endParaRPr>
          </a:p>
        </p:txBody>
      </p:sp>
      <p:sp>
        <p:nvSpPr>
          <p:cNvPr id="14" name="TextBox 14"/>
          <p:cNvSpPr txBox="1"/>
          <p:nvPr/>
        </p:nvSpPr>
        <p:spPr>
          <a:xfrm>
            <a:off x="11049586" y="2093842"/>
            <a:ext cx="5488243" cy="1538883"/>
          </a:xfrm>
          <a:prstGeom prst="rect">
            <a:avLst/>
          </a:prstGeom>
        </p:spPr>
        <p:txBody>
          <a:bodyPr wrap="square" lIns="0" tIns="0" rIns="0" bIns="0" rtlCol="0" anchor="t">
            <a:spAutoFit/>
          </a:bodyPr>
          <a:lstStyle/>
          <a:p>
            <a:pPr marL="0" lvl="0" indent="0" algn="just">
              <a:spcBef>
                <a:spcPct val="0"/>
              </a:spcBef>
            </a:pPr>
            <a:r>
              <a:rPr lang="en-US" sz="2000" b="1" dirty="0">
                <a:latin typeface="DM Sans" pitchFamily="2" charset="0"/>
              </a:rPr>
              <a:t>Manual and Generic Job Matching</a:t>
            </a:r>
            <a:r>
              <a:rPr lang="en-US" sz="2000" b="1" spc="33" dirty="0">
                <a:solidFill>
                  <a:srgbClr val="1C2120"/>
                </a:solidFill>
                <a:latin typeface="DM Sans" pitchFamily="2" charset="0"/>
                <a:ea typeface="DM Sans Bold"/>
                <a:cs typeface="DM Sans Bold"/>
                <a:sym typeface="DM Sans Bold"/>
              </a:rPr>
              <a:t>:</a:t>
            </a:r>
            <a:r>
              <a:rPr lang="en-US" sz="2000" spc="33" dirty="0">
                <a:solidFill>
                  <a:srgbClr val="1C2120"/>
                </a:solidFill>
                <a:latin typeface="DM Sans" pitchFamily="2" charset="0"/>
                <a:ea typeface="DM Sans"/>
                <a:cs typeface="DM Sans"/>
                <a:sym typeface="DM Sans"/>
              </a:rPr>
              <a:t> </a:t>
            </a:r>
            <a:r>
              <a:rPr lang="en-US" sz="2000" dirty="0">
                <a:latin typeface="DM Sans" pitchFamily="2" charset="0"/>
              </a:rPr>
              <a:t>Most traditional portals lack intelligent filtering and personalized suggestions, causing job seekers to waste time on irrelevant roles and companies to receive unsuitable applications.</a:t>
            </a:r>
            <a:endParaRPr lang="en-US" sz="2000" spc="33" dirty="0">
              <a:solidFill>
                <a:srgbClr val="1C2120"/>
              </a:solidFill>
              <a:latin typeface="DM Sans" pitchFamily="2" charset="0"/>
              <a:ea typeface="DM Sans"/>
              <a:cs typeface="DM Sans"/>
              <a:sym typeface="DM Sans"/>
            </a:endParaRPr>
          </a:p>
        </p:txBody>
      </p:sp>
      <p:sp>
        <p:nvSpPr>
          <p:cNvPr id="15" name="TextBox 15"/>
          <p:cNvSpPr txBox="1"/>
          <p:nvPr/>
        </p:nvSpPr>
        <p:spPr>
          <a:xfrm>
            <a:off x="11117578" y="4527756"/>
            <a:ext cx="5304781" cy="1538883"/>
          </a:xfrm>
          <a:prstGeom prst="rect">
            <a:avLst/>
          </a:prstGeom>
        </p:spPr>
        <p:txBody>
          <a:bodyPr wrap="square" lIns="0" tIns="0" rIns="0" bIns="0" rtlCol="0" anchor="t">
            <a:spAutoFit/>
          </a:bodyPr>
          <a:lstStyle/>
          <a:p>
            <a:pPr lvl="0" algn="just">
              <a:spcBef>
                <a:spcPct val="0"/>
              </a:spcBef>
            </a:pPr>
            <a:r>
              <a:rPr lang="en-IN" sz="2000" b="1" dirty="0">
                <a:latin typeface="DM Sans" pitchFamily="2" charset="0"/>
              </a:rPr>
              <a:t>Poor Document Verification Workflow</a:t>
            </a:r>
            <a:r>
              <a:rPr lang="en-US" sz="2000" b="1" spc="33" dirty="0">
                <a:solidFill>
                  <a:srgbClr val="1C2120"/>
                </a:solidFill>
                <a:latin typeface="DM Sans" pitchFamily="2" charset="0"/>
                <a:ea typeface="DM Sans Bold"/>
                <a:cs typeface="DM Sans Bold"/>
                <a:sym typeface="DM Sans Bold"/>
              </a:rPr>
              <a:t>: </a:t>
            </a:r>
            <a:r>
              <a:rPr lang="en-US" sz="2000" dirty="0">
                <a:latin typeface="DM Sans" pitchFamily="2" charset="0"/>
              </a:rPr>
              <a:t>There is no robust system for validating essential documents like CVs, certificates, or references. This leads to low hiring accuracy, fake profiles, and trust issues for employers</a:t>
            </a:r>
            <a:endParaRPr lang="en-US" sz="2000" spc="33" dirty="0">
              <a:solidFill>
                <a:srgbClr val="1C2120"/>
              </a:solidFill>
              <a:latin typeface="DM Sans" pitchFamily="2" charset="0"/>
              <a:ea typeface="DM Sans"/>
              <a:cs typeface="DM Sans"/>
              <a:sym typeface="DM Sans"/>
            </a:endParaRPr>
          </a:p>
        </p:txBody>
      </p:sp>
      <p:grpSp>
        <p:nvGrpSpPr>
          <p:cNvPr id="17" name="Group 5">
            <a:extLst>
              <a:ext uri="{FF2B5EF4-FFF2-40B4-BE49-F238E27FC236}">
                <a16:creationId xmlns:a16="http://schemas.microsoft.com/office/drawing/2014/main" id="{110015B8-4E26-4A07-F35C-5658F92B8BC8}"/>
              </a:ext>
            </a:extLst>
          </p:cNvPr>
          <p:cNvGrpSpPr/>
          <p:nvPr/>
        </p:nvGrpSpPr>
        <p:grpSpPr>
          <a:xfrm>
            <a:off x="9161208" y="6822740"/>
            <a:ext cx="7769848" cy="2050886"/>
            <a:chOff x="0" y="23871"/>
            <a:chExt cx="2601021" cy="959684"/>
          </a:xfrm>
        </p:grpSpPr>
        <p:sp>
          <p:nvSpPr>
            <p:cNvPr id="18" name="Freeform 6">
              <a:extLst>
                <a:ext uri="{FF2B5EF4-FFF2-40B4-BE49-F238E27FC236}">
                  <a16:creationId xmlns:a16="http://schemas.microsoft.com/office/drawing/2014/main" id="{D5E91D9F-9A7F-F496-4BB5-BC7B63235BE3}"/>
                </a:ext>
              </a:extLst>
            </p:cNvPr>
            <p:cNvSpPr/>
            <p:nvPr/>
          </p:nvSpPr>
          <p:spPr>
            <a:xfrm>
              <a:off x="0" y="23871"/>
              <a:ext cx="2601021" cy="959684"/>
            </a:xfrm>
            <a:custGeom>
              <a:avLst/>
              <a:gdLst/>
              <a:ahLst/>
              <a:cxnLst/>
              <a:rect l="l" t="t" r="r" b="b"/>
              <a:pathLst>
                <a:path w="2601021" h="959684">
                  <a:moveTo>
                    <a:pt x="49820" y="0"/>
                  </a:moveTo>
                  <a:lnTo>
                    <a:pt x="2551200" y="0"/>
                  </a:lnTo>
                  <a:cubicBezTo>
                    <a:pt x="2578715" y="0"/>
                    <a:pt x="2601021" y="22305"/>
                    <a:pt x="2601021" y="49820"/>
                  </a:cubicBezTo>
                  <a:lnTo>
                    <a:pt x="2601021" y="909864"/>
                  </a:lnTo>
                  <a:cubicBezTo>
                    <a:pt x="2601021" y="937379"/>
                    <a:pt x="2578715" y="959684"/>
                    <a:pt x="2551200" y="959684"/>
                  </a:cubicBezTo>
                  <a:lnTo>
                    <a:pt x="49820" y="959684"/>
                  </a:lnTo>
                  <a:cubicBezTo>
                    <a:pt x="22305" y="959684"/>
                    <a:pt x="0" y="937379"/>
                    <a:pt x="0" y="909864"/>
                  </a:cubicBezTo>
                  <a:lnTo>
                    <a:pt x="0" y="49820"/>
                  </a:lnTo>
                  <a:cubicBezTo>
                    <a:pt x="0" y="22305"/>
                    <a:pt x="22305" y="0"/>
                    <a:pt x="49820" y="0"/>
                  </a:cubicBezTo>
                  <a:close/>
                </a:path>
              </a:pathLst>
            </a:custGeom>
            <a:solidFill>
              <a:srgbClr val="AAD7D4"/>
            </a:solidFill>
          </p:spPr>
          <p:txBody>
            <a:bodyPr/>
            <a:lstStyle/>
            <a:p>
              <a:endParaRPr lang="en-IN" sz="2000" dirty="0">
                <a:latin typeface="DM Sans" pitchFamily="2" charset="0"/>
              </a:endParaRPr>
            </a:p>
          </p:txBody>
        </p:sp>
        <p:sp>
          <p:nvSpPr>
            <p:cNvPr id="19" name="TextBox 7">
              <a:extLst>
                <a:ext uri="{FF2B5EF4-FFF2-40B4-BE49-F238E27FC236}">
                  <a16:creationId xmlns:a16="http://schemas.microsoft.com/office/drawing/2014/main" id="{5FC4F743-22F7-6E1B-C13D-29907D27BA37}"/>
                </a:ext>
              </a:extLst>
            </p:cNvPr>
            <p:cNvSpPr txBox="1"/>
            <p:nvPr/>
          </p:nvSpPr>
          <p:spPr>
            <a:xfrm>
              <a:off x="0" y="95250"/>
              <a:ext cx="2601021" cy="864434"/>
            </a:xfrm>
            <a:prstGeom prst="rect">
              <a:avLst/>
            </a:prstGeom>
          </p:spPr>
          <p:txBody>
            <a:bodyPr lIns="50800" tIns="50800" rIns="50800" bIns="50800" rtlCol="0" anchor="ctr"/>
            <a:lstStyle/>
            <a:p>
              <a:pPr algn="ctr">
                <a:lnSpc>
                  <a:spcPts val="1925"/>
                </a:lnSpc>
              </a:pPr>
              <a:endParaRPr>
                <a:latin typeface="DM Sans" pitchFamily="2" charset="0"/>
              </a:endParaRPr>
            </a:p>
          </p:txBody>
        </p:sp>
      </p:grpSp>
      <p:pic>
        <p:nvPicPr>
          <p:cNvPr id="21" name="Picture 20">
            <a:extLst>
              <a:ext uri="{FF2B5EF4-FFF2-40B4-BE49-F238E27FC236}">
                <a16:creationId xmlns:a16="http://schemas.microsoft.com/office/drawing/2014/main" id="{68D20F1D-3955-DCE3-C581-E84ABA719164}"/>
              </a:ext>
            </a:extLst>
          </p:cNvPr>
          <p:cNvPicPr>
            <a:picLocks noChangeAspect="1"/>
          </p:cNvPicPr>
          <p:nvPr/>
        </p:nvPicPr>
        <p:blipFill>
          <a:blip r:embed="rId2"/>
          <a:stretch>
            <a:fillRect/>
          </a:stretch>
        </p:blipFill>
        <p:spPr>
          <a:xfrm>
            <a:off x="9125710" y="4765515"/>
            <a:ext cx="36579" cy="755970"/>
          </a:xfrm>
          <a:prstGeom prst="rect">
            <a:avLst/>
          </a:prstGeom>
        </p:spPr>
      </p:pic>
      <p:sp>
        <p:nvSpPr>
          <p:cNvPr id="22" name="AutoShape 8">
            <a:extLst>
              <a:ext uri="{FF2B5EF4-FFF2-40B4-BE49-F238E27FC236}">
                <a16:creationId xmlns:a16="http://schemas.microsoft.com/office/drawing/2014/main" id="{DD06D6EC-FECD-DF17-C28A-A30A07E12AB9}"/>
              </a:ext>
            </a:extLst>
          </p:cNvPr>
          <p:cNvSpPr/>
          <p:nvPr/>
        </p:nvSpPr>
        <p:spPr>
          <a:xfrm flipV="1">
            <a:off x="9753600" y="7478784"/>
            <a:ext cx="0" cy="738797"/>
          </a:xfrm>
          <a:prstGeom prst="line">
            <a:avLst/>
          </a:prstGeom>
          <a:ln w="38100" cap="flat">
            <a:solidFill>
              <a:srgbClr val="000000"/>
            </a:solidFill>
            <a:prstDash val="solid"/>
            <a:headEnd type="none" w="sm" len="sm"/>
            <a:tailEnd type="none" w="sm" len="sm"/>
          </a:ln>
        </p:spPr>
        <p:txBody>
          <a:bodyPr/>
          <a:lstStyle/>
          <a:p>
            <a:endParaRPr lang="en-IN">
              <a:latin typeface="DM Sans" pitchFamily="2" charset="0"/>
            </a:endParaRPr>
          </a:p>
        </p:txBody>
      </p:sp>
      <p:sp>
        <p:nvSpPr>
          <p:cNvPr id="24" name="TextBox 23">
            <a:extLst>
              <a:ext uri="{FF2B5EF4-FFF2-40B4-BE49-F238E27FC236}">
                <a16:creationId xmlns:a16="http://schemas.microsoft.com/office/drawing/2014/main" id="{2DB77FFD-E0C3-D601-F78D-312C5734537A}"/>
              </a:ext>
            </a:extLst>
          </p:cNvPr>
          <p:cNvSpPr txBox="1"/>
          <p:nvPr/>
        </p:nvSpPr>
        <p:spPr>
          <a:xfrm>
            <a:off x="11146607" y="7038139"/>
            <a:ext cx="5391222" cy="1631216"/>
          </a:xfrm>
          <a:prstGeom prst="rect">
            <a:avLst/>
          </a:prstGeom>
          <a:noFill/>
        </p:spPr>
        <p:txBody>
          <a:bodyPr wrap="square">
            <a:spAutoFit/>
          </a:bodyPr>
          <a:lstStyle/>
          <a:p>
            <a:r>
              <a:rPr lang="en-IN" sz="2000" b="1" dirty="0">
                <a:latin typeface="DM Sans" pitchFamily="2" charset="0"/>
              </a:rPr>
              <a:t>Inefficient Application Tracking:</a:t>
            </a:r>
            <a:br>
              <a:rPr lang="en-US" sz="2000" dirty="0">
                <a:latin typeface="DM Sans" pitchFamily="2" charset="0"/>
              </a:rPr>
            </a:br>
            <a:r>
              <a:rPr lang="en-US" sz="2000" dirty="0">
                <a:latin typeface="DM Sans" pitchFamily="2" charset="0"/>
              </a:rPr>
              <a:t>Without centralized dashboards or real-time status tracking, applicants struggle to track job status, and companies face delays in hiring decisions due to manual sorting.</a:t>
            </a:r>
            <a:endParaRPr lang="en-IN" sz="2000" dirty="0">
              <a:latin typeface="DM Sans"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793790" y="771536"/>
            <a:ext cx="4509028" cy="936154"/>
          </a:xfrm>
          <a:prstGeom prst="rect">
            <a:avLst/>
          </a:prstGeom>
        </p:spPr>
        <p:txBody>
          <a:bodyPr wrap="square" lIns="0" tIns="0" rIns="0" bIns="0" rtlCol="0" anchor="t">
            <a:spAutoFit/>
          </a:bodyPr>
          <a:lstStyle/>
          <a:p>
            <a:pPr algn="ctr">
              <a:lnSpc>
                <a:spcPts val="7339"/>
              </a:lnSpc>
            </a:pPr>
            <a:r>
              <a:rPr lang="en-US" sz="6438" b="1" dirty="0">
                <a:solidFill>
                  <a:srgbClr val="1C2120"/>
                </a:solidFill>
                <a:latin typeface="Poppins Bold"/>
                <a:ea typeface="Poppins Bold"/>
                <a:cs typeface="Poppins Bold"/>
                <a:sym typeface="Poppins Bold"/>
              </a:rPr>
              <a:t>Objectives</a:t>
            </a:r>
          </a:p>
        </p:txBody>
      </p:sp>
      <p:sp>
        <p:nvSpPr>
          <p:cNvPr id="19" name="Shape 1">
            <a:extLst>
              <a:ext uri="{FF2B5EF4-FFF2-40B4-BE49-F238E27FC236}">
                <a16:creationId xmlns:a16="http://schemas.microsoft.com/office/drawing/2014/main" id="{E3C94F96-9E11-13E9-53F2-C1B2F3F50FF7}"/>
              </a:ext>
            </a:extLst>
          </p:cNvPr>
          <p:cNvSpPr/>
          <p:nvPr/>
        </p:nvSpPr>
        <p:spPr>
          <a:xfrm>
            <a:off x="793790" y="2431733"/>
            <a:ext cx="510302" cy="510302"/>
          </a:xfrm>
          <a:prstGeom prst="roundRect">
            <a:avLst>
              <a:gd name="adj" fmla="val 18669"/>
            </a:avLst>
          </a:prstGeom>
          <a:solidFill>
            <a:srgbClr val="182567"/>
          </a:solidFill>
          <a:ln w="7620">
            <a:solidFill>
              <a:srgbClr val="313E80"/>
            </a:solidFill>
            <a:prstDash val="solid"/>
          </a:ln>
        </p:spPr>
        <p:txBody>
          <a:bodyPr/>
          <a:lstStyle/>
          <a:p>
            <a:endParaRPr lang="en-IN"/>
          </a:p>
        </p:txBody>
      </p:sp>
      <p:sp>
        <p:nvSpPr>
          <p:cNvPr id="20" name="Shape 1">
            <a:extLst>
              <a:ext uri="{FF2B5EF4-FFF2-40B4-BE49-F238E27FC236}">
                <a16:creationId xmlns:a16="http://schemas.microsoft.com/office/drawing/2014/main" id="{6F033B8A-E6E8-2433-39D0-409BDABB929F}"/>
              </a:ext>
            </a:extLst>
          </p:cNvPr>
          <p:cNvSpPr/>
          <p:nvPr/>
        </p:nvSpPr>
        <p:spPr>
          <a:xfrm>
            <a:off x="793790" y="4562029"/>
            <a:ext cx="510302" cy="510302"/>
          </a:xfrm>
          <a:prstGeom prst="roundRect">
            <a:avLst>
              <a:gd name="adj" fmla="val 18669"/>
            </a:avLst>
          </a:prstGeom>
          <a:solidFill>
            <a:srgbClr val="182567"/>
          </a:solidFill>
          <a:ln w="7620">
            <a:solidFill>
              <a:srgbClr val="313E80"/>
            </a:solidFill>
            <a:prstDash val="solid"/>
          </a:ln>
        </p:spPr>
        <p:txBody>
          <a:bodyPr/>
          <a:lstStyle/>
          <a:p>
            <a:endParaRPr lang="en-IN" dirty="0"/>
          </a:p>
        </p:txBody>
      </p:sp>
      <p:sp>
        <p:nvSpPr>
          <p:cNvPr id="21" name="Shape 1">
            <a:extLst>
              <a:ext uri="{FF2B5EF4-FFF2-40B4-BE49-F238E27FC236}">
                <a16:creationId xmlns:a16="http://schemas.microsoft.com/office/drawing/2014/main" id="{AD92E3AE-A3EA-E627-4ED2-CD8646C0F25E}"/>
              </a:ext>
            </a:extLst>
          </p:cNvPr>
          <p:cNvSpPr/>
          <p:nvPr/>
        </p:nvSpPr>
        <p:spPr>
          <a:xfrm>
            <a:off x="803315" y="6605743"/>
            <a:ext cx="510302" cy="510302"/>
          </a:xfrm>
          <a:prstGeom prst="roundRect">
            <a:avLst>
              <a:gd name="adj" fmla="val 18669"/>
            </a:avLst>
          </a:prstGeom>
          <a:solidFill>
            <a:srgbClr val="182567"/>
          </a:solidFill>
          <a:ln w="7620">
            <a:solidFill>
              <a:srgbClr val="313E80"/>
            </a:solidFill>
            <a:prstDash val="solid"/>
          </a:ln>
        </p:spPr>
        <p:txBody>
          <a:bodyPr/>
          <a:lstStyle/>
          <a:p>
            <a:endParaRPr lang="en-IN"/>
          </a:p>
        </p:txBody>
      </p:sp>
      <p:sp>
        <p:nvSpPr>
          <p:cNvPr id="22" name="Shape 1">
            <a:extLst>
              <a:ext uri="{FF2B5EF4-FFF2-40B4-BE49-F238E27FC236}">
                <a16:creationId xmlns:a16="http://schemas.microsoft.com/office/drawing/2014/main" id="{53704C43-B244-40A4-ECC7-FCAC14ABB1E9}"/>
              </a:ext>
            </a:extLst>
          </p:cNvPr>
          <p:cNvSpPr/>
          <p:nvPr/>
        </p:nvSpPr>
        <p:spPr>
          <a:xfrm>
            <a:off x="9488746" y="2431733"/>
            <a:ext cx="510302" cy="510302"/>
          </a:xfrm>
          <a:prstGeom prst="roundRect">
            <a:avLst>
              <a:gd name="adj" fmla="val 18669"/>
            </a:avLst>
          </a:prstGeom>
          <a:solidFill>
            <a:srgbClr val="182567"/>
          </a:solidFill>
          <a:ln w="7620">
            <a:solidFill>
              <a:srgbClr val="313E80"/>
            </a:solidFill>
            <a:prstDash val="solid"/>
          </a:ln>
        </p:spPr>
        <p:txBody>
          <a:bodyPr/>
          <a:lstStyle/>
          <a:p>
            <a:endParaRPr lang="en-IN"/>
          </a:p>
        </p:txBody>
      </p:sp>
      <p:sp>
        <p:nvSpPr>
          <p:cNvPr id="23" name="Shape 1">
            <a:extLst>
              <a:ext uri="{FF2B5EF4-FFF2-40B4-BE49-F238E27FC236}">
                <a16:creationId xmlns:a16="http://schemas.microsoft.com/office/drawing/2014/main" id="{F03295F2-0261-4902-2D3B-D911A184D5C7}"/>
              </a:ext>
            </a:extLst>
          </p:cNvPr>
          <p:cNvSpPr/>
          <p:nvPr/>
        </p:nvSpPr>
        <p:spPr>
          <a:xfrm>
            <a:off x="9488746" y="4349384"/>
            <a:ext cx="510302" cy="510302"/>
          </a:xfrm>
          <a:prstGeom prst="roundRect">
            <a:avLst>
              <a:gd name="adj" fmla="val 18669"/>
            </a:avLst>
          </a:prstGeom>
          <a:solidFill>
            <a:srgbClr val="182567"/>
          </a:solidFill>
          <a:ln w="7620">
            <a:solidFill>
              <a:srgbClr val="313E80"/>
            </a:solidFill>
            <a:prstDash val="solid"/>
          </a:ln>
        </p:spPr>
        <p:txBody>
          <a:bodyPr/>
          <a:lstStyle/>
          <a:p>
            <a:endParaRPr lang="en-IN"/>
          </a:p>
        </p:txBody>
      </p:sp>
      <p:pic>
        <p:nvPicPr>
          <p:cNvPr id="25" name="Image 0" descr="preencoded.png">
            <a:extLst>
              <a:ext uri="{FF2B5EF4-FFF2-40B4-BE49-F238E27FC236}">
                <a16:creationId xmlns:a16="http://schemas.microsoft.com/office/drawing/2014/main" id="{BBA3326B-9CF6-06B0-5686-882AC053B07F}"/>
              </a:ext>
            </a:extLst>
          </p:cNvPr>
          <p:cNvPicPr>
            <a:picLocks noChangeAspect="1"/>
          </p:cNvPicPr>
          <p:nvPr/>
        </p:nvPicPr>
        <p:blipFill>
          <a:blip r:embed="rId3"/>
          <a:stretch>
            <a:fillRect/>
          </a:stretch>
        </p:blipFill>
        <p:spPr>
          <a:xfrm>
            <a:off x="878860" y="2516744"/>
            <a:ext cx="340162" cy="425291"/>
          </a:xfrm>
          <a:prstGeom prst="rect">
            <a:avLst/>
          </a:prstGeom>
        </p:spPr>
      </p:pic>
      <p:pic>
        <p:nvPicPr>
          <p:cNvPr id="26" name="Image 2" descr="preencoded.png">
            <a:extLst>
              <a:ext uri="{FF2B5EF4-FFF2-40B4-BE49-F238E27FC236}">
                <a16:creationId xmlns:a16="http://schemas.microsoft.com/office/drawing/2014/main" id="{FF26EF64-0AE7-81A7-D60C-D0A0C0D34E1D}"/>
              </a:ext>
            </a:extLst>
          </p:cNvPr>
          <p:cNvPicPr>
            <a:picLocks noChangeAspect="1"/>
          </p:cNvPicPr>
          <p:nvPr/>
        </p:nvPicPr>
        <p:blipFill>
          <a:blip r:embed="rId4"/>
          <a:stretch>
            <a:fillRect/>
          </a:stretch>
        </p:blipFill>
        <p:spPr>
          <a:xfrm>
            <a:off x="888385" y="4604535"/>
            <a:ext cx="340162" cy="425291"/>
          </a:xfrm>
          <a:prstGeom prst="rect">
            <a:avLst/>
          </a:prstGeom>
        </p:spPr>
      </p:pic>
      <p:pic>
        <p:nvPicPr>
          <p:cNvPr id="27" name="Image 4" descr="preencoded.png">
            <a:extLst>
              <a:ext uri="{FF2B5EF4-FFF2-40B4-BE49-F238E27FC236}">
                <a16:creationId xmlns:a16="http://schemas.microsoft.com/office/drawing/2014/main" id="{1FE7D54D-36E9-9191-9C30-012A387DC481}"/>
              </a:ext>
            </a:extLst>
          </p:cNvPr>
          <p:cNvPicPr>
            <a:picLocks noChangeAspect="1"/>
          </p:cNvPicPr>
          <p:nvPr/>
        </p:nvPicPr>
        <p:blipFill>
          <a:blip r:embed="rId5"/>
          <a:stretch>
            <a:fillRect/>
          </a:stretch>
        </p:blipFill>
        <p:spPr>
          <a:xfrm>
            <a:off x="878860" y="6648248"/>
            <a:ext cx="340162" cy="425291"/>
          </a:xfrm>
          <a:prstGeom prst="rect">
            <a:avLst/>
          </a:prstGeom>
        </p:spPr>
      </p:pic>
      <p:pic>
        <p:nvPicPr>
          <p:cNvPr id="28" name="Image 1" descr="preencoded.png">
            <a:extLst>
              <a:ext uri="{FF2B5EF4-FFF2-40B4-BE49-F238E27FC236}">
                <a16:creationId xmlns:a16="http://schemas.microsoft.com/office/drawing/2014/main" id="{81128A0B-8455-1477-054E-2A02EF60AE5D}"/>
              </a:ext>
            </a:extLst>
          </p:cNvPr>
          <p:cNvPicPr>
            <a:picLocks noChangeAspect="1"/>
          </p:cNvPicPr>
          <p:nvPr/>
        </p:nvPicPr>
        <p:blipFill>
          <a:blip r:embed="rId6"/>
          <a:stretch>
            <a:fillRect/>
          </a:stretch>
        </p:blipFill>
        <p:spPr>
          <a:xfrm>
            <a:off x="9596973" y="2474238"/>
            <a:ext cx="340162" cy="425291"/>
          </a:xfrm>
          <a:prstGeom prst="rect">
            <a:avLst/>
          </a:prstGeom>
        </p:spPr>
      </p:pic>
      <p:pic>
        <p:nvPicPr>
          <p:cNvPr id="29" name="Image 3" descr="preencoded.png">
            <a:extLst>
              <a:ext uri="{FF2B5EF4-FFF2-40B4-BE49-F238E27FC236}">
                <a16:creationId xmlns:a16="http://schemas.microsoft.com/office/drawing/2014/main" id="{B9C98D33-CEE8-B996-3C7A-105F7CB824D2}"/>
              </a:ext>
            </a:extLst>
          </p:cNvPr>
          <p:cNvPicPr>
            <a:picLocks noChangeAspect="1"/>
          </p:cNvPicPr>
          <p:nvPr/>
        </p:nvPicPr>
        <p:blipFill>
          <a:blip r:embed="rId7"/>
          <a:stretch>
            <a:fillRect/>
          </a:stretch>
        </p:blipFill>
        <p:spPr>
          <a:xfrm>
            <a:off x="9596973" y="4395437"/>
            <a:ext cx="340162" cy="425291"/>
          </a:xfrm>
          <a:prstGeom prst="rect">
            <a:avLst/>
          </a:prstGeom>
        </p:spPr>
      </p:pic>
      <p:sp>
        <p:nvSpPr>
          <p:cNvPr id="32" name="TextBox 31">
            <a:extLst>
              <a:ext uri="{FF2B5EF4-FFF2-40B4-BE49-F238E27FC236}">
                <a16:creationId xmlns:a16="http://schemas.microsoft.com/office/drawing/2014/main" id="{8E07AA80-216D-DBB8-0A01-1B40BE2FE0AD}"/>
              </a:ext>
            </a:extLst>
          </p:cNvPr>
          <p:cNvSpPr txBox="1"/>
          <p:nvPr/>
        </p:nvSpPr>
        <p:spPr>
          <a:xfrm>
            <a:off x="1582306" y="2324150"/>
            <a:ext cx="6934200" cy="1528624"/>
          </a:xfrm>
          <a:prstGeom prst="rect">
            <a:avLst/>
          </a:prstGeom>
          <a:noFill/>
        </p:spPr>
        <p:txBody>
          <a:bodyPr wrap="square">
            <a:spAutoFit/>
          </a:bodyPr>
          <a:lstStyle/>
          <a:p>
            <a:pPr marL="0" indent="0" algn="l">
              <a:lnSpc>
                <a:spcPts val="2750"/>
              </a:lnSpc>
              <a:buNone/>
            </a:pPr>
            <a:r>
              <a:rPr lang="en-IN" sz="2400" b="1" dirty="0">
                <a:latin typeface="DM Sans" pitchFamily="2" charset="0"/>
              </a:rPr>
              <a:t>Ensure Trust &amp; Transparency</a:t>
            </a:r>
          </a:p>
          <a:p>
            <a:pPr marL="0" indent="0" algn="l">
              <a:lnSpc>
                <a:spcPts val="2750"/>
              </a:lnSpc>
              <a:buNone/>
            </a:pPr>
            <a:r>
              <a:rPr lang="en-US" sz="2400" dirty="0">
                <a:latin typeface="DM Sans" pitchFamily="2" charset="0"/>
              </a:rPr>
              <a:t>Implement first-time document verification for Jumpers to establish authenticity and build trust between candidates and companies</a:t>
            </a:r>
          </a:p>
        </p:txBody>
      </p:sp>
      <p:sp>
        <p:nvSpPr>
          <p:cNvPr id="33" name="TextBox 32">
            <a:extLst>
              <a:ext uri="{FF2B5EF4-FFF2-40B4-BE49-F238E27FC236}">
                <a16:creationId xmlns:a16="http://schemas.microsoft.com/office/drawing/2014/main" id="{BD93D90E-EDB0-E351-1C91-FF27DEE19283}"/>
              </a:ext>
            </a:extLst>
          </p:cNvPr>
          <p:cNvSpPr txBox="1"/>
          <p:nvPr/>
        </p:nvSpPr>
        <p:spPr>
          <a:xfrm>
            <a:off x="1676400" y="4474965"/>
            <a:ext cx="6934200" cy="1938992"/>
          </a:xfrm>
          <a:prstGeom prst="rect">
            <a:avLst/>
          </a:prstGeom>
          <a:noFill/>
        </p:spPr>
        <p:txBody>
          <a:bodyPr wrap="square" rtlCol="0">
            <a:spAutoFit/>
          </a:bodyPr>
          <a:lstStyle/>
          <a:p>
            <a:r>
              <a:rPr lang="en-IN" sz="2400" b="1" dirty="0">
                <a:latin typeface="DM Sans" pitchFamily="2" charset="0"/>
              </a:rPr>
              <a:t>Streamlined Employer Workflow</a:t>
            </a:r>
          </a:p>
          <a:p>
            <a:r>
              <a:rPr lang="en-US" sz="2400" dirty="0">
                <a:latin typeface="DM Sans" pitchFamily="2" charset="0"/>
              </a:rPr>
              <a:t>Enable Companies to create and manage temporary/permanent jobs, track applicants, review documents, and generate shift-based invoices.</a:t>
            </a:r>
          </a:p>
        </p:txBody>
      </p:sp>
      <p:sp>
        <p:nvSpPr>
          <p:cNvPr id="34" name="TextBox 33">
            <a:extLst>
              <a:ext uri="{FF2B5EF4-FFF2-40B4-BE49-F238E27FC236}">
                <a16:creationId xmlns:a16="http://schemas.microsoft.com/office/drawing/2014/main" id="{402490F1-2F42-576E-2703-A767448D78CC}"/>
              </a:ext>
            </a:extLst>
          </p:cNvPr>
          <p:cNvSpPr txBox="1"/>
          <p:nvPr/>
        </p:nvSpPr>
        <p:spPr>
          <a:xfrm>
            <a:off x="1676400" y="6516624"/>
            <a:ext cx="7072770" cy="1569660"/>
          </a:xfrm>
          <a:prstGeom prst="rect">
            <a:avLst/>
          </a:prstGeom>
          <a:noFill/>
        </p:spPr>
        <p:txBody>
          <a:bodyPr wrap="square" rtlCol="0">
            <a:spAutoFit/>
          </a:bodyPr>
          <a:lstStyle/>
          <a:p>
            <a:r>
              <a:rPr lang="en-IN" sz="2400" b="1" dirty="0">
                <a:latin typeface="DM Sans" pitchFamily="2" charset="0"/>
              </a:rPr>
              <a:t>Real-time Status &amp; Feedback</a:t>
            </a:r>
          </a:p>
          <a:p>
            <a:r>
              <a:rPr lang="en-US" sz="2400" dirty="0">
                <a:latin typeface="DM Sans" pitchFamily="2" charset="0"/>
              </a:rPr>
              <a:t>Empower users with real-time application tracking, resume status, and toast-based feedback for every interaction.</a:t>
            </a:r>
          </a:p>
        </p:txBody>
      </p:sp>
      <p:sp>
        <p:nvSpPr>
          <p:cNvPr id="35" name="TextBox 34">
            <a:extLst>
              <a:ext uri="{FF2B5EF4-FFF2-40B4-BE49-F238E27FC236}">
                <a16:creationId xmlns:a16="http://schemas.microsoft.com/office/drawing/2014/main" id="{30B24D1D-9F42-3195-4591-C0E95B1B6204}"/>
              </a:ext>
            </a:extLst>
          </p:cNvPr>
          <p:cNvSpPr txBox="1"/>
          <p:nvPr/>
        </p:nvSpPr>
        <p:spPr>
          <a:xfrm>
            <a:off x="10442769" y="2324150"/>
            <a:ext cx="7051441" cy="1569660"/>
          </a:xfrm>
          <a:prstGeom prst="rect">
            <a:avLst/>
          </a:prstGeom>
          <a:noFill/>
        </p:spPr>
        <p:txBody>
          <a:bodyPr wrap="square" rtlCol="0">
            <a:spAutoFit/>
          </a:bodyPr>
          <a:lstStyle/>
          <a:p>
            <a:r>
              <a:rPr lang="en-IN" sz="2400" b="1" dirty="0">
                <a:latin typeface="DM Sans" pitchFamily="2" charset="0"/>
              </a:rPr>
              <a:t>Personalized Job Matching</a:t>
            </a:r>
          </a:p>
          <a:p>
            <a:r>
              <a:rPr lang="en-US" sz="2400" dirty="0">
                <a:latin typeface="DM Sans" pitchFamily="2" charset="0"/>
              </a:rPr>
              <a:t>Use AI to recommend jobs based on user profile, location, and language/skill inputs, improving candidate-job alignment.</a:t>
            </a:r>
            <a:endParaRPr lang="en-IN" sz="2400" dirty="0">
              <a:latin typeface="DM Sans" pitchFamily="2" charset="0"/>
            </a:endParaRPr>
          </a:p>
        </p:txBody>
      </p:sp>
      <p:sp>
        <p:nvSpPr>
          <p:cNvPr id="36" name="TextBox 35">
            <a:extLst>
              <a:ext uri="{FF2B5EF4-FFF2-40B4-BE49-F238E27FC236}">
                <a16:creationId xmlns:a16="http://schemas.microsoft.com/office/drawing/2014/main" id="{50D483DA-1007-CB82-249B-218845C29437}"/>
              </a:ext>
            </a:extLst>
          </p:cNvPr>
          <p:cNvSpPr txBox="1"/>
          <p:nvPr/>
        </p:nvSpPr>
        <p:spPr>
          <a:xfrm>
            <a:off x="10442769" y="4217015"/>
            <a:ext cx="7494359" cy="1569660"/>
          </a:xfrm>
          <a:prstGeom prst="rect">
            <a:avLst/>
          </a:prstGeom>
          <a:noFill/>
        </p:spPr>
        <p:txBody>
          <a:bodyPr wrap="none" rtlCol="0">
            <a:spAutoFit/>
          </a:bodyPr>
          <a:lstStyle/>
          <a:p>
            <a:r>
              <a:rPr lang="en-IN" sz="2400" b="1" dirty="0">
                <a:latin typeface="DM Sans" pitchFamily="2" charset="0"/>
              </a:rPr>
              <a:t>Scalable Architecture</a:t>
            </a:r>
          </a:p>
          <a:p>
            <a:r>
              <a:rPr lang="en-US" sz="2400" dirty="0">
                <a:latin typeface="DM Sans" pitchFamily="2" charset="0"/>
              </a:rPr>
              <a:t>Design modular components and RESTful APIs with</a:t>
            </a:r>
            <a:br>
              <a:rPr lang="en-US" sz="2400" dirty="0">
                <a:latin typeface="DM Sans" pitchFamily="2" charset="0"/>
              </a:rPr>
            </a:br>
            <a:r>
              <a:rPr lang="en-US" sz="2400" dirty="0">
                <a:latin typeface="DM Sans" pitchFamily="2" charset="0"/>
              </a:rPr>
              <a:t> future support for multilingual UIs, resume parsing, </a:t>
            </a:r>
            <a:br>
              <a:rPr lang="en-US" sz="2400" dirty="0">
                <a:latin typeface="DM Sans" pitchFamily="2" charset="0"/>
              </a:rPr>
            </a:br>
            <a:r>
              <a:rPr lang="en-US" sz="2400" dirty="0">
                <a:latin typeface="DM Sans" pitchFamily="2" charset="0"/>
              </a:rPr>
              <a:t>and intelligent analytics.</a:t>
            </a:r>
            <a:endParaRPr lang="en-IN" sz="2400" dirty="0">
              <a:latin typeface="DM Sans"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66800" y="952500"/>
            <a:ext cx="5029200" cy="766107"/>
          </a:xfrm>
          <a:prstGeom prst="rect">
            <a:avLst/>
          </a:prstGeom>
        </p:spPr>
        <p:txBody>
          <a:bodyPr wrap="square" lIns="0" tIns="0" rIns="0" bIns="0" rtlCol="0" anchor="t">
            <a:spAutoFit/>
          </a:bodyPr>
          <a:lstStyle/>
          <a:p>
            <a:pPr algn="l">
              <a:lnSpc>
                <a:spcPts val="5801"/>
              </a:lnSpc>
            </a:pPr>
            <a:r>
              <a:rPr lang="en-US" sz="5800" b="1" dirty="0">
                <a:solidFill>
                  <a:srgbClr val="1C2120"/>
                </a:solidFill>
                <a:latin typeface="DM Sans" pitchFamily="2" charset="0"/>
                <a:ea typeface="Poppins Bold"/>
                <a:cs typeface="Poppins Bold"/>
                <a:sym typeface="Poppins Bold"/>
              </a:rPr>
              <a:t>Methodology</a:t>
            </a:r>
          </a:p>
        </p:txBody>
      </p:sp>
      <p:pic>
        <p:nvPicPr>
          <p:cNvPr id="8" name="Image 0" descr="preencoded.png">
            <a:extLst>
              <a:ext uri="{FF2B5EF4-FFF2-40B4-BE49-F238E27FC236}">
                <a16:creationId xmlns:a16="http://schemas.microsoft.com/office/drawing/2014/main" id="{FEA1CD4F-7401-0AA5-61B8-F46329C83CDE}"/>
              </a:ext>
            </a:extLst>
          </p:cNvPr>
          <p:cNvPicPr>
            <a:picLocks noChangeAspect="1"/>
          </p:cNvPicPr>
          <p:nvPr/>
        </p:nvPicPr>
        <p:blipFill>
          <a:blip r:embed="rId2"/>
          <a:stretch>
            <a:fillRect/>
          </a:stretch>
        </p:blipFill>
        <p:spPr>
          <a:xfrm>
            <a:off x="1066800" y="2171700"/>
            <a:ext cx="1134070" cy="1360884"/>
          </a:xfrm>
          <a:prstGeom prst="rect">
            <a:avLst/>
          </a:prstGeom>
        </p:spPr>
      </p:pic>
      <p:sp>
        <p:nvSpPr>
          <p:cNvPr id="9" name="TextBox 8">
            <a:extLst>
              <a:ext uri="{FF2B5EF4-FFF2-40B4-BE49-F238E27FC236}">
                <a16:creationId xmlns:a16="http://schemas.microsoft.com/office/drawing/2014/main" id="{5D02886B-331F-0128-039A-B92F53E004CB}"/>
              </a:ext>
            </a:extLst>
          </p:cNvPr>
          <p:cNvSpPr txBox="1"/>
          <p:nvPr/>
        </p:nvSpPr>
        <p:spPr>
          <a:xfrm>
            <a:off x="2200870" y="2171700"/>
            <a:ext cx="5258171" cy="461665"/>
          </a:xfrm>
          <a:prstGeom prst="rect">
            <a:avLst/>
          </a:prstGeom>
          <a:noFill/>
        </p:spPr>
        <p:txBody>
          <a:bodyPr wrap="none" rtlCol="0">
            <a:spAutoFit/>
          </a:bodyPr>
          <a:lstStyle/>
          <a:p>
            <a:r>
              <a:rPr lang="en-IN" sz="2400" b="1" dirty="0">
                <a:latin typeface="DM Sans" pitchFamily="2" charset="0"/>
              </a:rPr>
              <a:t>Backend Architecture &amp; API Layer</a:t>
            </a:r>
          </a:p>
        </p:txBody>
      </p:sp>
      <p:sp>
        <p:nvSpPr>
          <p:cNvPr id="10" name="Rectangle 1">
            <a:extLst>
              <a:ext uri="{FF2B5EF4-FFF2-40B4-BE49-F238E27FC236}">
                <a16:creationId xmlns:a16="http://schemas.microsoft.com/office/drawing/2014/main" id="{395BE8A9-CCF5-2FBE-732F-7BAA38FBD806}"/>
              </a:ext>
            </a:extLst>
          </p:cNvPr>
          <p:cNvSpPr>
            <a:spLocks noChangeArrowheads="1"/>
          </p:cNvSpPr>
          <p:nvPr/>
        </p:nvSpPr>
        <p:spPr bwMode="auto">
          <a:xfrm rot="10800000" flipV="1">
            <a:off x="2281237" y="2501024"/>
            <a:ext cx="138058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DM Sans" pitchFamily="2" charset="0"/>
              </a:rPr>
              <a:t>Built using Ruby on Rails, the backend delivers secure RESTful APIs to manage user roles, jobs, applications, shifts, and documents. It supports real-time validations, authentication via JWT, and scalable API routing.</a:t>
            </a:r>
            <a:endParaRPr kumimoji="0" lang="en-US" altLang="en-US" sz="2100" i="0" u="none" strike="noStrike" cap="none" normalizeH="0" baseline="0" dirty="0">
              <a:ln>
                <a:noFill/>
              </a:ln>
              <a:solidFill>
                <a:schemeClr val="tx1"/>
              </a:solidFill>
              <a:effectLst/>
              <a:latin typeface="DM Sans" pitchFamily="2" charset="0"/>
            </a:endParaRPr>
          </a:p>
        </p:txBody>
      </p:sp>
      <p:pic>
        <p:nvPicPr>
          <p:cNvPr id="11" name="Image 1" descr="preencoded.png">
            <a:extLst>
              <a:ext uri="{FF2B5EF4-FFF2-40B4-BE49-F238E27FC236}">
                <a16:creationId xmlns:a16="http://schemas.microsoft.com/office/drawing/2014/main" id="{3AC83AC8-906E-238D-429F-FD826DA98AEF}"/>
              </a:ext>
            </a:extLst>
          </p:cNvPr>
          <p:cNvPicPr>
            <a:picLocks noChangeAspect="1"/>
          </p:cNvPicPr>
          <p:nvPr/>
        </p:nvPicPr>
        <p:blipFill>
          <a:blip r:embed="rId3"/>
          <a:stretch>
            <a:fillRect/>
          </a:stretch>
        </p:blipFill>
        <p:spPr>
          <a:xfrm>
            <a:off x="1040691" y="5247663"/>
            <a:ext cx="1134070" cy="1615023"/>
          </a:xfrm>
          <a:prstGeom prst="rect">
            <a:avLst/>
          </a:prstGeom>
        </p:spPr>
      </p:pic>
      <p:sp>
        <p:nvSpPr>
          <p:cNvPr id="12" name="TextBox 11">
            <a:extLst>
              <a:ext uri="{FF2B5EF4-FFF2-40B4-BE49-F238E27FC236}">
                <a16:creationId xmlns:a16="http://schemas.microsoft.com/office/drawing/2014/main" id="{B400FB81-EB3E-5CC0-6466-5B3B914BB0FA}"/>
              </a:ext>
            </a:extLst>
          </p:cNvPr>
          <p:cNvSpPr txBox="1"/>
          <p:nvPr/>
        </p:nvSpPr>
        <p:spPr>
          <a:xfrm>
            <a:off x="2295751" y="5289259"/>
            <a:ext cx="4589718" cy="461665"/>
          </a:xfrm>
          <a:prstGeom prst="rect">
            <a:avLst/>
          </a:prstGeom>
          <a:noFill/>
        </p:spPr>
        <p:txBody>
          <a:bodyPr wrap="none" rtlCol="0">
            <a:spAutoFit/>
          </a:bodyPr>
          <a:lstStyle/>
          <a:p>
            <a:r>
              <a:rPr lang="en-IN" sz="2400" b="1" dirty="0">
                <a:latin typeface="DM Sans" pitchFamily="2" charset="0"/>
              </a:rPr>
              <a:t>Frontend &amp; Intelligence Layer</a:t>
            </a:r>
          </a:p>
        </p:txBody>
      </p:sp>
      <p:sp>
        <p:nvSpPr>
          <p:cNvPr id="14" name="Rectangle 2">
            <a:extLst>
              <a:ext uri="{FF2B5EF4-FFF2-40B4-BE49-F238E27FC236}">
                <a16:creationId xmlns:a16="http://schemas.microsoft.com/office/drawing/2014/main" id="{903BBAE4-60E9-B3AF-B712-F2DDD25EBF91}"/>
              </a:ext>
            </a:extLst>
          </p:cNvPr>
          <p:cNvSpPr>
            <a:spLocks noChangeArrowheads="1"/>
          </p:cNvSpPr>
          <p:nvPr/>
        </p:nvSpPr>
        <p:spPr bwMode="auto">
          <a:xfrm rot="10800000" flipV="1">
            <a:off x="2222641" y="5715267"/>
            <a:ext cx="1485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DM Sans" pitchFamily="2" charset="0"/>
              </a:rPr>
              <a:t>Developed in ReactJS, the frontend offers role-based dashboards for Jumpers and Companies. Dynamic UI elements like language sliders, map-based job directions, and real-time modals enhance user experience. The architecture is AI-ready for future job-candidate matching modules.</a:t>
            </a:r>
            <a:endParaRPr kumimoji="0" lang="en-US" altLang="en-US" sz="2100" i="0" u="none" strike="noStrike" cap="none" normalizeH="0" baseline="0" dirty="0">
              <a:ln>
                <a:noFill/>
              </a:ln>
              <a:solidFill>
                <a:schemeClr val="tx1"/>
              </a:solidFill>
              <a:effectLst/>
              <a:latin typeface="DM Sans" pitchFamily="2" charset="0"/>
            </a:endParaRPr>
          </a:p>
        </p:txBody>
      </p:sp>
      <p:pic>
        <p:nvPicPr>
          <p:cNvPr id="15" name="Picture 14">
            <a:extLst>
              <a:ext uri="{FF2B5EF4-FFF2-40B4-BE49-F238E27FC236}">
                <a16:creationId xmlns:a16="http://schemas.microsoft.com/office/drawing/2014/main" id="{40F99F1F-5098-F733-8627-3201F7B4BCDB}"/>
              </a:ext>
            </a:extLst>
          </p:cNvPr>
          <p:cNvPicPr>
            <a:picLocks noChangeAspect="1"/>
          </p:cNvPicPr>
          <p:nvPr/>
        </p:nvPicPr>
        <p:blipFill>
          <a:blip r:embed="rId4"/>
          <a:stretch>
            <a:fillRect/>
          </a:stretch>
        </p:blipFill>
        <p:spPr>
          <a:xfrm>
            <a:off x="1304622" y="8420100"/>
            <a:ext cx="658425" cy="810838"/>
          </a:xfrm>
          <a:prstGeom prst="rect">
            <a:avLst/>
          </a:prstGeom>
        </p:spPr>
      </p:pic>
      <p:sp>
        <p:nvSpPr>
          <p:cNvPr id="17" name="TextBox 16">
            <a:extLst>
              <a:ext uri="{FF2B5EF4-FFF2-40B4-BE49-F238E27FC236}">
                <a16:creationId xmlns:a16="http://schemas.microsoft.com/office/drawing/2014/main" id="{3408803B-5B2D-83A1-0569-BF660162F909}"/>
              </a:ext>
            </a:extLst>
          </p:cNvPr>
          <p:cNvSpPr txBox="1"/>
          <p:nvPr/>
        </p:nvSpPr>
        <p:spPr>
          <a:xfrm>
            <a:off x="2174761" y="8253863"/>
            <a:ext cx="3515706" cy="461665"/>
          </a:xfrm>
          <a:prstGeom prst="rect">
            <a:avLst/>
          </a:prstGeom>
          <a:noFill/>
        </p:spPr>
        <p:txBody>
          <a:bodyPr wrap="none" rtlCol="0">
            <a:spAutoFit/>
          </a:bodyPr>
          <a:lstStyle/>
          <a:p>
            <a:r>
              <a:rPr lang="en-IN" sz="2400" b="1" dirty="0">
                <a:latin typeface="DM Sans" pitchFamily="2" charset="0"/>
              </a:rPr>
              <a:t>Testing &amp; Deployment</a:t>
            </a:r>
          </a:p>
        </p:txBody>
      </p:sp>
      <p:sp>
        <p:nvSpPr>
          <p:cNvPr id="19" name="Rectangle 3">
            <a:extLst>
              <a:ext uri="{FF2B5EF4-FFF2-40B4-BE49-F238E27FC236}">
                <a16:creationId xmlns:a16="http://schemas.microsoft.com/office/drawing/2014/main" id="{4C573CDD-360A-2DB3-564A-31B2E4ABD523}"/>
              </a:ext>
            </a:extLst>
          </p:cNvPr>
          <p:cNvSpPr>
            <a:spLocks noChangeArrowheads="1"/>
          </p:cNvSpPr>
          <p:nvPr/>
        </p:nvSpPr>
        <p:spPr bwMode="auto">
          <a:xfrm rot="10800000" flipV="1">
            <a:off x="1963047" y="8734335"/>
            <a:ext cx="147113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dirty="0">
                <a:latin typeface="DM Sans" pitchFamily="2" charset="0"/>
              </a:rPr>
              <a:t>Used tools like Postman to validate performance. The app was deployed on Apache Web Server with PostgreSQL as the database. Real-world scenarios were simulated to ensure reliability and responsiveness.</a:t>
            </a:r>
            <a:endParaRPr kumimoji="0" lang="en-US" altLang="en-US" sz="2100" i="0" u="none" strike="noStrike" cap="none" normalizeH="0" baseline="0" dirty="0">
              <a:ln>
                <a:noFill/>
              </a:ln>
              <a:solidFill>
                <a:schemeClr val="tx1"/>
              </a:solidFill>
              <a:effectLst/>
              <a:latin typeface="DM Sans"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6"/>
          <p:cNvSpPr txBox="1"/>
          <p:nvPr/>
        </p:nvSpPr>
        <p:spPr>
          <a:xfrm>
            <a:off x="740004" y="571500"/>
            <a:ext cx="8370600" cy="878959"/>
          </a:xfrm>
          <a:prstGeom prst="rect">
            <a:avLst/>
          </a:prstGeom>
        </p:spPr>
        <p:txBody>
          <a:bodyPr wrap="square" lIns="0" tIns="0" rIns="0" bIns="0" rtlCol="0" anchor="t">
            <a:spAutoFit/>
          </a:bodyPr>
          <a:lstStyle/>
          <a:p>
            <a:pPr algn="ctr">
              <a:lnSpc>
                <a:spcPts val="6596"/>
              </a:lnSpc>
            </a:pPr>
            <a:r>
              <a:rPr lang="en-US" sz="5800" b="1" dirty="0">
                <a:solidFill>
                  <a:srgbClr val="1C2120"/>
                </a:solidFill>
                <a:latin typeface="Poppins Bold"/>
                <a:ea typeface="Poppins Bold"/>
                <a:cs typeface="Poppins Bold"/>
                <a:sym typeface="Poppins Bold"/>
              </a:rPr>
              <a:t>Tools and Technology</a:t>
            </a:r>
          </a:p>
        </p:txBody>
      </p:sp>
      <p:graphicFrame>
        <p:nvGraphicFramePr>
          <p:cNvPr id="3" name="Table 2">
            <a:extLst>
              <a:ext uri="{FF2B5EF4-FFF2-40B4-BE49-F238E27FC236}">
                <a16:creationId xmlns:a16="http://schemas.microsoft.com/office/drawing/2014/main" id="{AC298FB4-4631-345A-5A4A-3B13292783CC}"/>
              </a:ext>
            </a:extLst>
          </p:cNvPr>
          <p:cNvGraphicFramePr>
            <a:graphicFrameLocks noGrp="1"/>
          </p:cNvGraphicFramePr>
          <p:nvPr>
            <p:extLst>
              <p:ext uri="{D42A27DB-BD31-4B8C-83A1-F6EECF244321}">
                <p14:modId xmlns:p14="http://schemas.microsoft.com/office/powerpoint/2010/main" val="2925193968"/>
              </p:ext>
            </p:extLst>
          </p:nvPr>
        </p:nvGraphicFramePr>
        <p:xfrm>
          <a:off x="1143000" y="1479594"/>
          <a:ext cx="11734800" cy="8548000"/>
        </p:xfrm>
        <a:graphic>
          <a:graphicData uri="http://schemas.openxmlformats.org/drawingml/2006/table">
            <a:tbl>
              <a:tblPr firstRow="1" bandRow="1">
                <a:tableStyleId>{125E5076-3810-47DD-B79F-674D7AD40C01}</a:tableStyleId>
              </a:tblPr>
              <a:tblGrid>
                <a:gridCol w="5867400">
                  <a:extLst>
                    <a:ext uri="{9D8B030D-6E8A-4147-A177-3AD203B41FA5}">
                      <a16:colId xmlns:a16="http://schemas.microsoft.com/office/drawing/2014/main" val="178784648"/>
                    </a:ext>
                  </a:extLst>
                </a:gridCol>
                <a:gridCol w="5867400">
                  <a:extLst>
                    <a:ext uri="{9D8B030D-6E8A-4147-A177-3AD203B41FA5}">
                      <a16:colId xmlns:a16="http://schemas.microsoft.com/office/drawing/2014/main" val="3024672655"/>
                    </a:ext>
                  </a:extLst>
                </a:gridCol>
              </a:tblGrid>
              <a:tr h="672143">
                <a:tc>
                  <a:txBody>
                    <a:bodyPr/>
                    <a:lstStyle/>
                    <a:p>
                      <a:pPr algn="ctr"/>
                      <a:r>
                        <a:rPr lang="en-IN" sz="2400" b="1" dirty="0">
                          <a:latin typeface="DM Sans" pitchFamily="2" charset="0"/>
                        </a:rPr>
                        <a:t>Category</a:t>
                      </a:r>
                    </a:p>
                  </a:txBody>
                  <a:tcPr anchor="ctr"/>
                </a:tc>
                <a:tc>
                  <a:txBody>
                    <a:bodyPr/>
                    <a:lstStyle/>
                    <a:p>
                      <a:pPr algn="ctr"/>
                      <a:r>
                        <a:rPr lang="en-IN" sz="2400" b="1" dirty="0">
                          <a:latin typeface="DM Sans" pitchFamily="2" charset="0"/>
                        </a:rPr>
                        <a:t>Tools / Frameworks</a:t>
                      </a:r>
                    </a:p>
                  </a:txBody>
                  <a:tcPr/>
                </a:tc>
                <a:extLst>
                  <a:ext uri="{0D108BD9-81ED-4DB2-BD59-A6C34878D82A}">
                    <a16:rowId xmlns:a16="http://schemas.microsoft.com/office/drawing/2014/main" val="181109281"/>
                  </a:ext>
                </a:extLst>
              </a:tr>
              <a:tr h="681479">
                <a:tc>
                  <a:txBody>
                    <a:bodyPr/>
                    <a:lstStyle/>
                    <a:p>
                      <a:pPr algn="ctr"/>
                      <a:r>
                        <a:rPr lang="en-IN" sz="2400" b="1" dirty="0">
                          <a:latin typeface="DM Sans" pitchFamily="2" charset="0"/>
                        </a:rPr>
                        <a:t>Frontend Development</a:t>
                      </a:r>
                    </a:p>
                  </a:txBody>
                  <a:tcPr/>
                </a:tc>
                <a:tc>
                  <a:txBody>
                    <a:bodyPr/>
                    <a:lstStyle/>
                    <a:p>
                      <a:pPr algn="ctr"/>
                      <a:r>
                        <a:rPr lang="en-IN" sz="2400" dirty="0">
                          <a:latin typeface="DM Sans" pitchFamily="2" charset="0"/>
                        </a:rPr>
                        <a:t>ReactJS, Tailwind CSS</a:t>
                      </a:r>
                    </a:p>
                  </a:txBody>
                  <a:tcPr/>
                </a:tc>
                <a:extLst>
                  <a:ext uri="{0D108BD9-81ED-4DB2-BD59-A6C34878D82A}">
                    <a16:rowId xmlns:a16="http://schemas.microsoft.com/office/drawing/2014/main" val="1769669341"/>
                  </a:ext>
                </a:extLst>
              </a:tr>
              <a:tr h="681479">
                <a:tc>
                  <a:txBody>
                    <a:bodyPr/>
                    <a:lstStyle/>
                    <a:p>
                      <a:pPr algn="ctr"/>
                      <a:r>
                        <a:rPr lang="en-IN" sz="2400" b="1" dirty="0">
                          <a:latin typeface="DM Sans" pitchFamily="2" charset="0"/>
                        </a:rPr>
                        <a:t>Backend Development</a:t>
                      </a:r>
                    </a:p>
                  </a:txBody>
                  <a:tcPr/>
                </a:tc>
                <a:tc>
                  <a:txBody>
                    <a:bodyPr/>
                    <a:lstStyle/>
                    <a:p>
                      <a:pPr algn="ctr"/>
                      <a:r>
                        <a:rPr lang="en-US" sz="2400" dirty="0">
                          <a:latin typeface="DM Sans" pitchFamily="2" charset="0"/>
                        </a:rPr>
                        <a:t>Ruby on Rails (RESTful APIs)</a:t>
                      </a:r>
                      <a:endParaRPr lang="en-IN" sz="2400" dirty="0">
                        <a:latin typeface="DM Sans" pitchFamily="2" charset="0"/>
                      </a:endParaRPr>
                    </a:p>
                  </a:txBody>
                  <a:tcPr/>
                </a:tc>
                <a:extLst>
                  <a:ext uri="{0D108BD9-81ED-4DB2-BD59-A6C34878D82A}">
                    <a16:rowId xmlns:a16="http://schemas.microsoft.com/office/drawing/2014/main" val="2690102376"/>
                  </a:ext>
                </a:extLst>
              </a:tr>
              <a:tr h="681479">
                <a:tc>
                  <a:txBody>
                    <a:bodyPr/>
                    <a:lstStyle/>
                    <a:p>
                      <a:pPr algn="ctr"/>
                      <a:r>
                        <a:rPr lang="en-US" sz="2400" b="1" dirty="0">
                          <a:latin typeface="DM Sans" pitchFamily="2" charset="0"/>
                        </a:rPr>
                        <a:t>Database</a:t>
                      </a:r>
                      <a:endParaRPr lang="en-IN" sz="2400" b="1" dirty="0">
                        <a:latin typeface="DM Sans" pitchFamily="2" charset="0"/>
                      </a:endParaRPr>
                    </a:p>
                  </a:txBody>
                  <a:tcPr/>
                </a:tc>
                <a:tc>
                  <a:txBody>
                    <a:bodyPr/>
                    <a:lstStyle/>
                    <a:p>
                      <a:pPr algn="ctr"/>
                      <a:r>
                        <a:rPr lang="en-IN" sz="2400" dirty="0">
                          <a:latin typeface="DM Sans" pitchFamily="2" charset="0"/>
                        </a:rPr>
                        <a:t>PostgreSQL</a:t>
                      </a:r>
                    </a:p>
                  </a:txBody>
                  <a:tcPr/>
                </a:tc>
                <a:extLst>
                  <a:ext uri="{0D108BD9-81ED-4DB2-BD59-A6C34878D82A}">
                    <a16:rowId xmlns:a16="http://schemas.microsoft.com/office/drawing/2014/main" val="947729381"/>
                  </a:ext>
                </a:extLst>
              </a:tr>
              <a:tr h="681479">
                <a:tc>
                  <a:txBody>
                    <a:bodyPr/>
                    <a:lstStyle/>
                    <a:p>
                      <a:pPr algn="ctr"/>
                      <a:r>
                        <a:rPr lang="en-IN" sz="2400" b="1" dirty="0" err="1">
                          <a:latin typeface="DM Sans" pitchFamily="2" charset="0"/>
                        </a:rPr>
                        <a:t>WebServer</a:t>
                      </a:r>
                      <a:endParaRPr lang="en-IN" sz="2400" b="1" dirty="0">
                        <a:latin typeface="DM Sans" pitchFamily="2" charset="0"/>
                      </a:endParaRPr>
                    </a:p>
                  </a:txBody>
                  <a:tcPr anchor="ctr"/>
                </a:tc>
                <a:tc>
                  <a:txBody>
                    <a:bodyPr/>
                    <a:lstStyle/>
                    <a:p>
                      <a:pPr algn="ctr"/>
                      <a:r>
                        <a:rPr lang="en-IN" sz="2400" dirty="0">
                          <a:latin typeface="DM Sans" pitchFamily="2" charset="0"/>
                        </a:rPr>
                        <a:t>Apache HTTP Server</a:t>
                      </a:r>
                    </a:p>
                  </a:txBody>
                  <a:tcPr/>
                </a:tc>
                <a:extLst>
                  <a:ext uri="{0D108BD9-81ED-4DB2-BD59-A6C34878D82A}">
                    <a16:rowId xmlns:a16="http://schemas.microsoft.com/office/drawing/2014/main" val="2903814868"/>
                  </a:ext>
                </a:extLst>
              </a:tr>
              <a:tr h="681479">
                <a:tc>
                  <a:txBody>
                    <a:bodyPr/>
                    <a:lstStyle/>
                    <a:p>
                      <a:pPr algn="ctr"/>
                      <a:r>
                        <a:rPr lang="en-IN" sz="2400" b="1" dirty="0">
                          <a:latin typeface="DM Sans" pitchFamily="2" charset="0"/>
                        </a:rPr>
                        <a:t>UI/UX Design</a:t>
                      </a:r>
                    </a:p>
                  </a:txBody>
                  <a:tcPr/>
                </a:tc>
                <a:tc>
                  <a:txBody>
                    <a:bodyPr/>
                    <a:lstStyle/>
                    <a:p>
                      <a:pPr algn="ctr"/>
                      <a:r>
                        <a:rPr lang="en-IN" sz="2400" dirty="0">
                          <a:latin typeface="DM Sans" pitchFamily="2" charset="0"/>
                        </a:rPr>
                        <a:t>Figma (High-Fidelity Prototypes)</a:t>
                      </a:r>
                    </a:p>
                  </a:txBody>
                  <a:tcPr/>
                </a:tc>
                <a:extLst>
                  <a:ext uri="{0D108BD9-81ED-4DB2-BD59-A6C34878D82A}">
                    <a16:rowId xmlns:a16="http://schemas.microsoft.com/office/drawing/2014/main" val="216475993"/>
                  </a:ext>
                </a:extLst>
              </a:tr>
              <a:tr h="778105">
                <a:tc>
                  <a:txBody>
                    <a:bodyPr/>
                    <a:lstStyle/>
                    <a:p>
                      <a:pPr algn="ctr"/>
                      <a:r>
                        <a:rPr lang="en-US" sz="2400" b="1" dirty="0">
                          <a:latin typeface="DM Sans" pitchFamily="2" charset="0"/>
                        </a:rPr>
                        <a:t>Authentication</a:t>
                      </a:r>
                      <a:endParaRPr lang="en-IN" sz="2400" b="1" dirty="0">
                        <a:latin typeface="DM Sans" pitchFamily="2" charset="0"/>
                      </a:endParaRPr>
                    </a:p>
                  </a:txBody>
                  <a:tcPr/>
                </a:tc>
                <a:tc>
                  <a:txBody>
                    <a:bodyPr/>
                    <a:lstStyle/>
                    <a:p>
                      <a:pPr algn="ctr"/>
                      <a:r>
                        <a:rPr lang="en-IN" sz="2400" dirty="0">
                          <a:latin typeface="DM Sans" pitchFamily="2" charset="0"/>
                        </a:rPr>
                        <a:t>JWT (JSON Web Token), Google OAuth</a:t>
                      </a:r>
                    </a:p>
                  </a:txBody>
                  <a:tcPr/>
                </a:tc>
                <a:extLst>
                  <a:ext uri="{0D108BD9-81ED-4DB2-BD59-A6C34878D82A}">
                    <a16:rowId xmlns:a16="http://schemas.microsoft.com/office/drawing/2014/main" val="2592279720"/>
                  </a:ext>
                </a:extLst>
              </a:tr>
              <a:tr h="681479">
                <a:tc>
                  <a:txBody>
                    <a:bodyPr/>
                    <a:lstStyle/>
                    <a:p>
                      <a:pPr algn="ctr"/>
                      <a:r>
                        <a:rPr lang="en-US" sz="2400" b="1" dirty="0">
                          <a:latin typeface="DM Sans" pitchFamily="2" charset="0"/>
                        </a:rPr>
                        <a:t>API Testing</a:t>
                      </a:r>
                      <a:endParaRPr lang="en-IN" sz="2400" b="1" dirty="0">
                        <a:latin typeface="DM Sans" pitchFamily="2" charset="0"/>
                      </a:endParaRPr>
                    </a:p>
                  </a:txBody>
                  <a:tcPr/>
                </a:tc>
                <a:tc>
                  <a:txBody>
                    <a:bodyPr/>
                    <a:lstStyle/>
                    <a:p>
                      <a:pPr algn="ctr"/>
                      <a:r>
                        <a:rPr lang="en-US" sz="2400" dirty="0">
                          <a:latin typeface="DM Sans" pitchFamily="2" charset="0"/>
                        </a:rPr>
                        <a:t>Postman</a:t>
                      </a:r>
                      <a:endParaRPr lang="en-IN" sz="2400" dirty="0">
                        <a:latin typeface="DM Sans" pitchFamily="2" charset="0"/>
                      </a:endParaRPr>
                    </a:p>
                  </a:txBody>
                  <a:tcPr/>
                </a:tc>
                <a:extLst>
                  <a:ext uri="{0D108BD9-81ED-4DB2-BD59-A6C34878D82A}">
                    <a16:rowId xmlns:a16="http://schemas.microsoft.com/office/drawing/2014/main" val="1563894256"/>
                  </a:ext>
                </a:extLst>
              </a:tr>
              <a:tr h="681479">
                <a:tc>
                  <a:txBody>
                    <a:bodyPr/>
                    <a:lstStyle/>
                    <a:p>
                      <a:pPr algn="ctr"/>
                      <a:r>
                        <a:rPr lang="en-US" sz="2400" b="1" dirty="0">
                          <a:latin typeface="DM Sans" pitchFamily="2" charset="0"/>
                        </a:rPr>
                        <a:t>Version Control</a:t>
                      </a:r>
                      <a:endParaRPr lang="en-IN" sz="2400" b="1" dirty="0">
                        <a:latin typeface="DM Sans" pitchFamily="2" charset="0"/>
                      </a:endParaRPr>
                    </a:p>
                  </a:txBody>
                  <a:tcPr/>
                </a:tc>
                <a:tc>
                  <a:txBody>
                    <a:bodyPr/>
                    <a:lstStyle/>
                    <a:p>
                      <a:pPr algn="ctr"/>
                      <a:r>
                        <a:rPr lang="en-IN" sz="2400" dirty="0">
                          <a:latin typeface="DM Sans" pitchFamily="2" charset="0"/>
                        </a:rPr>
                        <a:t>Git, GitHub</a:t>
                      </a:r>
                    </a:p>
                  </a:txBody>
                  <a:tcPr/>
                </a:tc>
                <a:extLst>
                  <a:ext uri="{0D108BD9-81ED-4DB2-BD59-A6C34878D82A}">
                    <a16:rowId xmlns:a16="http://schemas.microsoft.com/office/drawing/2014/main" val="3457447755"/>
                  </a:ext>
                </a:extLst>
              </a:tr>
              <a:tr h="681479">
                <a:tc>
                  <a:txBody>
                    <a:bodyPr/>
                    <a:lstStyle/>
                    <a:p>
                      <a:pPr algn="ctr"/>
                      <a:r>
                        <a:rPr lang="en-US" sz="2400" b="1" dirty="0">
                          <a:latin typeface="DM Sans" pitchFamily="2" charset="0"/>
                        </a:rPr>
                        <a:t>Cloud Storage</a:t>
                      </a:r>
                      <a:endParaRPr lang="en-IN" sz="2400" b="1" dirty="0">
                        <a:latin typeface="DM Sans" pitchFamily="2" charset="0"/>
                      </a:endParaRPr>
                    </a:p>
                  </a:txBody>
                  <a:tcPr/>
                </a:tc>
                <a:tc>
                  <a:txBody>
                    <a:bodyPr/>
                    <a:lstStyle/>
                    <a:p>
                      <a:pPr algn="ctr"/>
                      <a:r>
                        <a:rPr lang="en-IN" sz="2400" dirty="0" err="1">
                          <a:latin typeface="DM Sans" pitchFamily="2" charset="0"/>
                        </a:rPr>
                        <a:t>Cloudinary</a:t>
                      </a:r>
                      <a:r>
                        <a:rPr lang="en-IN" sz="2400" dirty="0">
                          <a:latin typeface="DM Sans" pitchFamily="2" charset="0"/>
                        </a:rPr>
                        <a:t> (for document uploads)</a:t>
                      </a:r>
                    </a:p>
                  </a:txBody>
                  <a:tcPr/>
                </a:tc>
                <a:extLst>
                  <a:ext uri="{0D108BD9-81ED-4DB2-BD59-A6C34878D82A}">
                    <a16:rowId xmlns:a16="http://schemas.microsoft.com/office/drawing/2014/main" val="3325713935"/>
                  </a:ext>
                </a:extLst>
              </a:tr>
              <a:tr h="582745">
                <a:tc>
                  <a:txBody>
                    <a:bodyPr/>
                    <a:lstStyle/>
                    <a:p>
                      <a:pPr algn="ctr"/>
                      <a:r>
                        <a:rPr lang="en-US" sz="2400" b="1" dirty="0">
                          <a:latin typeface="DM Sans" pitchFamily="2" charset="0"/>
                        </a:rPr>
                        <a:t>Deployment Platform</a:t>
                      </a:r>
                      <a:endParaRPr lang="en-IN" sz="2400" b="1" dirty="0">
                        <a:latin typeface="DM Sans" pitchFamily="2" charset="0"/>
                      </a:endParaRPr>
                    </a:p>
                  </a:txBody>
                  <a:tcPr/>
                </a:tc>
                <a:tc>
                  <a:txBody>
                    <a:bodyPr/>
                    <a:lstStyle/>
                    <a:p>
                      <a:pPr algn="ctr"/>
                      <a:r>
                        <a:rPr lang="en-US" sz="2400" dirty="0">
                          <a:latin typeface="DM Sans" pitchFamily="2" charset="0"/>
                        </a:rPr>
                        <a:t>Cloud-based (Ubuntu Server with HTTPS)</a:t>
                      </a:r>
                      <a:endParaRPr lang="en-IN" sz="2400" dirty="0">
                        <a:latin typeface="DM Sans" pitchFamily="2" charset="0"/>
                      </a:endParaRPr>
                    </a:p>
                  </a:txBody>
                  <a:tcPr/>
                </a:tc>
                <a:extLst>
                  <a:ext uri="{0D108BD9-81ED-4DB2-BD59-A6C34878D82A}">
                    <a16:rowId xmlns:a16="http://schemas.microsoft.com/office/drawing/2014/main" val="2323392047"/>
                  </a:ext>
                </a:extLst>
              </a:tr>
              <a:tr h="674185">
                <a:tc>
                  <a:txBody>
                    <a:bodyPr/>
                    <a:lstStyle/>
                    <a:p>
                      <a:pPr algn="ctr"/>
                      <a:r>
                        <a:rPr lang="en-IN" sz="2400" b="1" dirty="0">
                          <a:latin typeface="DM Sans" pitchFamily="2" charset="0"/>
                        </a:rPr>
                        <a:t>AI Integration Ready</a:t>
                      </a:r>
                    </a:p>
                  </a:txBody>
                  <a:tcPr/>
                </a:tc>
                <a:tc>
                  <a:txBody>
                    <a:bodyPr/>
                    <a:lstStyle/>
                    <a:p>
                      <a:pPr algn="ctr"/>
                      <a:r>
                        <a:rPr lang="en-US" sz="2400" dirty="0">
                          <a:latin typeface="DM Sans" pitchFamily="2" charset="0"/>
                        </a:rPr>
                        <a:t>Architecture designed for NLP-based resume parsing and job matching</a:t>
                      </a:r>
                      <a:endParaRPr lang="en-IN" sz="2400" dirty="0">
                        <a:latin typeface="DM Sans" pitchFamily="2" charset="0"/>
                      </a:endParaRPr>
                    </a:p>
                  </a:txBody>
                  <a:tcPr/>
                </a:tc>
                <a:extLst>
                  <a:ext uri="{0D108BD9-81ED-4DB2-BD59-A6C34878D82A}">
                    <a16:rowId xmlns:a16="http://schemas.microsoft.com/office/drawing/2014/main" val="380696512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20244" y="370981"/>
            <a:ext cx="7151111" cy="931409"/>
          </a:xfrm>
          <a:prstGeom prst="rect">
            <a:avLst/>
          </a:prstGeom>
        </p:spPr>
        <p:txBody>
          <a:bodyPr lIns="0" tIns="0" rIns="0" bIns="0" rtlCol="0" anchor="t">
            <a:spAutoFit/>
          </a:bodyPr>
          <a:lstStyle/>
          <a:p>
            <a:pPr marL="0" lvl="1" indent="0" algn="l">
              <a:lnSpc>
                <a:spcPts val="6973"/>
              </a:lnSpc>
              <a:spcBef>
                <a:spcPct val="0"/>
              </a:spcBef>
            </a:pPr>
            <a:r>
              <a:rPr lang="en-US" sz="6000" b="1" dirty="0">
                <a:solidFill>
                  <a:srgbClr val="1C2120"/>
                </a:solidFill>
                <a:latin typeface="Poppins Bold"/>
                <a:ea typeface="Poppins Bold"/>
                <a:cs typeface="Poppins Bold"/>
                <a:sym typeface="Poppins Bold"/>
              </a:rPr>
              <a:t>Results</a:t>
            </a:r>
          </a:p>
        </p:txBody>
      </p:sp>
      <p:pic>
        <p:nvPicPr>
          <p:cNvPr id="4" name="Picture 3" descr="A screenshot of a computer&#10;&#10;AI-generated content may be incorrect.">
            <a:extLst>
              <a:ext uri="{FF2B5EF4-FFF2-40B4-BE49-F238E27FC236}">
                <a16:creationId xmlns:a16="http://schemas.microsoft.com/office/drawing/2014/main" id="{B34E8277-763F-76E5-7EB5-5834BF64A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23589"/>
            <a:ext cx="7620001" cy="420585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54FADF6B-C8F3-9191-80D5-46413D26DB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1943100"/>
            <a:ext cx="8991600" cy="6233932"/>
          </a:xfrm>
          <a:prstGeom prst="rect">
            <a:avLst/>
          </a:prstGeom>
        </p:spPr>
      </p:pic>
      <p:sp>
        <p:nvSpPr>
          <p:cNvPr id="7" name="TextBox 6">
            <a:extLst>
              <a:ext uri="{FF2B5EF4-FFF2-40B4-BE49-F238E27FC236}">
                <a16:creationId xmlns:a16="http://schemas.microsoft.com/office/drawing/2014/main" id="{A05D6B40-2965-D201-9E2A-0E0C470FB7DD}"/>
              </a:ext>
            </a:extLst>
          </p:cNvPr>
          <p:cNvSpPr txBox="1"/>
          <p:nvPr/>
        </p:nvSpPr>
        <p:spPr>
          <a:xfrm>
            <a:off x="3107872" y="9330958"/>
            <a:ext cx="2819400" cy="477054"/>
          </a:xfrm>
          <a:prstGeom prst="rect">
            <a:avLst/>
          </a:prstGeom>
          <a:noFill/>
        </p:spPr>
        <p:txBody>
          <a:bodyPr wrap="square" rtlCol="0">
            <a:spAutoFit/>
          </a:bodyPr>
          <a:lstStyle/>
          <a:p>
            <a:pPr algn="ctr"/>
            <a:r>
              <a:rPr lang="en-US" sz="2500" b="1" dirty="0"/>
              <a:t>Jumper(Job Seeker)</a:t>
            </a:r>
            <a:endParaRPr lang="en-IN" sz="2500" b="1" dirty="0"/>
          </a:p>
        </p:txBody>
      </p:sp>
      <p:sp>
        <p:nvSpPr>
          <p:cNvPr id="8" name="TextBox 7">
            <a:extLst>
              <a:ext uri="{FF2B5EF4-FFF2-40B4-BE49-F238E27FC236}">
                <a16:creationId xmlns:a16="http://schemas.microsoft.com/office/drawing/2014/main" id="{D394DFAD-3A95-22FE-7DEE-C82A16A90ADC}"/>
              </a:ext>
            </a:extLst>
          </p:cNvPr>
          <p:cNvSpPr txBox="1"/>
          <p:nvPr/>
        </p:nvSpPr>
        <p:spPr>
          <a:xfrm>
            <a:off x="12360729" y="8853904"/>
            <a:ext cx="2819400" cy="477054"/>
          </a:xfrm>
          <a:prstGeom prst="rect">
            <a:avLst/>
          </a:prstGeom>
          <a:noFill/>
        </p:spPr>
        <p:txBody>
          <a:bodyPr wrap="square" rtlCol="0">
            <a:spAutoFit/>
          </a:bodyPr>
          <a:lstStyle/>
          <a:p>
            <a:r>
              <a:rPr lang="en-US" sz="2500" b="1" dirty="0"/>
              <a:t>Company</a:t>
            </a:r>
            <a:endParaRPr lang="en-IN" sz="2500" b="1" dirty="0"/>
          </a:p>
        </p:txBody>
      </p:sp>
      <p:pic>
        <p:nvPicPr>
          <p:cNvPr id="5" name="Picture 4">
            <a:extLst>
              <a:ext uri="{FF2B5EF4-FFF2-40B4-BE49-F238E27FC236}">
                <a16:creationId xmlns:a16="http://schemas.microsoft.com/office/drawing/2014/main" id="{B45ABFD0-DD9E-B587-81E2-545868BF89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71" y="5520780"/>
            <a:ext cx="6950529" cy="38188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990600" y="190500"/>
            <a:ext cx="8463433" cy="1283044"/>
          </a:xfrm>
          <a:prstGeom prst="rect">
            <a:avLst/>
          </a:prstGeom>
        </p:spPr>
        <p:txBody>
          <a:bodyPr lIns="0" tIns="0" rIns="0" bIns="0" rtlCol="0" anchor="t">
            <a:spAutoFit/>
          </a:bodyPr>
          <a:lstStyle/>
          <a:p>
            <a:pPr algn="l">
              <a:lnSpc>
                <a:spcPts val="11096"/>
              </a:lnSpc>
            </a:pPr>
            <a:r>
              <a:rPr lang="en-US" sz="6000" b="1" dirty="0">
                <a:solidFill>
                  <a:srgbClr val="1C2120"/>
                </a:solidFill>
                <a:latin typeface="Poppins Bold"/>
                <a:ea typeface="Poppins Bold"/>
                <a:cs typeface="Poppins Bold"/>
                <a:sym typeface="Poppins Bold"/>
              </a:rPr>
              <a:t>Conclusion</a:t>
            </a:r>
          </a:p>
        </p:txBody>
      </p:sp>
      <p:pic>
        <p:nvPicPr>
          <p:cNvPr id="4" name="Image 0" descr="preencoded.png">
            <a:extLst>
              <a:ext uri="{FF2B5EF4-FFF2-40B4-BE49-F238E27FC236}">
                <a16:creationId xmlns:a16="http://schemas.microsoft.com/office/drawing/2014/main" id="{561EC76D-58B0-0DD1-D33D-92BE0898BDF5}"/>
              </a:ext>
            </a:extLst>
          </p:cNvPr>
          <p:cNvPicPr>
            <a:picLocks noChangeAspect="1"/>
          </p:cNvPicPr>
          <p:nvPr/>
        </p:nvPicPr>
        <p:blipFill>
          <a:blip r:embed="rId2"/>
          <a:stretch>
            <a:fillRect/>
          </a:stretch>
        </p:blipFill>
        <p:spPr>
          <a:xfrm>
            <a:off x="990600" y="2705100"/>
            <a:ext cx="566976" cy="566976"/>
          </a:xfrm>
          <a:prstGeom prst="rect">
            <a:avLst/>
          </a:prstGeom>
        </p:spPr>
      </p:pic>
      <p:sp>
        <p:nvSpPr>
          <p:cNvPr id="6" name="TextBox 5">
            <a:extLst>
              <a:ext uri="{FF2B5EF4-FFF2-40B4-BE49-F238E27FC236}">
                <a16:creationId xmlns:a16="http://schemas.microsoft.com/office/drawing/2014/main" id="{7F73B5C9-D998-8622-4780-1362311561D4}"/>
              </a:ext>
            </a:extLst>
          </p:cNvPr>
          <p:cNvSpPr txBox="1"/>
          <p:nvPr/>
        </p:nvSpPr>
        <p:spPr>
          <a:xfrm>
            <a:off x="1828800" y="2762885"/>
            <a:ext cx="3048000" cy="451406"/>
          </a:xfrm>
          <a:prstGeom prst="rect">
            <a:avLst/>
          </a:prstGeom>
          <a:noFill/>
        </p:spPr>
        <p:txBody>
          <a:bodyPr wrap="square">
            <a:spAutoFit/>
          </a:bodyPr>
          <a:lstStyle/>
          <a:p>
            <a:pPr marL="0" indent="0" algn="l">
              <a:lnSpc>
                <a:spcPts val="2750"/>
              </a:lnSpc>
              <a:buNone/>
            </a:pPr>
            <a:r>
              <a:rPr lang="en-IN" sz="2400" b="1" dirty="0">
                <a:latin typeface="DM Sans" pitchFamily="2" charset="0"/>
              </a:rPr>
              <a:t>Key Outcomes</a:t>
            </a:r>
            <a:endParaRPr lang="en-US" sz="2400" b="1" dirty="0">
              <a:latin typeface="DM Sans" pitchFamily="2" charset="0"/>
            </a:endParaRPr>
          </a:p>
        </p:txBody>
      </p:sp>
      <p:pic>
        <p:nvPicPr>
          <p:cNvPr id="7" name="Image 1" descr="preencoded.png">
            <a:extLst>
              <a:ext uri="{FF2B5EF4-FFF2-40B4-BE49-F238E27FC236}">
                <a16:creationId xmlns:a16="http://schemas.microsoft.com/office/drawing/2014/main" id="{5A22ADEC-AB63-2091-C7CA-DB970F6E533D}"/>
              </a:ext>
            </a:extLst>
          </p:cNvPr>
          <p:cNvPicPr>
            <a:picLocks noChangeAspect="1"/>
          </p:cNvPicPr>
          <p:nvPr/>
        </p:nvPicPr>
        <p:blipFill>
          <a:blip r:embed="rId3"/>
          <a:stretch>
            <a:fillRect/>
          </a:stretch>
        </p:blipFill>
        <p:spPr>
          <a:xfrm>
            <a:off x="9982200" y="2705100"/>
            <a:ext cx="566976" cy="566976"/>
          </a:xfrm>
          <a:prstGeom prst="rect">
            <a:avLst/>
          </a:prstGeom>
        </p:spPr>
      </p:pic>
      <p:sp>
        <p:nvSpPr>
          <p:cNvPr id="9" name="TextBox 8">
            <a:extLst>
              <a:ext uri="{FF2B5EF4-FFF2-40B4-BE49-F238E27FC236}">
                <a16:creationId xmlns:a16="http://schemas.microsoft.com/office/drawing/2014/main" id="{73368AC0-E042-8773-A9E2-3AD039412AD1}"/>
              </a:ext>
            </a:extLst>
          </p:cNvPr>
          <p:cNvSpPr txBox="1"/>
          <p:nvPr/>
        </p:nvSpPr>
        <p:spPr>
          <a:xfrm>
            <a:off x="10672523" y="2762885"/>
            <a:ext cx="4882033" cy="451406"/>
          </a:xfrm>
          <a:prstGeom prst="rect">
            <a:avLst/>
          </a:prstGeom>
          <a:noFill/>
        </p:spPr>
        <p:txBody>
          <a:bodyPr wrap="square">
            <a:spAutoFit/>
          </a:bodyPr>
          <a:lstStyle/>
          <a:p>
            <a:pPr marL="0" indent="0" algn="l">
              <a:lnSpc>
                <a:spcPts val="2750"/>
              </a:lnSpc>
              <a:buNone/>
            </a:pPr>
            <a:r>
              <a:rPr lang="en-US" sz="2400" b="1" dirty="0">
                <a:latin typeface="DM Sans" pitchFamily="2" charset="0"/>
                <a:ea typeface="Roboto Medium" pitchFamily="34" charset="-122"/>
                <a:cs typeface="Roboto Medium" pitchFamily="34" charset="-120"/>
              </a:rPr>
              <a:t>Technical Learnings</a:t>
            </a:r>
            <a:endParaRPr lang="en-US" sz="2400" b="1" dirty="0">
              <a:latin typeface="DM Sans" pitchFamily="2" charset="0"/>
            </a:endParaRPr>
          </a:p>
        </p:txBody>
      </p:sp>
      <p:sp>
        <p:nvSpPr>
          <p:cNvPr id="11" name="TextBox 10">
            <a:extLst>
              <a:ext uri="{FF2B5EF4-FFF2-40B4-BE49-F238E27FC236}">
                <a16:creationId xmlns:a16="http://schemas.microsoft.com/office/drawing/2014/main" id="{FFF7628D-74E9-6ECC-D15E-0C52648DC314}"/>
              </a:ext>
            </a:extLst>
          </p:cNvPr>
          <p:cNvSpPr txBox="1"/>
          <p:nvPr/>
        </p:nvSpPr>
        <p:spPr>
          <a:xfrm>
            <a:off x="1828800" y="3543300"/>
            <a:ext cx="7625233" cy="4985788"/>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pPr>
            <a:r>
              <a:rPr lang="en-US" sz="2400" dirty="0">
                <a:latin typeface="DM Sans" pitchFamily="2" charset="0"/>
              </a:rPr>
              <a:t>Successfully developed a modular, scalable AI-Driven Job Portal (</a:t>
            </a:r>
            <a:r>
              <a:rPr lang="en-US" sz="2400" dirty="0" err="1">
                <a:latin typeface="DM Sans" pitchFamily="2" charset="0"/>
              </a:rPr>
              <a:t>Inclusy</a:t>
            </a:r>
            <a:r>
              <a:rPr lang="en-US" sz="2400" dirty="0">
                <a:latin typeface="DM Sans" pitchFamily="2" charset="0"/>
              </a:rPr>
              <a:t>) that caters to Jumpers, Companies, and Admins.</a:t>
            </a:r>
          </a:p>
          <a:p>
            <a:pPr marL="342900" indent="-342900">
              <a:lnSpc>
                <a:spcPct val="150000"/>
              </a:lnSpc>
              <a:buSzPct val="100000"/>
              <a:buFont typeface="Arial" panose="020B0604020202020204" pitchFamily="34" charset="0"/>
              <a:buChar char="•"/>
            </a:pPr>
            <a:r>
              <a:rPr lang="en-US" sz="2400" dirty="0">
                <a:latin typeface="DM Sans" pitchFamily="2" charset="0"/>
              </a:rPr>
              <a:t>Implemented features such as smart job matching, real-time application tracking, and document verification.</a:t>
            </a:r>
          </a:p>
          <a:p>
            <a:pPr marL="342900" indent="-342900">
              <a:lnSpc>
                <a:spcPct val="150000"/>
              </a:lnSpc>
              <a:buSzPct val="100000"/>
              <a:buFont typeface="Arial" panose="020B0604020202020204" pitchFamily="34" charset="0"/>
              <a:buChar char="•"/>
            </a:pPr>
            <a:r>
              <a:rPr lang="en-US" sz="2400" dirty="0">
                <a:latin typeface="DM Sans" pitchFamily="2" charset="0"/>
              </a:rPr>
              <a:t>Delivered a responsive UI, aligned with Figma prototypes and backed by secure RESTful APIs.</a:t>
            </a:r>
          </a:p>
          <a:p>
            <a:pPr marL="342900" indent="-342900" algn="l">
              <a:lnSpc>
                <a:spcPct val="150000"/>
              </a:lnSpc>
              <a:buSzPct val="100000"/>
              <a:buFont typeface="Arial" panose="020B0604020202020204" pitchFamily="34" charset="0"/>
              <a:buChar char="•"/>
            </a:pPr>
            <a:endParaRPr lang="en-US" sz="2200" dirty="0">
              <a:latin typeface="DM Sans" pitchFamily="2" charset="0"/>
            </a:endParaRPr>
          </a:p>
        </p:txBody>
      </p:sp>
      <p:sp>
        <p:nvSpPr>
          <p:cNvPr id="13" name="TextBox 12">
            <a:extLst>
              <a:ext uri="{FF2B5EF4-FFF2-40B4-BE49-F238E27FC236}">
                <a16:creationId xmlns:a16="http://schemas.microsoft.com/office/drawing/2014/main" id="{08E52463-BC58-C55D-9ADF-B9A59D629D4B}"/>
              </a:ext>
            </a:extLst>
          </p:cNvPr>
          <p:cNvSpPr txBox="1"/>
          <p:nvPr/>
        </p:nvSpPr>
        <p:spPr>
          <a:xfrm>
            <a:off x="10672523" y="3543300"/>
            <a:ext cx="6091477" cy="5581721"/>
          </a:xfrm>
          <a:prstGeom prst="rect">
            <a:avLst/>
          </a:prstGeom>
          <a:noFill/>
        </p:spPr>
        <p:txBody>
          <a:bodyPr wrap="square">
            <a:spAutoFit/>
          </a:bodyPr>
          <a:lstStyle/>
          <a:p>
            <a:pPr marL="342900" indent="-342900">
              <a:lnSpc>
                <a:spcPct val="150000"/>
              </a:lnSpc>
              <a:buSzPct val="100000"/>
              <a:buFont typeface="Arial" panose="020B0604020202020204" pitchFamily="34" charset="0"/>
              <a:buChar char="•"/>
            </a:pPr>
            <a:r>
              <a:rPr lang="en-US" sz="2400" dirty="0">
                <a:latin typeface="DM Sans" pitchFamily="2" charset="0"/>
              </a:rPr>
              <a:t>Gained practical experience in full-stack development using ReactJS and Ruby on Rails.</a:t>
            </a:r>
          </a:p>
          <a:p>
            <a:pPr marL="342900" indent="-342900">
              <a:lnSpc>
                <a:spcPct val="150000"/>
              </a:lnSpc>
              <a:buSzPct val="100000"/>
              <a:buFont typeface="Arial" panose="020B0604020202020204" pitchFamily="34" charset="0"/>
              <a:buChar char="•"/>
            </a:pPr>
            <a:r>
              <a:rPr lang="en-US" sz="2400" dirty="0">
                <a:latin typeface="DM Sans" pitchFamily="2" charset="0"/>
              </a:rPr>
              <a:t>Enhanced understanding of API integration, state management, and real-world system architecture.</a:t>
            </a:r>
          </a:p>
          <a:p>
            <a:pPr marL="342900" indent="-342900">
              <a:lnSpc>
                <a:spcPct val="150000"/>
              </a:lnSpc>
              <a:buSzPct val="100000"/>
              <a:buFont typeface="Arial" panose="020B0604020202020204" pitchFamily="34" charset="0"/>
              <a:buChar char="•"/>
            </a:pPr>
            <a:r>
              <a:rPr lang="en-US" sz="2400" dirty="0">
                <a:latin typeface="DM Sans" pitchFamily="2" charset="0"/>
              </a:rPr>
              <a:t>Learned to work in an Agile environment, applying rapid prototyping and feedback-driven improvement.</a:t>
            </a:r>
            <a:r>
              <a:rPr lang="en-US" sz="2200" dirty="0">
                <a:latin typeface="DM Sans" pitchFamily="2" charset="0"/>
                <a:ea typeface="Roboto" pitchFamily="34" charset="-122"/>
                <a:cs typeface="Roboto" pitchFamily="34" charset="-120"/>
              </a:rPr>
              <a:t>.</a:t>
            </a:r>
            <a:endParaRPr lang="en-US" sz="2200" dirty="0">
              <a:latin typeface="DM Sans"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13755" y="571500"/>
            <a:ext cx="8030245" cy="1956946"/>
          </a:xfrm>
          <a:prstGeom prst="rect">
            <a:avLst/>
          </a:prstGeom>
        </p:spPr>
        <p:txBody>
          <a:bodyPr wrap="square" lIns="0" tIns="0" rIns="0" bIns="0" rtlCol="0" anchor="t">
            <a:spAutoFit/>
          </a:bodyPr>
          <a:lstStyle/>
          <a:p>
            <a:pPr algn="ctr">
              <a:lnSpc>
                <a:spcPts val="7596"/>
              </a:lnSpc>
            </a:pPr>
            <a:r>
              <a:rPr lang="en-US" sz="6000" dirty="0">
                <a:latin typeface="Poppins Bold" panose="00000800000000000000" charset="0"/>
                <a:ea typeface="Roboto Medium" pitchFamily="34" charset="-122"/>
                <a:cs typeface="Poppins Bold" panose="00000800000000000000" charset="0"/>
              </a:rPr>
              <a:t>Research Outcomes</a:t>
            </a:r>
            <a:endParaRPr lang="en-US" sz="6000" dirty="0">
              <a:latin typeface="Poppins Bold" panose="00000800000000000000" charset="0"/>
              <a:cs typeface="Poppins Bold" panose="00000800000000000000" charset="0"/>
            </a:endParaRPr>
          </a:p>
          <a:p>
            <a:pPr algn="ctr">
              <a:lnSpc>
                <a:spcPts val="7596"/>
              </a:lnSpc>
            </a:pPr>
            <a:endParaRPr lang="en-US" sz="6000" b="1" dirty="0">
              <a:latin typeface="Poppins Bold" panose="00000800000000000000" charset="0"/>
              <a:ea typeface="Poppins Bold"/>
              <a:cs typeface="Poppins Bold" panose="00000800000000000000" charset="0"/>
              <a:sym typeface="Poppins Bold"/>
            </a:endParaRPr>
          </a:p>
        </p:txBody>
      </p:sp>
      <p:sp>
        <p:nvSpPr>
          <p:cNvPr id="7" name="Shape 1">
            <a:extLst>
              <a:ext uri="{FF2B5EF4-FFF2-40B4-BE49-F238E27FC236}">
                <a16:creationId xmlns:a16="http://schemas.microsoft.com/office/drawing/2014/main" id="{CBF8A37E-2430-137C-4347-A33ECEB87954}"/>
              </a:ext>
            </a:extLst>
          </p:cNvPr>
          <p:cNvSpPr/>
          <p:nvPr/>
        </p:nvSpPr>
        <p:spPr>
          <a:xfrm>
            <a:off x="1113755" y="2101785"/>
            <a:ext cx="170021" cy="1136715"/>
          </a:xfrm>
          <a:prstGeom prst="roundRect">
            <a:avLst>
              <a:gd name="adj" fmla="val 56033"/>
            </a:avLst>
          </a:prstGeom>
          <a:solidFill>
            <a:srgbClr val="182567"/>
          </a:solidFill>
          <a:ln w="7620">
            <a:solidFill>
              <a:srgbClr val="313E80"/>
            </a:solidFill>
            <a:prstDash val="solid"/>
          </a:ln>
        </p:spPr>
        <p:txBody>
          <a:bodyPr/>
          <a:lstStyle/>
          <a:p>
            <a:endParaRPr lang="en-IN">
              <a:latin typeface="DM Sans" pitchFamily="2" charset="0"/>
            </a:endParaRPr>
          </a:p>
        </p:txBody>
      </p:sp>
      <p:sp>
        <p:nvSpPr>
          <p:cNvPr id="9" name="TextBox 8">
            <a:extLst>
              <a:ext uri="{FF2B5EF4-FFF2-40B4-BE49-F238E27FC236}">
                <a16:creationId xmlns:a16="http://schemas.microsoft.com/office/drawing/2014/main" id="{19050F63-8BA0-2B28-7E25-D40DA624FDA4}"/>
              </a:ext>
            </a:extLst>
          </p:cNvPr>
          <p:cNvSpPr txBox="1"/>
          <p:nvPr/>
        </p:nvSpPr>
        <p:spPr>
          <a:xfrm>
            <a:off x="1676400" y="2101785"/>
            <a:ext cx="9144000" cy="451406"/>
          </a:xfrm>
          <a:prstGeom prst="rect">
            <a:avLst/>
          </a:prstGeom>
          <a:noFill/>
        </p:spPr>
        <p:txBody>
          <a:bodyPr wrap="square">
            <a:spAutoFit/>
          </a:bodyPr>
          <a:lstStyle/>
          <a:p>
            <a:pPr marL="0" indent="0" algn="l">
              <a:lnSpc>
                <a:spcPts val="2750"/>
              </a:lnSpc>
              <a:buNone/>
            </a:pPr>
            <a:r>
              <a:rPr lang="en-IN" sz="2400" b="1" dirty="0">
                <a:latin typeface="DM Sans" pitchFamily="2" charset="0"/>
              </a:rPr>
              <a:t>AI-Powered Resume Matching</a:t>
            </a:r>
            <a:endParaRPr lang="en-US" sz="2400" b="1" dirty="0">
              <a:latin typeface="DM Sans" pitchFamily="2" charset="0"/>
              <a:cs typeface="Poppins Bold" panose="00000800000000000000" charset="0"/>
            </a:endParaRPr>
          </a:p>
        </p:txBody>
      </p:sp>
      <p:sp>
        <p:nvSpPr>
          <p:cNvPr id="11" name="TextBox 10">
            <a:extLst>
              <a:ext uri="{FF2B5EF4-FFF2-40B4-BE49-F238E27FC236}">
                <a16:creationId xmlns:a16="http://schemas.microsoft.com/office/drawing/2014/main" id="{A62D72C2-6E1B-B882-0DFC-A3F8915E5769}"/>
              </a:ext>
            </a:extLst>
          </p:cNvPr>
          <p:cNvSpPr txBox="1"/>
          <p:nvPr/>
        </p:nvSpPr>
        <p:spPr>
          <a:xfrm>
            <a:off x="1681162" y="2503251"/>
            <a:ext cx="9144000" cy="1202958"/>
          </a:xfrm>
          <a:prstGeom prst="rect">
            <a:avLst/>
          </a:prstGeom>
          <a:noFill/>
        </p:spPr>
        <p:txBody>
          <a:bodyPr wrap="square">
            <a:spAutoFit/>
          </a:bodyPr>
          <a:lstStyle/>
          <a:p>
            <a:pPr marL="0" indent="0" algn="l">
              <a:lnSpc>
                <a:spcPts val="2850"/>
              </a:lnSpc>
              <a:buNone/>
            </a:pPr>
            <a:r>
              <a:rPr lang="en-US" sz="2400" dirty="0">
                <a:latin typeface="DM Sans" pitchFamily="2" charset="0"/>
              </a:rPr>
              <a:t>Integrate </a:t>
            </a:r>
            <a:r>
              <a:rPr lang="en-US" sz="2400" b="1" dirty="0">
                <a:latin typeface="DM Sans" pitchFamily="2" charset="0"/>
              </a:rPr>
              <a:t>NLP algorithms</a:t>
            </a:r>
            <a:r>
              <a:rPr lang="en-US" sz="2400" dirty="0">
                <a:latin typeface="DM Sans" pitchFamily="2" charset="0"/>
              </a:rPr>
              <a:t> to semantically analyze resumes and job descriptions, improving candidate-job relevance and match accuracy.</a:t>
            </a:r>
            <a:endParaRPr lang="en-US" sz="2200" dirty="0">
              <a:latin typeface="DM Sans" pitchFamily="2" charset="0"/>
            </a:endParaRPr>
          </a:p>
        </p:txBody>
      </p:sp>
      <p:sp>
        <p:nvSpPr>
          <p:cNvPr id="12" name="Shape 4">
            <a:extLst>
              <a:ext uri="{FF2B5EF4-FFF2-40B4-BE49-F238E27FC236}">
                <a16:creationId xmlns:a16="http://schemas.microsoft.com/office/drawing/2014/main" id="{D42D9ECA-F8A1-8AAA-0861-E2F68F519C9A}"/>
              </a:ext>
            </a:extLst>
          </p:cNvPr>
          <p:cNvSpPr/>
          <p:nvPr/>
        </p:nvSpPr>
        <p:spPr>
          <a:xfrm>
            <a:off x="1295249" y="3764857"/>
            <a:ext cx="170021" cy="1136715"/>
          </a:xfrm>
          <a:prstGeom prst="roundRect">
            <a:avLst>
              <a:gd name="adj" fmla="val 56033"/>
            </a:avLst>
          </a:prstGeom>
          <a:solidFill>
            <a:srgbClr val="182567"/>
          </a:solidFill>
          <a:ln w="7620">
            <a:solidFill>
              <a:srgbClr val="313E80"/>
            </a:solidFill>
            <a:prstDash val="solid"/>
          </a:ln>
        </p:spPr>
        <p:txBody>
          <a:bodyPr/>
          <a:lstStyle/>
          <a:p>
            <a:endParaRPr lang="en-IN">
              <a:latin typeface="DM Sans" pitchFamily="2" charset="0"/>
            </a:endParaRPr>
          </a:p>
        </p:txBody>
      </p:sp>
      <p:sp>
        <p:nvSpPr>
          <p:cNvPr id="14" name="TextBox 13">
            <a:extLst>
              <a:ext uri="{FF2B5EF4-FFF2-40B4-BE49-F238E27FC236}">
                <a16:creationId xmlns:a16="http://schemas.microsoft.com/office/drawing/2014/main" id="{03148EC1-0BC3-131A-26B4-A462B2A0CDDF}"/>
              </a:ext>
            </a:extLst>
          </p:cNvPr>
          <p:cNvSpPr txBox="1"/>
          <p:nvPr/>
        </p:nvSpPr>
        <p:spPr>
          <a:xfrm>
            <a:off x="1962150" y="3764857"/>
            <a:ext cx="9144000" cy="451406"/>
          </a:xfrm>
          <a:prstGeom prst="rect">
            <a:avLst/>
          </a:prstGeom>
          <a:noFill/>
        </p:spPr>
        <p:txBody>
          <a:bodyPr wrap="square">
            <a:spAutoFit/>
          </a:bodyPr>
          <a:lstStyle/>
          <a:p>
            <a:pPr marL="0" indent="0" algn="l">
              <a:lnSpc>
                <a:spcPts val="2750"/>
              </a:lnSpc>
              <a:buNone/>
            </a:pPr>
            <a:r>
              <a:rPr lang="en-IN" sz="2400" b="1" dirty="0">
                <a:latin typeface="DM Sans" pitchFamily="2" charset="0"/>
              </a:rPr>
              <a:t>Mobile Application</a:t>
            </a:r>
            <a:endParaRPr lang="en-US" sz="2400" b="1" dirty="0">
              <a:latin typeface="DM Sans" pitchFamily="2" charset="0"/>
              <a:cs typeface="Poppins Bold" panose="00000800000000000000" charset="0"/>
            </a:endParaRPr>
          </a:p>
        </p:txBody>
      </p:sp>
      <p:sp>
        <p:nvSpPr>
          <p:cNvPr id="16" name="TextBox 15">
            <a:extLst>
              <a:ext uri="{FF2B5EF4-FFF2-40B4-BE49-F238E27FC236}">
                <a16:creationId xmlns:a16="http://schemas.microsoft.com/office/drawing/2014/main" id="{D7C4764E-5710-4F74-D706-FFDE5429A93B}"/>
              </a:ext>
            </a:extLst>
          </p:cNvPr>
          <p:cNvSpPr txBox="1"/>
          <p:nvPr/>
        </p:nvSpPr>
        <p:spPr>
          <a:xfrm>
            <a:off x="1962150" y="4181426"/>
            <a:ext cx="9144000" cy="1201419"/>
          </a:xfrm>
          <a:prstGeom prst="rect">
            <a:avLst/>
          </a:prstGeom>
          <a:noFill/>
        </p:spPr>
        <p:txBody>
          <a:bodyPr wrap="square">
            <a:spAutoFit/>
          </a:bodyPr>
          <a:lstStyle/>
          <a:p>
            <a:pPr marL="0" indent="0" algn="l">
              <a:lnSpc>
                <a:spcPts val="2850"/>
              </a:lnSpc>
              <a:buNone/>
            </a:pPr>
            <a:r>
              <a:rPr lang="en-US" sz="2400" dirty="0">
                <a:latin typeface="DM Sans" pitchFamily="2" charset="0"/>
              </a:rPr>
              <a:t>Develop a </a:t>
            </a:r>
            <a:r>
              <a:rPr lang="en-US" sz="2400" b="1" dirty="0">
                <a:latin typeface="DM Sans" pitchFamily="2" charset="0"/>
              </a:rPr>
              <a:t>cross-platform mobile app</a:t>
            </a:r>
            <a:r>
              <a:rPr lang="en-US" sz="2400" dirty="0">
                <a:latin typeface="DM Sans" pitchFamily="2" charset="0"/>
              </a:rPr>
              <a:t> (using React Native or Flutter) to increase accessibility and allow users to apply, track, and receive notifications on the go.</a:t>
            </a:r>
            <a:endParaRPr lang="en-US" sz="2200" dirty="0">
              <a:latin typeface="DM Sans" pitchFamily="2" charset="0"/>
            </a:endParaRPr>
          </a:p>
        </p:txBody>
      </p:sp>
      <p:sp>
        <p:nvSpPr>
          <p:cNvPr id="17" name="Shape 4">
            <a:extLst>
              <a:ext uri="{FF2B5EF4-FFF2-40B4-BE49-F238E27FC236}">
                <a16:creationId xmlns:a16="http://schemas.microsoft.com/office/drawing/2014/main" id="{123A190B-5727-0B2F-67B5-D144018F5B21}"/>
              </a:ext>
            </a:extLst>
          </p:cNvPr>
          <p:cNvSpPr/>
          <p:nvPr/>
        </p:nvSpPr>
        <p:spPr>
          <a:xfrm>
            <a:off x="1465270" y="5385203"/>
            <a:ext cx="170021" cy="1136715"/>
          </a:xfrm>
          <a:prstGeom prst="roundRect">
            <a:avLst>
              <a:gd name="adj" fmla="val 56033"/>
            </a:avLst>
          </a:prstGeom>
          <a:solidFill>
            <a:srgbClr val="182567"/>
          </a:solidFill>
          <a:ln w="7620">
            <a:solidFill>
              <a:srgbClr val="313E80"/>
            </a:solidFill>
            <a:prstDash val="solid"/>
          </a:ln>
        </p:spPr>
        <p:txBody>
          <a:bodyPr/>
          <a:lstStyle/>
          <a:p>
            <a:endParaRPr lang="en-IN">
              <a:latin typeface="DM Sans" pitchFamily="2" charset="0"/>
            </a:endParaRPr>
          </a:p>
        </p:txBody>
      </p:sp>
      <p:sp>
        <p:nvSpPr>
          <p:cNvPr id="19" name="TextBox 18">
            <a:extLst>
              <a:ext uri="{FF2B5EF4-FFF2-40B4-BE49-F238E27FC236}">
                <a16:creationId xmlns:a16="http://schemas.microsoft.com/office/drawing/2014/main" id="{6E73DF3A-4BA3-E999-7E0F-8BB2A84E8EED}"/>
              </a:ext>
            </a:extLst>
          </p:cNvPr>
          <p:cNvSpPr txBox="1"/>
          <p:nvPr/>
        </p:nvSpPr>
        <p:spPr>
          <a:xfrm>
            <a:off x="2133600" y="5385203"/>
            <a:ext cx="9144000" cy="451406"/>
          </a:xfrm>
          <a:prstGeom prst="rect">
            <a:avLst/>
          </a:prstGeom>
          <a:noFill/>
        </p:spPr>
        <p:txBody>
          <a:bodyPr wrap="square">
            <a:spAutoFit/>
          </a:bodyPr>
          <a:lstStyle/>
          <a:p>
            <a:pPr marL="0" indent="0" algn="l">
              <a:lnSpc>
                <a:spcPts val="2750"/>
              </a:lnSpc>
              <a:buNone/>
            </a:pPr>
            <a:r>
              <a:rPr lang="en-IN" sz="2400" b="1" dirty="0">
                <a:latin typeface="DM Sans" pitchFamily="2" charset="0"/>
              </a:rPr>
              <a:t>Real-time Chat System</a:t>
            </a:r>
            <a:endParaRPr lang="en-US" sz="2400" b="1" dirty="0">
              <a:latin typeface="DM Sans" pitchFamily="2" charset="0"/>
              <a:cs typeface="Poppins Bold" panose="00000800000000000000" charset="0"/>
            </a:endParaRPr>
          </a:p>
        </p:txBody>
      </p:sp>
      <p:sp>
        <p:nvSpPr>
          <p:cNvPr id="21" name="TextBox 20">
            <a:extLst>
              <a:ext uri="{FF2B5EF4-FFF2-40B4-BE49-F238E27FC236}">
                <a16:creationId xmlns:a16="http://schemas.microsoft.com/office/drawing/2014/main" id="{62A6E3E7-19AE-C15E-6625-BE41C973EE0B}"/>
              </a:ext>
            </a:extLst>
          </p:cNvPr>
          <p:cNvSpPr txBox="1"/>
          <p:nvPr/>
        </p:nvSpPr>
        <p:spPr>
          <a:xfrm>
            <a:off x="2133600" y="5802221"/>
            <a:ext cx="9144000" cy="1201419"/>
          </a:xfrm>
          <a:prstGeom prst="rect">
            <a:avLst/>
          </a:prstGeom>
          <a:noFill/>
        </p:spPr>
        <p:txBody>
          <a:bodyPr wrap="square">
            <a:spAutoFit/>
          </a:bodyPr>
          <a:lstStyle/>
          <a:p>
            <a:pPr marL="0" indent="0" algn="l">
              <a:lnSpc>
                <a:spcPts val="2850"/>
              </a:lnSpc>
              <a:buNone/>
            </a:pPr>
            <a:r>
              <a:rPr lang="en-US" sz="2400" dirty="0">
                <a:latin typeface="DM Sans" pitchFamily="2" charset="0"/>
              </a:rPr>
              <a:t>Implement </a:t>
            </a:r>
            <a:r>
              <a:rPr lang="en-US" sz="2400" b="1" dirty="0">
                <a:latin typeface="DM Sans" pitchFamily="2" charset="0"/>
              </a:rPr>
              <a:t>chat functionality</a:t>
            </a:r>
            <a:r>
              <a:rPr lang="en-US" sz="2400" dirty="0">
                <a:latin typeface="DM Sans" pitchFamily="2" charset="0"/>
              </a:rPr>
              <a:t> between Jumpers and Companies using </a:t>
            </a:r>
            <a:r>
              <a:rPr lang="en-US" sz="2400" dirty="0" err="1">
                <a:latin typeface="DM Sans" pitchFamily="2" charset="0"/>
              </a:rPr>
              <a:t>WebSockets</a:t>
            </a:r>
            <a:r>
              <a:rPr lang="en-US" sz="2400" dirty="0">
                <a:latin typeface="DM Sans" pitchFamily="2" charset="0"/>
              </a:rPr>
              <a:t> or Firebase, enabling direct communication and interview scheduling.</a:t>
            </a:r>
            <a:endParaRPr lang="en-US" sz="2200" dirty="0">
              <a:latin typeface="DM Sans" pitchFamily="2" charset="0"/>
            </a:endParaRPr>
          </a:p>
        </p:txBody>
      </p:sp>
      <p:sp>
        <p:nvSpPr>
          <p:cNvPr id="22" name="Shape 4">
            <a:extLst>
              <a:ext uri="{FF2B5EF4-FFF2-40B4-BE49-F238E27FC236}">
                <a16:creationId xmlns:a16="http://schemas.microsoft.com/office/drawing/2014/main" id="{55255E9A-EDBD-7FC9-CA03-6CB8CD435B0D}"/>
              </a:ext>
            </a:extLst>
          </p:cNvPr>
          <p:cNvSpPr/>
          <p:nvPr/>
        </p:nvSpPr>
        <p:spPr>
          <a:xfrm>
            <a:off x="1676400" y="7048500"/>
            <a:ext cx="170021" cy="1136715"/>
          </a:xfrm>
          <a:prstGeom prst="roundRect">
            <a:avLst>
              <a:gd name="adj" fmla="val 56033"/>
            </a:avLst>
          </a:prstGeom>
          <a:solidFill>
            <a:srgbClr val="182567"/>
          </a:solidFill>
          <a:ln w="7620">
            <a:solidFill>
              <a:srgbClr val="313E80"/>
            </a:solidFill>
            <a:prstDash val="solid"/>
          </a:ln>
        </p:spPr>
        <p:txBody>
          <a:bodyPr/>
          <a:lstStyle/>
          <a:p>
            <a:endParaRPr lang="en-IN">
              <a:latin typeface="DM Sans" pitchFamily="2" charset="0"/>
            </a:endParaRPr>
          </a:p>
        </p:txBody>
      </p:sp>
      <p:sp>
        <p:nvSpPr>
          <p:cNvPr id="24" name="TextBox 23">
            <a:extLst>
              <a:ext uri="{FF2B5EF4-FFF2-40B4-BE49-F238E27FC236}">
                <a16:creationId xmlns:a16="http://schemas.microsoft.com/office/drawing/2014/main" id="{892687CB-63BC-D5BA-8C31-C3B0715447F5}"/>
              </a:ext>
            </a:extLst>
          </p:cNvPr>
          <p:cNvSpPr txBox="1"/>
          <p:nvPr/>
        </p:nvSpPr>
        <p:spPr>
          <a:xfrm>
            <a:off x="2380129" y="7059669"/>
            <a:ext cx="9144000" cy="451406"/>
          </a:xfrm>
          <a:prstGeom prst="rect">
            <a:avLst/>
          </a:prstGeom>
          <a:noFill/>
        </p:spPr>
        <p:txBody>
          <a:bodyPr wrap="square">
            <a:spAutoFit/>
          </a:bodyPr>
          <a:lstStyle/>
          <a:p>
            <a:pPr marL="0" indent="0" algn="l">
              <a:lnSpc>
                <a:spcPts val="2750"/>
              </a:lnSpc>
              <a:buNone/>
            </a:pPr>
            <a:r>
              <a:rPr lang="en-IN" sz="2400" b="1" dirty="0">
                <a:latin typeface="DM Sans" pitchFamily="2" charset="0"/>
              </a:rPr>
              <a:t>Multilingual &amp; Global Support</a:t>
            </a:r>
            <a:endParaRPr lang="en-US" sz="2200" b="1" dirty="0">
              <a:latin typeface="DM Sans" pitchFamily="2" charset="0"/>
              <a:cs typeface="Poppins Bold" panose="00000800000000000000" charset="0"/>
            </a:endParaRPr>
          </a:p>
        </p:txBody>
      </p:sp>
      <p:sp>
        <p:nvSpPr>
          <p:cNvPr id="26" name="TextBox 25">
            <a:extLst>
              <a:ext uri="{FF2B5EF4-FFF2-40B4-BE49-F238E27FC236}">
                <a16:creationId xmlns:a16="http://schemas.microsoft.com/office/drawing/2014/main" id="{8EF60B8B-3C71-A9D5-0AF1-2E93ABC3464C}"/>
              </a:ext>
            </a:extLst>
          </p:cNvPr>
          <p:cNvSpPr txBox="1"/>
          <p:nvPr/>
        </p:nvSpPr>
        <p:spPr>
          <a:xfrm>
            <a:off x="2362200" y="7446182"/>
            <a:ext cx="9144000" cy="1202958"/>
          </a:xfrm>
          <a:prstGeom prst="rect">
            <a:avLst/>
          </a:prstGeom>
          <a:noFill/>
        </p:spPr>
        <p:txBody>
          <a:bodyPr wrap="square">
            <a:spAutoFit/>
          </a:bodyPr>
          <a:lstStyle/>
          <a:p>
            <a:pPr marL="0" indent="0" algn="l">
              <a:lnSpc>
                <a:spcPts val="2850"/>
              </a:lnSpc>
              <a:buNone/>
            </a:pPr>
            <a:r>
              <a:rPr lang="en-US" sz="2400" dirty="0">
                <a:latin typeface="DM Sans" pitchFamily="2" charset="0"/>
              </a:rPr>
              <a:t>Add support for </a:t>
            </a:r>
            <a:r>
              <a:rPr lang="en-US" sz="2400" b="1" dirty="0">
                <a:latin typeface="DM Sans" pitchFamily="2" charset="0"/>
              </a:rPr>
              <a:t>regional languages</a:t>
            </a:r>
            <a:r>
              <a:rPr lang="en-US" sz="2400" dirty="0">
                <a:latin typeface="DM Sans" pitchFamily="2" charset="0"/>
              </a:rPr>
              <a:t> and </a:t>
            </a:r>
            <a:r>
              <a:rPr lang="en-US" sz="2400" b="1" dirty="0">
                <a:latin typeface="DM Sans" pitchFamily="2" charset="0"/>
              </a:rPr>
              <a:t>localization</a:t>
            </a:r>
            <a:r>
              <a:rPr lang="en-US" sz="2400" dirty="0">
                <a:latin typeface="DM Sans" pitchFamily="2" charset="0"/>
              </a:rPr>
              <a:t>, enabling broader adoption across diverse geographies and workforce segments.</a:t>
            </a:r>
            <a:endParaRPr lang="en-US" sz="2200" dirty="0">
              <a:latin typeface="DM Sans"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1017</Words>
  <Application>Microsoft Office PowerPoint</Application>
  <PresentationFormat>Custom</PresentationFormat>
  <Paragraphs>92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DM Sans</vt:lpstr>
      <vt:lpstr>Calibri</vt:lpstr>
      <vt:lpstr>Arial</vt:lpstr>
      <vt:lpstr>Poppins Light</vt:lpstr>
      <vt:lpstr>Poppins Bold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CP IA 1 Presentation</dc:title>
  <dc:creator>Pravesh</dc:creator>
  <cp:lastModifiedBy>Office</cp:lastModifiedBy>
  <cp:revision>62</cp:revision>
  <dcterms:created xsi:type="dcterms:W3CDTF">2006-08-16T00:00:00Z</dcterms:created>
  <dcterms:modified xsi:type="dcterms:W3CDTF">2025-05-21T04:11:23Z</dcterms:modified>
  <dc:identifier>DAGeQWUAVXg</dc:identifier>
</cp:coreProperties>
</file>