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570" r:id="rId2"/>
    <p:sldId id="604" r:id="rId3"/>
    <p:sldId id="606" r:id="rId4"/>
    <p:sldId id="599" r:id="rId5"/>
    <p:sldId id="601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50" roundtripDataSignature="AMtx7mhRE1M9a0cPUD7PemCcziMgZW9Q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B3A"/>
    <a:srgbClr val="FFFFFF"/>
    <a:srgbClr val="F8FAF0"/>
    <a:srgbClr val="FBFBF4"/>
    <a:srgbClr val="F3EFDB"/>
    <a:srgbClr val="FBF4FC"/>
    <a:srgbClr val="F2CFF3"/>
    <a:srgbClr val="F6E7F8"/>
    <a:srgbClr val="FDF9FE"/>
    <a:srgbClr val="00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3E0B4-C7BB-3148-AE05-54FDC675C0EA}" v="1483" dt="2024-02-20T08:37:42.944"/>
    <p1510:client id="{DE478DB4-4066-7845-B524-6CE6452FCE66}" v="4693" dt="2024-02-20T08:30:30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55" Type="http://schemas.microsoft.com/office/2015/10/relationships/revisionInfo" Target="revisionInfo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52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93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E96BD-1856-9301-3426-297B31133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6E881-B3E5-E464-770B-1EE596582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2B459A-224F-85D7-A034-FEFCC1D66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0004-4140-D147-2E08-35CFE27509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9257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E96BD-1856-9301-3426-297B31133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6E881-B3E5-E464-770B-1EE596582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2B459A-224F-85D7-A034-FEFCC1D66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0004-4140-D147-2E08-35CFE27509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56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E96BD-1856-9301-3426-297B31133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6E881-B3E5-E464-770B-1EE596582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2B459A-224F-85D7-A034-FEFCC1D66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0004-4140-D147-2E08-35CFE27509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22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5474E-5138-FE6A-2CAF-C6B6290F0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9969AD-1F32-49AE-11B3-3A6FBEFF89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890985-E920-CC71-D20D-C81E7CCF8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24CBF-F234-799C-25F5-FA9A7D4921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541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2" name="Rectangle 1435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94;p1">
            <a:extLst>
              <a:ext uri="{FF2B5EF4-FFF2-40B4-BE49-F238E27FC236}">
                <a16:creationId xmlns:a16="http://schemas.microsoft.com/office/drawing/2014/main" id="{2BE561E7-3BAC-098A-55E3-90C867694AC2}"/>
              </a:ext>
            </a:extLst>
          </p:cNvPr>
          <p:cNvSpPr/>
          <p:nvPr/>
        </p:nvSpPr>
        <p:spPr>
          <a:xfrm>
            <a:off x="881227" y="5320142"/>
            <a:ext cx="11210925" cy="744836"/>
          </a:xfrm>
          <a:prstGeom prst="rect">
            <a:avLst/>
          </a:prstGeom>
          <a:solidFill>
            <a:srgbClr val="000B3A"/>
          </a:solidFill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600" b="1" kern="1200" cap="small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  <a:sym typeface="Malgun Gothic"/>
            </a:endParaRPr>
          </a:p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cap="small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  <a:sym typeface="Malgun Gothic"/>
              </a:rPr>
              <a:t>Purdue | Meijer</a:t>
            </a:r>
          </a:p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cap="small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  <a:sym typeface="Malgun Gothic"/>
              </a:rPr>
              <a:t>Progress Update Deck – 08-Mar-2024</a:t>
            </a:r>
            <a:endParaRPr lang="en-US" b="1" kern="1200" cap="small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600" b="1" kern="1200" cap="small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  <a:sym typeface="Malgun Gothic"/>
            </a:endParaRPr>
          </a:p>
        </p:txBody>
      </p:sp>
      <p:cxnSp>
        <p:nvCxnSpPr>
          <p:cNvPr id="14354" name="Straight Connector 1435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6" name="Straight Connector 1435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background with a yellow letter&#10;&#10;Description automatically generated">
            <a:extLst>
              <a:ext uri="{FF2B5EF4-FFF2-40B4-BE49-F238E27FC236}">
                <a16:creationId xmlns:a16="http://schemas.microsoft.com/office/drawing/2014/main" id="{73277B25-1776-7BBB-9C91-10EDE48C3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336" y="307783"/>
            <a:ext cx="951464" cy="61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2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33BD6-F807-E1B1-3FD1-4A2DC75A7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30AF168D-6900-58B6-5C90-E04F82B5002E}"/>
              </a:ext>
            </a:extLst>
          </p:cNvPr>
          <p:cNvSpPr/>
          <p:nvPr/>
        </p:nvSpPr>
        <p:spPr>
          <a:xfrm>
            <a:off x="725573" y="1891862"/>
            <a:ext cx="11013165" cy="4256087"/>
          </a:xfrm>
          <a:prstGeom prst="rect">
            <a:avLst/>
          </a:prstGeom>
          <a:noFill/>
          <a:ln>
            <a:solidFill>
              <a:srgbClr val="000B3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356FC50-E9C3-0CE4-5786-4F7AE9D799DD}"/>
              </a:ext>
            </a:extLst>
          </p:cNvPr>
          <p:cNvSpPr>
            <a:spLocks/>
          </p:cNvSpPr>
          <p:nvPr/>
        </p:nvSpPr>
        <p:spPr>
          <a:xfrm>
            <a:off x="725574" y="2364557"/>
            <a:ext cx="0" cy="2926080"/>
          </a:xfrm>
          <a:prstGeom prst="rect">
            <a:avLst/>
          </a:prstGeom>
          <a:solidFill>
            <a:srgbClr val="015B8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1F8BF91-D320-12C7-6AEE-C7AF75106271}"/>
              </a:ext>
            </a:extLst>
          </p:cNvPr>
          <p:cNvSpPr/>
          <p:nvPr/>
        </p:nvSpPr>
        <p:spPr>
          <a:xfrm>
            <a:off x="723382" y="1419487"/>
            <a:ext cx="11013170" cy="3200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List of Features</a:t>
            </a:r>
          </a:p>
        </p:txBody>
      </p:sp>
      <p:sp>
        <p:nvSpPr>
          <p:cNvPr id="186" name="Google Shape;107;p2">
            <a:extLst>
              <a:ext uri="{FF2B5EF4-FFF2-40B4-BE49-F238E27FC236}">
                <a16:creationId xmlns:a16="http://schemas.microsoft.com/office/drawing/2014/main" id="{D4F127BB-32A1-ED74-D1E3-962FC927183B}"/>
              </a:ext>
            </a:extLst>
          </p:cNvPr>
          <p:cNvSpPr txBox="1"/>
          <p:nvPr/>
        </p:nvSpPr>
        <p:spPr>
          <a:xfrm>
            <a:off x="455448" y="841836"/>
            <a:ext cx="1066037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  <a:sym typeface="Malgun Gothic"/>
              </a:rPr>
              <a:t>Adding new features centering Household Demographics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19CF2E75-157C-B8AA-6F11-7606159DF0CE}"/>
              </a:ext>
            </a:extLst>
          </p:cNvPr>
          <p:cNvGrpSpPr/>
          <p:nvPr/>
        </p:nvGrpSpPr>
        <p:grpSpPr>
          <a:xfrm>
            <a:off x="942922" y="2387928"/>
            <a:ext cx="3895758" cy="714565"/>
            <a:chOff x="532203" y="2408807"/>
            <a:chExt cx="1292660" cy="714565"/>
          </a:xfrm>
        </p:grpSpPr>
        <p:sp>
          <p:nvSpPr>
            <p:cNvPr id="1050" name="Rectangle: Rounded Corners 177">
              <a:extLst>
                <a:ext uri="{FF2B5EF4-FFF2-40B4-BE49-F238E27FC236}">
                  <a16:creationId xmlns:a16="http://schemas.microsoft.com/office/drawing/2014/main" id="{60C80763-3BBE-35D0-6539-4EBD1865A8C6}"/>
                </a:ext>
              </a:extLst>
            </p:cNvPr>
            <p:cNvSpPr/>
            <p:nvPr/>
          </p:nvSpPr>
          <p:spPr>
            <a:xfrm>
              <a:off x="532203" y="2408807"/>
              <a:ext cx="1292660" cy="714565"/>
            </a:xfrm>
            <a:prstGeom prst="roundRect">
              <a:avLst/>
            </a:prstGeom>
            <a:solidFill>
              <a:schemeClr val="bg2">
                <a:lumMod val="20000"/>
                <a:lumOff val="80000"/>
                <a:alpha val="34000"/>
              </a:schemeClr>
            </a:solidFill>
            <a:ln w="3175">
              <a:solidFill>
                <a:srgbClr val="000B3A">
                  <a:alpha val="42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yuthaya" pitchFamily="2" charset="-34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87DA115A-DBC4-ED31-3306-36BECC4027B7}"/>
                </a:ext>
              </a:extLst>
            </p:cNvPr>
            <p:cNvSpPr txBox="1"/>
            <p:nvPr/>
          </p:nvSpPr>
          <p:spPr>
            <a:xfrm>
              <a:off x="726775" y="2559851"/>
              <a:ext cx="903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Geographical</a:t>
              </a:r>
            </a:p>
          </p:txBody>
        </p:sp>
      </p:grpSp>
      <p:sp>
        <p:nvSpPr>
          <p:cNvPr id="1052" name="TextBox 1051">
            <a:extLst>
              <a:ext uri="{FF2B5EF4-FFF2-40B4-BE49-F238E27FC236}">
                <a16:creationId xmlns:a16="http://schemas.microsoft.com/office/drawing/2014/main" id="{D36F55C0-40D8-3D91-C362-CDE9C6DE1B18}"/>
              </a:ext>
            </a:extLst>
          </p:cNvPr>
          <p:cNvSpPr txBox="1"/>
          <p:nvPr/>
        </p:nvSpPr>
        <p:spPr>
          <a:xfrm>
            <a:off x="1279141" y="3341630"/>
            <a:ext cx="3533651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1">
                <a:solidFill>
                  <a:srgbClr val="015B8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B3A"/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Latitude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B3A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Longitude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B3A"/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B3A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B3A"/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County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B3A"/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Census Tract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B3A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Census Block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B3A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Metro/Micro Statistical Area Type</a:t>
            </a:r>
          </a:p>
        </p:txBody>
      </p:sp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74DAF546-58EC-66FE-C88B-7497D67E4539}"/>
              </a:ext>
            </a:extLst>
          </p:cNvPr>
          <p:cNvSpPr txBox="1"/>
          <p:nvPr/>
        </p:nvSpPr>
        <p:spPr>
          <a:xfrm>
            <a:off x="455447" y="309077"/>
            <a:ext cx="8879041" cy="61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small" dirty="0">
                <a:solidFill>
                  <a:schemeClr val="bg2"/>
                </a:solidFill>
                <a:latin typeface="Ayuthaya" pitchFamily="2" charset="-34"/>
                <a:ea typeface="Ayuthaya" pitchFamily="2" charset="-34"/>
                <a:cs typeface="Ayuthaya" pitchFamily="2" charset="-34"/>
                <a:sym typeface="Malgun Gothic"/>
              </a:rPr>
              <a:t>Feature Addition</a:t>
            </a:r>
            <a:endParaRPr lang="en-US" sz="3200" dirty="0">
              <a:solidFill>
                <a:schemeClr val="bg2"/>
              </a:solidFill>
              <a:latin typeface="Ayuthaya" pitchFamily="2" charset="-34"/>
              <a:ea typeface="Ayuthaya" pitchFamily="2" charset="-34"/>
              <a:cs typeface="Ayuthaya" pitchFamily="2" charset="-34"/>
              <a:sym typeface="Malgun Gothic"/>
            </a:endParaRPr>
          </a:p>
        </p:txBody>
      </p:sp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3CBBA2CC-0377-D259-EA2C-563EB450C9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3990" y="2454043"/>
            <a:ext cx="498070" cy="49807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430C50E-3788-DD4D-5099-40075247423B}"/>
              </a:ext>
            </a:extLst>
          </p:cNvPr>
          <p:cNvGrpSpPr/>
          <p:nvPr/>
        </p:nvGrpSpPr>
        <p:grpSpPr>
          <a:xfrm>
            <a:off x="7386609" y="2538972"/>
            <a:ext cx="3895758" cy="714565"/>
            <a:chOff x="532203" y="2408807"/>
            <a:chExt cx="1292660" cy="714565"/>
          </a:xfrm>
        </p:grpSpPr>
        <p:sp>
          <p:nvSpPr>
            <p:cNvPr id="10" name="Rectangle: Rounded Corners 177">
              <a:extLst>
                <a:ext uri="{FF2B5EF4-FFF2-40B4-BE49-F238E27FC236}">
                  <a16:creationId xmlns:a16="http://schemas.microsoft.com/office/drawing/2014/main" id="{74E01DE6-8ECF-94A9-EEC5-BD5E863A25AC}"/>
                </a:ext>
              </a:extLst>
            </p:cNvPr>
            <p:cNvSpPr/>
            <p:nvPr/>
          </p:nvSpPr>
          <p:spPr>
            <a:xfrm>
              <a:off x="532203" y="2408807"/>
              <a:ext cx="1292660" cy="714565"/>
            </a:xfrm>
            <a:prstGeom prst="roundRect">
              <a:avLst/>
            </a:prstGeom>
            <a:solidFill>
              <a:schemeClr val="bg2">
                <a:lumMod val="20000"/>
                <a:lumOff val="80000"/>
                <a:alpha val="34000"/>
              </a:schemeClr>
            </a:solidFill>
            <a:ln w="3175">
              <a:solidFill>
                <a:srgbClr val="000B3A">
                  <a:alpha val="42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yuthaya" pitchFamily="2" charset="-34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8B6B6A-03A8-36FE-712B-1AFA7B048AA7}"/>
                </a:ext>
              </a:extLst>
            </p:cNvPr>
            <p:cNvSpPr txBox="1"/>
            <p:nvPr/>
          </p:nvSpPr>
          <p:spPr>
            <a:xfrm>
              <a:off x="726775" y="2559851"/>
              <a:ext cx="903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Nearby Places</a:t>
              </a:r>
            </a:p>
          </p:txBody>
        </p:sp>
      </p:grpSp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DBEBB14C-CE3B-082F-EAD1-7281B4E9D8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4891" y="2647219"/>
            <a:ext cx="498070" cy="498070"/>
          </a:xfrm>
          <a:prstGeom prst="rect">
            <a:avLst/>
          </a:prstGeom>
        </p:spPr>
      </p:pic>
      <p:pic>
        <p:nvPicPr>
          <p:cNvPr id="7" name="Graphic 6" descr="Add with solid fill">
            <a:extLst>
              <a:ext uri="{FF2B5EF4-FFF2-40B4-BE49-F238E27FC236}">
                <a16:creationId xmlns:a16="http://schemas.microsoft.com/office/drawing/2014/main" id="{0B8EBAF9-C911-E2C5-E68C-6A17F92188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4956" y="3331435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93FB76-4747-7A6D-0AF7-281207488C33}"/>
              </a:ext>
            </a:extLst>
          </p:cNvPr>
          <p:cNvSpPr/>
          <p:nvPr/>
        </p:nvSpPr>
        <p:spPr>
          <a:xfrm>
            <a:off x="877974" y="2044262"/>
            <a:ext cx="4017429" cy="2926081"/>
          </a:xfrm>
          <a:prstGeom prst="rect">
            <a:avLst/>
          </a:prstGeom>
          <a:noFill/>
          <a:ln>
            <a:solidFill>
              <a:srgbClr val="000B3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D5E0A-7505-BF06-53B3-59BC19735A9E}"/>
              </a:ext>
            </a:extLst>
          </p:cNvPr>
          <p:cNvGrpSpPr/>
          <p:nvPr/>
        </p:nvGrpSpPr>
        <p:grpSpPr>
          <a:xfrm>
            <a:off x="7386609" y="3986177"/>
            <a:ext cx="3895758" cy="714565"/>
            <a:chOff x="532203" y="2408807"/>
            <a:chExt cx="1292660" cy="714565"/>
          </a:xfrm>
        </p:grpSpPr>
        <p:sp>
          <p:nvSpPr>
            <p:cNvPr id="20" name="Rectangle: Rounded Corners 177">
              <a:extLst>
                <a:ext uri="{FF2B5EF4-FFF2-40B4-BE49-F238E27FC236}">
                  <a16:creationId xmlns:a16="http://schemas.microsoft.com/office/drawing/2014/main" id="{EE75A6BC-F622-7479-0E30-397333A9B42F}"/>
                </a:ext>
              </a:extLst>
            </p:cNvPr>
            <p:cNvSpPr/>
            <p:nvPr/>
          </p:nvSpPr>
          <p:spPr>
            <a:xfrm>
              <a:off x="532203" y="2408807"/>
              <a:ext cx="1292660" cy="714565"/>
            </a:xfrm>
            <a:prstGeom prst="roundRect">
              <a:avLst/>
            </a:prstGeom>
            <a:solidFill>
              <a:schemeClr val="bg2">
                <a:lumMod val="20000"/>
                <a:lumOff val="80000"/>
                <a:alpha val="34000"/>
              </a:schemeClr>
            </a:solidFill>
            <a:ln w="3175">
              <a:solidFill>
                <a:srgbClr val="000B3A">
                  <a:alpha val="42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yuthaya" pitchFamily="2" charset="-34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08ACE5-2731-EF96-431A-48604740C0CB}"/>
                </a:ext>
              </a:extLst>
            </p:cNvPr>
            <p:cNvSpPr txBox="1"/>
            <p:nvPr/>
          </p:nvSpPr>
          <p:spPr>
            <a:xfrm>
              <a:off x="726775" y="2559851"/>
              <a:ext cx="903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Traffic Features</a:t>
              </a:r>
            </a:p>
          </p:txBody>
        </p:sp>
      </p:grpSp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017B6B09-2093-FD79-6CC3-5FFBDECAC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4891" y="4094424"/>
            <a:ext cx="498070" cy="498070"/>
          </a:xfrm>
          <a:prstGeom prst="rect">
            <a:avLst/>
          </a:prstGeom>
        </p:spPr>
      </p:pic>
      <p:pic>
        <p:nvPicPr>
          <p:cNvPr id="36" name="Picture 35" descr="A black background with a yellow letter&#10;&#10;Description automatically generated">
            <a:extLst>
              <a:ext uri="{FF2B5EF4-FFF2-40B4-BE49-F238E27FC236}">
                <a16:creationId xmlns:a16="http://schemas.microsoft.com/office/drawing/2014/main" id="{A172B44D-03F7-7F14-D334-82C04D788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3336" y="307783"/>
            <a:ext cx="951464" cy="61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5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33BD6-F807-E1B1-3FD1-4A2DC75A7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30AF168D-6900-58B6-5C90-E04F82B5002E}"/>
              </a:ext>
            </a:extLst>
          </p:cNvPr>
          <p:cNvSpPr/>
          <p:nvPr/>
        </p:nvSpPr>
        <p:spPr>
          <a:xfrm>
            <a:off x="725573" y="1891862"/>
            <a:ext cx="11013165" cy="4256087"/>
          </a:xfrm>
          <a:prstGeom prst="rect">
            <a:avLst/>
          </a:prstGeom>
          <a:noFill/>
          <a:ln>
            <a:solidFill>
              <a:srgbClr val="000B3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356FC50-E9C3-0CE4-5786-4F7AE9D799DD}"/>
              </a:ext>
            </a:extLst>
          </p:cNvPr>
          <p:cNvSpPr>
            <a:spLocks/>
          </p:cNvSpPr>
          <p:nvPr/>
        </p:nvSpPr>
        <p:spPr>
          <a:xfrm>
            <a:off x="725574" y="2805988"/>
            <a:ext cx="0" cy="2926080"/>
          </a:xfrm>
          <a:prstGeom prst="rect">
            <a:avLst/>
          </a:prstGeom>
          <a:solidFill>
            <a:srgbClr val="015B8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1F8BF91-D320-12C7-6AEE-C7AF75106271}"/>
              </a:ext>
            </a:extLst>
          </p:cNvPr>
          <p:cNvSpPr/>
          <p:nvPr/>
        </p:nvSpPr>
        <p:spPr>
          <a:xfrm>
            <a:off x="723382" y="1419487"/>
            <a:ext cx="11013170" cy="3200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List of Features</a:t>
            </a:r>
          </a:p>
        </p:txBody>
      </p:sp>
      <p:sp>
        <p:nvSpPr>
          <p:cNvPr id="186" name="Google Shape;107;p2">
            <a:extLst>
              <a:ext uri="{FF2B5EF4-FFF2-40B4-BE49-F238E27FC236}">
                <a16:creationId xmlns:a16="http://schemas.microsoft.com/office/drawing/2014/main" id="{D4F127BB-32A1-ED74-D1E3-962FC927183B}"/>
              </a:ext>
            </a:extLst>
          </p:cNvPr>
          <p:cNvSpPr txBox="1"/>
          <p:nvPr/>
        </p:nvSpPr>
        <p:spPr>
          <a:xfrm>
            <a:off x="455448" y="841836"/>
            <a:ext cx="1066037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  <a:sym typeface="Malgun Gothic"/>
              </a:rPr>
              <a:t>Adding new features centering Household Demographics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19CF2E75-157C-B8AA-6F11-7606159DF0CE}"/>
              </a:ext>
            </a:extLst>
          </p:cNvPr>
          <p:cNvGrpSpPr/>
          <p:nvPr/>
        </p:nvGrpSpPr>
        <p:grpSpPr>
          <a:xfrm>
            <a:off x="942922" y="2829359"/>
            <a:ext cx="3895758" cy="714565"/>
            <a:chOff x="532203" y="2408807"/>
            <a:chExt cx="1292660" cy="714565"/>
          </a:xfrm>
        </p:grpSpPr>
        <p:sp>
          <p:nvSpPr>
            <p:cNvPr id="1050" name="Rectangle: Rounded Corners 177">
              <a:extLst>
                <a:ext uri="{FF2B5EF4-FFF2-40B4-BE49-F238E27FC236}">
                  <a16:creationId xmlns:a16="http://schemas.microsoft.com/office/drawing/2014/main" id="{60C80763-3BBE-35D0-6539-4EBD1865A8C6}"/>
                </a:ext>
              </a:extLst>
            </p:cNvPr>
            <p:cNvSpPr/>
            <p:nvPr/>
          </p:nvSpPr>
          <p:spPr>
            <a:xfrm>
              <a:off x="532203" y="2408807"/>
              <a:ext cx="1292660" cy="714565"/>
            </a:xfrm>
            <a:prstGeom prst="roundRect">
              <a:avLst/>
            </a:prstGeom>
            <a:solidFill>
              <a:schemeClr val="bg2">
                <a:lumMod val="20000"/>
                <a:lumOff val="80000"/>
                <a:alpha val="34000"/>
              </a:schemeClr>
            </a:solidFill>
            <a:ln w="3175">
              <a:solidFill>
                <a:srgbClr val="000B3A">
                  <a:alpha val="42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yuthaya" pitchFamily="2" charset="-34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87DA115A-DBC4-ED31-3306-36BECC4027B7}"/>
                </a:ext>
              </a:extLst>
            </p:cNvPr>
            <p:cNvSpPr txBox="1"/>
            <p:nvPr/>
          </p:nvSpPr>
          <p:spPr>
            <a:xfrm>
              <a:off x="725411" y="2475800"/>
              <a:ext cx="9035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Household Demographics</a:t>
              </a:r>
            </a:p>
          </p:txBody>
        </p:sp>
      </p:grpSp>
      <p:sp>
        <p:nvSpPr>
          <p:cNvPr id="1052" name="TextBox 1051">
            <a:extLst>
              <a:ext uri="{FF2B5EF4-FFF2-40B4-BE49-F238E27FC236}">
                <a16:creationId xmlns:a16="http://schemas.microsoft.com/office/drawing/2014/main" id="{D36F55C0-40D8-3D91-C362-CDE9C6DE1B18}"/>
              </a:ext>
            </a:extLst>
          </p:cNvPr>
          <p:cNvSpPr txBox="1"/>
          <p:nvPr/>
        </p:nvSpPr>
        <p:spPr>
          <a:xfrm>
            <a:off x="1279141" y="3783061"/>
            <a:ext cx="3533651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1">
                <a:solidFill>
                  <a:srgbClr val="015B8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B3A"/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Total Households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B3A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Median Household Income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B3A"/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Household Income Buckets- Under 50k, 50k – 100k, 100k – 200k &amp; Above 200k</a:t>
            </a:r>
            <a:endParaRPr lang="en-US" sz="2200" b="0" i="0" u="none" strike="noStrike" dirty="0">
              <a:solidFill>
                <a:srgbClr val="000B3A"/>
              </a:solidFill>
              <a:effectLst/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B3A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Median Age</a:t>
            </a:r>
          </a:p>
        </p:txBody>
      </p:sp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74DAF546-58EC-66FE-C88B-7497D67E4539}"/>
              </a:ext>
            </a:extLst>
          </p:cNvPr>
          <p:cNvSpPr txBox="1"/>
          <p:nvPr/>
        </p:nvSpPr>
        <p:spPr>
          <a:xfrm>
            <a:off x="455447" y="309077"/>
            <a:ext cx="8879041" cy="61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small" dirty="0">
                <a:solidFill>
                  <a:schemeClr val="bg2"/>
                </a:solidFill>
                <a:latin typeface="Ayuthaya" pitchFamily="2" charset="-34"/>
                <a:ea typeface="Ayuthaya" pitchFamily="2" charset="-34"/>
                <a:cs typeface="Ayuthaya" pitchFamily="2" charset="-34"/>
                <a:sym typeface="Malgun Gothic"/>
              </a:rPr>
              <a:t>Feature Addition</a:t>
            </a:r>
            <a:endParaRPr lang="en-US" sz="3200" dirty="0">
              <a:solidFill>
                <a:schemeClr val="bg2"/>
              </a:solidFill>
              <a:latin typeface="Ayuthaya" pitchFamily="2" charset="-34"/>
              <a:ea typeface="Ayuthaya" pitchFamily="2" charset="-34"/>
              <a:cs typeface="Ayuthaya" pitchFamily="2" charset="-34"/>
              <a:sym typeface="Malgun Gothic"/>
            </a:endParaRPr>
          </a:p>
        </p:txBody>
      </p:sp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3CBBA2CC-0377-D259-EA2C-563EB450C9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3990" y="2895474"/>
            <a:ext cx="498070" cy="498070"/>
          </a:xfrm>
          <a:prstGeom prst="rect">
            <a:avLst/>
          </a:prstGeom>
        </p:spPr>
      </p:pic>
      <p:pic>
        <p:nvPicPr>
          <p:cNvPr id="7" name="Graphic 6" descr="Add with solid fill">
            <a:extLst>
              <a:ext uri="{FF2B5EF4-FFF2-40B4-BE49-F238E27FC236}">
                <a16:creationId xmlns:a16="http://schemas.microsoft.com/office/drawing/2014/main" id="{0B8EBAF9-C911-E2C5-E68C-6A17F92188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4956" y="3772866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93FB76-4747-7A6D-0AF7-281207488C33}"/>
              </a:ext>
            </a:extLst>
          </p:cNvPr>
          <p:cNvSpPr/>
          <p:nvPr/>
        </p:nvSpPr>
        <p:spPr>
          <a:xfrm>
            <a:off x="877974" y="2485693"/>
            <a:ext cx="4017429" cy="2926081"/>
          </a:xfrm>
          <a:prstGeom prst="rect">
            <a:avLst/>
          </a:prstGeom>
          <a:noFill/>
          <a:ln>
            <a:solidFill>
              <a:srgbClr val="000B3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C34A9F-8322-2D83-3FDA-F1EBA3E7A072}"/>
              </a:ext>
            </a:extLst>
          </p:cNvPr>
          <p:cNvGrpSpPr/>
          <p:nvPr/>
        </p:nvGrpSpPr>
        <p:grpSpPr>
          <a:xfrm>
            <a:off x="7633857" y="2829359"/>
            <a:ext cx="3895758" cy="714565"/>
            <a:chOff x="532203" y="2408807"/>
            <a:chExt cx="1292660" cy="714565"/>
          </a:xfrm>
        </p:grpSpPr>
        <p:sp>
          <p:nvSpPr>
            <p:cNvPr id="30" name="Rectangle: Rounded Corners 177">
              <a:extLst>
                <a:ext uri="{FF2B5EF4-FFF2-40B4-BE49-F238E27FC236}">
                  <a16:creationId xmlns:a16="http://schemas.microsoft.com/office/drawing/2014/main" id="{B51141D0-ADE8-86C4-0630-F7DFE2A2358C}"/>
                </a:ext>
              </a:extLst>
            </p:cNvPr>
            <p:cNvSpPr/>
            <p:nvPr/>
          </p:nvSpPr>
          <p:spPr>
            <a:xfrm>
              <a:off x="532203" y="2408807"/>
              <a:ext cx="1292660" cy="714565"/>
            </a:xfrm>
            <a:prstGeom prst="roundRect">
              <a:avLst/>
            </a:prstGeom>
            <a:solidFill>
              <a:schemeClr val="bg2">
                <a:lumMod val="20000"/>
                <a:lumOff val="80000"/>
                <a:alpha val="34000"/>
              </a:schemeClr>
            </a:solidFill>
            <a:ln w="3175">
              <a:solidFill>
                <a:srgbClr val="000B3A">
                  <a:alpha val="42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yuthaya" pitchFamily="2" charset="-34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B97BB0-A6BB-E88E-8B07-4119EE541873}"/>
                </a:ext>
              </a:extLst>
            </p:cNvPr>
            <p:cNvSpPr txBox="1"/>
            <p:nvPr/>
          </p:nvSpPr>
          <p:spPr>
            <a:xfrm>
              <a:off x="747915" y="2463407"/>
              <a:ext cx="9035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Economic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Features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93DAE0F-2DFA-F23C-45C5-2501D7FF99E1}"/>
              </a:ext>
            </a:extLst>
          </p:cNvPr>
          <p:cNvSpPr txBox="1"/>
          <p:nvPr/>
        </p:nvSpPr>
        <p:spPr>
          <a:xfrm>
            <a:off x="7970076" y="3783061"/>
            <a:ext cx="3533651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1">
                <a:solidFill>
                  <a:srgbClr val="015B8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B3A"/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Total Population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B3A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Housing Value Buckets – Under </a:t>
            </a:r>
            <a:r>
              <a:rPr lang="en-US" sz="1200" b="0" i="0" u="none" strike="noStrike" dirty="0">
                <a:solidFill>
                  <a:srgbClr val="000B3A"/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100k, 110k – 250k, 250k – 500k &amp; Above 500k</a:t>
            </a:r>
            <a:endParaRPr lang="en-US" sz="2200" b="0" i="0" u="none" strike="noStrike" dirty="0">
              <a:solidFill>
                <a:srgbClr val="000B3A"/>
              </a:solidFill>
              <a:effectLst/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B3A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Male/Female Age: Population Buckets – Under 15, 15 to 64, Above 64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000B3A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33" name="Graphic 32" descr="Database">
            <a:extLst>
              <a:ext uri="{FF2B5EF4-FFF2-40B4-BE49-F238E27FC236}">
                <a16:creationId xmlns:a16="http://schemas.microsoft.com/office/drawing/2014/main" id="{53D5438D-5110-0803-228C-08A48B3709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4925" y="2895474"/>
            <a:ext cx="498070" cy="49807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B91E25B-4E4A-6480-ACE9-7DABD2511A93}"/>
              </a:ext>
            </a:extLst>
          </p:cNvPr>
          <p:cNvSpPr/>
          <p:nvPr/>
        </p:nvSpPr>
        <p:spPr>
          <a:xfrm>
            <a:off x="7568909" y="2485693"/>
            <a:ext cx="4017429" cy="2926081"/>
          </a:xfrm>
          <a:prstGeom prst="rect">
            <a:avLst/>
          </a:prstGeom>
          <a:noFill/>
          <a:ln>
            <a:solidFill>
              <a:srgbClr val="000B3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6" name="Picture 5" descr="A black background with a yellow letter&#10;&#10;Description automatically generated">
            <a:extLst>
              <a:ext uri="{FF2B5EF4-FFF2-40B4-BE49-F238E27FC236}">
                <a16:creationId xmlns:a16="http://schemas.microsoft.com/office/drawing/2014/main" id="{C0C78F6F-DEBB-600A-DCE5-76042502B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3336" y="307783"/>
            <a:ext cx="951464" cy="61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33BD6-F807-E1B1-3FD1-4A2DC75A7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30AF168D-6900-58B6-5C90-E04F82B5002E}"/>
              </a:ext>
            </a:extLst>
          </p:cNvPr>
          <p:cNvSpPr/>
          <p:nvPr/>
        </p:nvSpPr>
        <p:spPr>
          <a:xfrm>
            <a:off x="725573" y="1567363"/>
            <a:ext cx="11013165" cy="4580586"/>
          </a:xfrm>
          <a:prstGeom prst="rect">
            <a:avLst/>
          </a:prstGeom>
          <a:noFill/>
          <a:ln>
            <a:solidFill>
              <a:srgbClr val="000B3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356FC50-E9C3-0CE4-5786-4F7AE9D799DD}"/>
              </a:ext>
            </a:extLst>
          </p:cNvPr>
          <p:cNvSpPr>
            <a:spLocks/>
          </p:cNvSpPr>
          <p:nvPr/>
        </p:nvSpPr>
        <p:spPr>
          <a:xfrm>
            <a:off x="725574" y="2364557"/>
            <a:ext cx="0" cy="2926080"/>
          </a:xfrm>
          <a:prstGeom prst="rect">
            <a:avLst/>
          </a:prstGeom>
          <a:solidFill>
            <a:srgbClr val="015B8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1F8BF91-D320-12C7-6AEE-C7AF75106271}"/>
              </a:ext>
            </a:extLst>
          </p:cNvPr>
          <p:cNvSpPr/>
          <p:nvPr/>
        </p:nvSpPr>
        <p:spPr>
          <a:xfrm>
            <a:off x="725573" y="1115009"/>
            <a:ext cx="11013170" cy="3200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Dropping columns with high VIF</a:t>
            </a:r>
          </a:p>
        </p:txBody>
      </p:sp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74DAF546-58EC-66FE-C88B-7497D67E4539}"/>
              </a:ext>
            </a:extLst>
          </p:cNvPr>
          <p:cNvSpPr txBox="1"/>
          <p:nvPr/>
        </p:nvSpPr>
        <p:spPr>
          <a:xfrm>
            <a:off x="455447" y="309077"/>
            <a:ext cx="9823667" cy="61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small" dirty="0">
                <a:solidFill>
                  <a:schemeClr val="bg2"/>
                </a:solidFill>
                <a:latin typeface="Ayuthaya" pitchFamily="2" charset="-34"/>
                <a:ea typeface="Ayuthaya" pitchFamily="2" charset="-34"/>
                <a:cs typeface="Ayuthaya" pitchFamily="2" charset="-34"/>
                <a:sym typeface="Malgun Gothic"/>
              </a:rPr>
              <a:t>Data Preprocessing | Multicollinearity Check</a:t>
            </a:r>
            <a:endParaRPr lang="en-US" sz="3200" dirty="0">
              <a:solidFill>
                <a:schemeClr val="bg2"/>
              </a:solidFill>
              <a:latin typeface="Ayuthaya" pitchFamily="2" charset="-34"/>
              <a:ea typeface="Ayuthaya" pitchFamily="2" charset="-34"/>
              <a:cs typeface="Ayuthaya" pitchFamily="2" charset="-34"/>
              <a:sym typeface="Malgun Gothic"/>
            </a:endParaRPr>
          </a:p>
        </p:txBody>
      </p:sp>
      <p:pic>
        <p:nvPicPr>
          <p:cNvPr id="8" name="Graphic 7" descr="Arrow Right with solid fill">
            <a:extLst>
              <a:ext uri="{FF2B5EF4-FFF2-40B4-BE49-F238E27FC236}">
                <a16:creationId xmlns:a16="http://schemas.microsoft.com/office/drawing/2014/main" id="{9347C0B8-36F1-F6A0-9E61-C8196A436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1409" y="3737265"/>
            <a:ext cx="914400" cy="914400"/>
          </a:xfrm>
          <a:prstGeom prst="rect">
            <a:avLst/>
          </a:prstGeom>
        </p:spPr>
      </p:pic>
      <p:sp>
        <p:nvSpPr>
          <p:cNvPr id="16" name="Rectangle: Rounded Corners 177">
            <a:extLst>
              <a:ext uri="{FF2B5EF4-FFF2-40B4-BE49-F238E27FC236}">
                <a16:creationId xmlns:a16="http://schemas.microsoft.com/office/drawing/2014/main" id="{77FC8350-5E39-17A8-F5BC-78A45D744B04}"/>
              </a:ext>
            </a:extLst>
          </p:cNvPr>
          <p:cNvSpPr/>
          <p:nvPr/>
        </p:nvSpPr>
        <p:spPr>
          <a:xfrm>
            <a:off x="2165584" y="1725631"/>
            <a:ext cx="2001634" cy="411467"/>
          </a:xfrm>
          <a:prstGeom prst="roundRect">
            <a:avLst/>
          </a:prstGeom>
          <a:solidFill>
            <a:schemeClr val="bg2">
              <a:lumMod val="20000"/>
              <a:lumOff val="80000"/>
              <a:alpha val="34000"/>
            </a:schemeClr>
          </a:solidFill>
          <a:ln w="3175">
            <a:solidFill>
              <a:srgbClr val="000B3A">
                <a:alpha val="42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bg2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Before</a:t>
            </a:r>
          </a:p>
        </p:txBody>
      </p:sp>
      <p:sp>
        <p:nvSpPr>
          <p:cNvPr id="17" name="Rectangle: Rounded Corners 177">
            <a:extLst>
              <a:ext uri="{FF2B5EF4-FFF2-40B4-BE49-F238E27FC236}">
                <a16:creationId xmlns:a16="http://schemas.microsoft.com/office/drawing/2014/main" id="{2592B103-97C9-D4E6-F33F-0FAF8729A0FF}"/>
              </a:ext>
            </a:extLst>
          </p:cNvPr>
          <p:cNvSpPr/>
          <p:nvPr/>
        </p:nvSpPr>
        <p:spPr>
          <a:xfrm>
            <a:off x="7475003" y="1725630"/>
            <a:ext cx="2001634" cy="411467"/>
          </a:xfrm>
          <a:prstGeom prst="roundRect">
            <a:avLst/>
          </a:prstGeom>
          <a:solidFill>
            <a:schemeClr val="bg2">
              <a:lumMod val="20000"/>
              <a:lumOff val="80000"/>
              <a:alpha val="34000"/>
            </a:schemeClr>
          </a:solidFill>
          <a:ln w="3175">
            <a:solidFill>
              <a:srgbClr val="000B3A">
                <a:alpha val="42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bg2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After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786F0-4585-8C16-4C9C-425C82985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048" y="2269411"/>
            <a:ext cx="3407653" cy="3793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BC9139-0387-A2CE-6C2A-1BFA5155E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822" y="2364557"/>
            <a:ext cx="3080716" cy="3698279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215B971-BC13-DD0E-B616-EB6C80EAF0BF}"/>
              </a:ext>
            </a:extLst>
          </p:cNvPr>
          <p:cNvSpPr/>
          <p:nvPr/>
        </p:nvSpPr>
        <p:spPr>
          <a:xfrm>
            <a:off x="1161459" y="6260470"/>
            <a:ext cx="10141392" cy="42374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All the features have been scaled using Standard Scaler separately for test and train dataset</a:t>
            </a:r>
          </a:p>
        </p:txBody>
      </p:sp>
      <p:pic>
        <p:nvPicPr>
          <p:cNvPr id="12" name="Picture 11" descr="A black background with a yellow letter&#10;&#10;Description automatically generated">
            <a:extLst>
              <a:ext uri="{FF2B5EF4-FFF2-40B4-BE49-F238E27FC236}">
                <a16:creationId xmlns:a16="http://schemas.microsoft.com/office/drawing/2014/main" id="{7CEF983C-D9C4-666A-C624-12C387CA9E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3336" y="307783"/>
            <a:ext cx="951464" cy="61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1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D9E99-E828-F7AF-E88B-EAA5E98F2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931833FC-BA09-9CB6-6817-77A7183E59D1}"/>
              </a:ext>
            </a:extLst>
          </p:cNvPr>
          <p:cNvSpPr txBox="1"/>
          <p:nvPr/>
        </p:nvSpPr>
        <p:spPr>
          <a:xfrm>
            <a:off x="455447" y="309077"/>
            <a:ext cx="10248909" cy="61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small" dirty="0">
                <a:solidFill>
                  <a:schemeClr val="bg2"/>
                </a:solidFill>
                <a:latin typeface="Ayuthaya" pitchFamily="2" charset="-34"/>
                <a:ea typeface="Ayuthaya" pitchFamily="2" charset="-34"/>
                <a:cs typeface="Ayuthaya" pitchFamily="2" charset="-34"/>
                <a:sym typeface="Malgun Gothic"/>
              </a:rPr>
              <a:t>Data modelling | XG Boost Regressor</a:t>
            </a:r>
            <a:endParaRPr lang="en-US" sz="3200" dirty="0">
              <a:solidFill>
                <a:schemeClr val="bg2"/>
              </a:solidFill>
              <a:latin typeface="Ayuthaya" pitchFamily="2" charset="-34"/>
              <a:ea typeface="Ayuthaya" pitchFamily="2" charset="-34"/>
              <a:cs typeface="Ayuthaya" pitchFamily="2" charset="-34"/>
              <a:sym typeface="Malgun Gothic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9A6C438-F2C1-860A-322E-EBDC40019579}"/>
              </a:ext>
            </a:extLst>
          </p:cNvPr>
          <p:cNvSpPr/>
          <p:nvPr/>
        </p:nvSpPr>
        <p:spPr>
          <a:xfrm>
            <a:off x="706619" y="1198179"/>
            <a:ext cx="10778764" cy="525959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EADBE-58F2-6A16-2BE7-7FD4B73547CB}"/>
              </a:ext>
            </a:extLst>
          </p:cNvPr>
          <p:cNvSpPr txBox="1"/>
          <p:nvPr/>
        </p:nvSpPr>
        <p:spPr>
          <a:xfrm>
            <a:off x="871840" y="1642764"/>
            <a:ext cx="1044831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Train/Test Split -&gt; </a:t>
            </a:r>
            <a:r>
              <a:rPr 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80:20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1" i="0" dirty="0">
              <a:solidFill>
                <a:schemeClr val="bg2">
                  <a:lumMod val="75000"/>
                </a:schemeClr>
              </a:solidFill>
              <a:effectLst/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GridSearch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CV</a:t>
            </a:r>
            <a:r>
              <a:rPr 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: It's adept at handling the volatility and complexity of crypto markets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Standard Scalar </a:t>
            </a:r>
            <a:r>
              <a:rPr 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used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to perform Scaling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5C6C8A-DE6B-DAF4-D091-B4C2BA692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49" y="2412205"/>
            <a:ext cx="5572672" cy="127225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A8BDA49-591B-BB28-0717-D68F19DA9633}"/>
              </a:ext>
            </a:extLst>
          </p:cNvPr>
          <p:cNvGrpSpPr/>
          <p:nvPr/>
        </p:nvGrpSpPr>
        <p:grpSpPr>
          <a:xfrm>
            <a:off x="1027004" y="4453898"/>
            <a:ext cx="3895758" cy="714565"/>
            <a:chOff x="532203" y="2408807"/>
            <a:chExt cx="1292660" cy="714565"/>
          </a:xfrm>
        </p:grpSpPr>
        <p:sp>
          <p:nvSpPr>
            <p:cNvPr id="10" name="Rectangle: Rounded Corners 177">
              <a:extLst>
                <a:ext uri="{FF2B5EF4-FFF2-40B4-BE49-F238E27FC236}">
                  <a16:creationId xmlns:a16="http://schemas.microsoft.com/office/drawing/2014/main" id="{13B2A311-0807-7339-CBCD-07DD695E88E6}"/>
                </a:ext>
              </a:extLst>
            </p:cNvPr>
            <p:cNvSpPr/>
            <p:nvPr/>
          </p:nvSpPr>
          <p:spPr>
            <a:xfrm>
              <a:off x="532203" y="2408807"/>
              <a:ext cx="1292660" cy="714565"/>
            </a:xfrm>
            <a:prstGeom prst="roundRect">
              <a:avLst/>
            </a:prstGeom>
            <a:solidFill>
              <a:schemeClr val="bg2">
                <a:lumMod val="20000"/>
                <a:lumOff val="80000"/>
                <a:alpha val="34000"/>
              </a:schemeClr>
            </a:solidFill>
            <a:ln w="3175">
              <a:solidFill>
                <a:srgbClr val="000B3A">
                  <a:alpha val="42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yuthaya" pitchFamily="2" charset="-34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7D1C43-0FF4-C690-46C9-069C1D7FFB3E}"/>
                </a:ext>
              </a:extLst>
            </p:cNvPr>
            <p:cNvSpPr txBox="1"/>
            <p:nvPr/>
          </p:nvSpPr>
          <p:spPr>
            <a:xfrm>
              <a:off x="721924" y="2540351"/>
              <a:ext cx="903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Competitor</a:t>
              </a:r>
            </a:p>
          </p:txBody>
        </p:sp>
      </p:grpSp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F55D6B8C-2311-1F9E-125F-A1098645BF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8072" y="4520013"/>
            <a:ext cx="498070" cy="49807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C3C688B-9410-0295-D40D-8B1816B0BD29}"/>
              </a:ext>
            </a:extLst>
          </p:cNvPr>
          <p:cNvGrpSpPr/>
          <p:nvPr/>
        </p:nvGrpSpPr>
        <p:grpSpPr>
          <a:xfrm>
            <a:off x="7269240" y="4452959"/>
            <a:ext cx="3895758" cy="714565"/>
            <a:chOff x="532203" y="2408807"/>
            <a:chExt cx="1292660" cy="714565"/>
          </a:xfrm>
        </p:grpSpPr>
        <p:sp>
          <p:nvSpPr>
            <p:cNvPr id="18" name="Rectangle: Rounded Corners 177">
              <a:extLst>
                <a:ext uri="{FF2B5EF4-FFF2-40B4-BE49-F238E27FC236}">
                  <a16:creationId xmlns:a16="http://schemas.microsoft.com/office/drawing/2014/main" id="{D14DF6DC-A534-86E8-29CB-6DD3757A05F4}"/>
                </a:ext>
              </a:extLst>
            </p:cNvPr>
            <p:cNvSpPr/>
            <p:nvPr/>
          </p:nvSpPr>
          <p:spPr>
            <a:xfrm>
              <a:off x="532203" y="2408807"/>
              <a:ext cx="1292660" cy="714565"/>
            </a:xfrm>
            <a:prstGeom prst="roundRect">
              <a:avLst/>
            </a:prstGeom>
            <a:solidFill>
              <a:schemeClr val="bg2">
                <a:lumMod val="20000"/>
                <a:lumOff val="80000"/>
                <a:alpha val="34000"/>
              </a:schemeClr>
            </a:solidFill>
            <a:ln w="3175">
              <a:solidFill>
                <a:srgbClr val="000B3A">
                  <a:alpha val="42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yuthaya" pitchFamily="2" charset="-34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4A4A0B-3F3F-E79F-597E-93247B061939}"/>
                </a:ext>
              </a:extLst>
            </p:cNvPr>
            <p:cNvSpPr txBox="1"/>
            <p:nvPr/>
          </p:nvSpPr>
          <p:spPr>
            <a:xfrm>
              <a:off x="726775" y="2596812"/>
              <a:ext cx="903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Meijer</a:t>
              </a:r>
            </a:p>
          </p:txBody>
        </p:sp>
      </p:grpSp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6BE0FB5C-991B-0802-3889-08664BD129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0308" y="4519074"/>
            <a:ext cx="498070" cy="49807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14A38B8-4461-0B2B-7EF7-4C0333593644}"/>
              </a:ext>
            </a:extLst>
          </p:cNvPr>
          <p:cNvGrpSpPr/>
          <p:nvPr/>
        </p:nvGrpSpPr>
        <p:grpSpPr>
          <a:xfrm>
            <a:off x="4148121" y="5454899"/>
            <a:ext cx="3895758" cy="714565"/>
            <a:chOff x="532203" y="2408807"/>
            <a:chExt cx="1292660" cy="714565"/>
          </a:xfrm>
        </p:grpSpPr>
        <p:sp>
          <p:nvSpPr>
            <p:cNvPr id="28" name="Rectangle: Rounded Corners 177">
              <a:extLst>
                <a:ext uri="{FF2B5EF4-FFF2-40B4-BE49-F238E27FC236}">
                  <a16:creationId xmlns:a16="http://schemas.microsoft.com/office/drawing/2014/main" id="{F19F10F7-D1D3-B6C9-7475-5BB5D65CEF18}"/>
                </a:ext>
              </a:extLst>
            </p:cNvPr>
            <p:cNvSpPr/>
            <p:nvPr/>
          </p:nvSpPr>
          <p:spPr>
            <a:xfrm>
              <a:off x="532203" y="2408807"/>
              <a:ext cx="1292660" cy="714565"/>
            </a:xfrm>
            <a:prstGeom prst="roundRect">
              <a:avLst/>
            </a:prstGeom>
            <a:solidFill>
              <a:schemeClr val="bg2">
                <a:lumMod val="20000"/>
                <a:lumOff val="80000"/>
                <a:alpha val="34000"/>
              </a:schemeClr>
            </a:solidFill>
            <a:ln w="3175">
              <a:solidFill>
                <a:srgbClr val="000B3A">
                  <a:alpha val="42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yuthaya" pitchFamily="2" charset="-34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B25DA6-8298-9790-2D8F-BFFA57C1A8D7}"/>
                </a:ext>
              </a:extLst>
            </p:cNvPr>
            <p:cNvSpPr txBox="1"/>
            <p:nvPr/>
          </p:nvSpPr>
          <p:spPr>
            <a:xfrm>
              <a:off x="830548" y="2569045"/>
              <a:ext cx="903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Both Comp. &amp; Meijer</a:t>
              </a:r>
            </a:p>
          </p:txBody>
        </p:sp>
      </p:grpSp>
      <p:pic>
        <p:nvPicPr>
          <p:cNvPr id="30" name="Graphic 29" descr="Database">
            <a:extLst>
              <a:ext uri="{FF2B5EF4-FFF2-40B4-BE49-F238E27FC236}">
                <a16:creationId xmlns:a16="http://schemas.microsoft.com/office/drawing/2014/main" id="{3B92DD45-C026-72D3-7E60-D09FB370D1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9189" y="5521014"/>
            <a:ext cx="498070" cy="498070"/>
          </a:xfrm>
          <a:prstGeom prst="rect">
            <a:avLst/>
          </a:prstGeom>
        </p:spPr>
      </p:pic>
      <p:pic>
        <p:nvPicPr>
          <p:cNvPr id="31" name="Picture 30" descr="A black background with a yellow letter&#10;&#10;Description automatically generated">
            <a:extLst>
              <a:ext uri="{FF2B5EF4-FFF2-40B4-BE49-F238E27FC236}">
                <a16:creationId xmlns:a16="http://schemas.microsoft.com/office/drawing/2014/main" id="{A835B093-0D98-42DF-410E-881AAC8AB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3336" y="307783"/>
            <a:ext cx="951464" cy="61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188</Words>
  <Application>Microsoft Macintosh PowerPoint</Application>
  <PresentationFormat>Widescreen</PresentationFormat>
  <Paragraphs>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Ayuthaya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Ather, Usama</dc:creator>
  <cp:lastModifiedBy>Harshraj Vijaysinh Jadeja</cp:lastModifiedBy>
  <cp:revision>3</cp:revision>
  <dcterms:created xsi:type="dcterms:W3CDTF">2021-04-28T04:38:04Z</dcterms:created>
  <dcterms:modified xsi:type="dcterms:W3CDTF">2024-03-08T15:55:52Z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0x0101003F6706DD2D67274A8A607BDBE5D1E398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2023-12-03T22:15:16Z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7e4ce247-5829-4ad5-ad30-17c1fba33be0</vt:lpwstr>
  </property>
  <property fmtid="{D5CDD505-2E9C-101B-9397-08002B2CF9AE}" pid="9" name="MSIP_Label_4044bd30-2ed7-4c9d-9d12-46200872a97b_ContentBits">
    <vt:lpwstr>0</vt:lpwstr>
  </property>
</Properties>
</file>