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BA46E3-0695-4466-9DCB-0198ADF5D7DB}" type="datetimeFigureOut">
              <a:rPr lang="en-IN" smtClean="0"/>
              <a:t>10-10-2023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225C-91D4-4697-94DD-8B42ACD248D8}" type="slidenum">
              <a:rPr lang="en-IN" smtClean="0"/>
              <a:t>‹#›</a:t>
            </a:fld>
            <a:endParaRPr lang="en-IN"/>
          </a:p>
        </p:txBody>
      </p:sp>
    </p:spTree>
    <p:extLst>
      <p:ext uri="{BB962C8B-B14F-4D97-AF65-F5344CB8AC3E}">
        <p14:creationId xmlns:p14="http://schemas.microsoft.com/office/powerpoint/2010/main" val="2763077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CD225C-91D4-4697-94DD-8B42ACD248D8}" type="slidenum">
              <a:rPr lang="en-IN" smtClean="0"/>
              <a:t>1</a:t>
            </a:fld>
            <a:endParaRPr lang="en-IN"/>
          </a:p>
        </p:txBody>
      </p:sp>
    </p:spTree>
    <p:extLst>
      <p:ext uri="{BB962C8B-B14F-4D97-AF65-F5344CB8AC3E}">
        <p14:creationId xmlns:p14="http://schemas.microsoft.com/office/powerpoint/2010/main" val="1923632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CD225C-91D4-4697-94DD-8B42ACD248D8}" type="slidenum">
              <a:rPr lang="en-IN" smtClean="0"/>
              <a:t>3</a:t>
            </a:fld>
            <a:endParaRPr lang="en-IN"/>
          </a:p>
        </p:txBody>
      </p:sp>
    </p:spTree>
    <p:extLst>
      <p:ext uri="{BB962C8B-B14F-4D97-AF65-F5344CB8AC3E}">
        <p14:creationId xmlns:p14="http://schemas.microsoft.com/office/powerpoint/2010/main" val="74587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10/10/2023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10/10/2023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software-development-life-cycle-sdlc/"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oftware-development-life-cycle-sdlc/"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software-engineering-software-project-management-plan-spmp/"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1143000"/>
          </a:xfrm>
        </p:spPr>
        <p:txBody>
          <a:bodyPr>
            <a:normAutofit fontScale="90000"/>
          </a:bodyPr>
          <a:lstStyle/>
          <a:p>
            <a:r>
              <a:rPr lang="en-IN" b="1" dirty="0"/>
              <a:t>Classical Waterfall Model</a:t>
            </a:r>
            <a:br>
              <a:rPr lang="en-IN" b="1" dirty="0"/>
            </a:br>
            <a:endParaRPr lang="en-IN" dirty="0"/>
          </a:p>
        </p:txBody>
      </p:sp>
      <p:sp>
        <p:nvSpPr>
          <p:cNvPr id="3" name="Content Placeholder 2"/>
          <p:cNvSpPr>
            <a:spLocks noGrp="1"/>
          </p:cNvSpPr>
          <p:nvPr>
            <p:ph idx="1"/>
          </p:nvPr>
        </p:nvSpPr>
        <p:spPr>
          <a:xfrm>
            <a:off x="457200" y="1600200"/>
            <a:ext cx="8305800" cy="4525963"/>
          </a:xfrm>
        </p:spPr>
        <p:txBody>
          <a:bodyPr>
            <a:normAutofit lnSpcReduction="10000"/>
          </a:bodyPr>
          <a:lstStyle/>
          <a:p>
            <a:pPr indent="-342900" algn="just">
              <a:lnSpc>
                <a:spcPct val="150000"/>
              </a:lnSpc>
              <a:buFont typeface="Wingdings" pitchFamily="2" charset="2"/>
              <a:buChar char="q"/>
            </a:pPr>
            <a:r>
              <a:rPr lang="en-US" dirty="0"/>
              <a:t>The classical waterfall model is the basic </a:t>
            </a:r>
            <a:r>
              <a:rPr lang="en-US" u="sng" dirty="0">
                <a:hlinkClick r:id="rId3"/>
              </a:rPr>
              <a:t>software development life cycle</a:t>
            </a:r>
            <a:r>
              <a:rPr lang="en-US" dirty="0"/>
              <a:t> model.</a:t>
            </a:r>
          </a:p>
          <a:p>
            <a:pPr indent="-342900" algn="just">
              <a:lnSpc>
                <a:spcPct val="150000"/>
              </a:lnSpc>
              <a:buFont typeface="Wingdings" pitchFamily="2" charset="2"/>
              <a:buChar char="q"/>
            </a:pPr>
            <a:r>
              <a:rPr lang="en-US" dirty="0"/>
              <a:t> It is very simple but idealistic. </a:t>
            </a:r>
          </a:p>
          <a:p>
            <a:pPr indent="-342900" algn="just">
              <a:lnSpc>
                <a:spcPct val="150000"/>
              </a:lnSpc>
              <a:buFont typeface="Wingdings" pitchFamily="2" charset="2"/>
              <a:buChar char="q"/>
            </a:pPr>
            <a:r>
              <a:rPr lang="en-US" dirty="0"/>
              <a:t>Earlier this model was very popular but nowadays it is not used. </a:t>
            </a:r>
          </a:p>
          <a:p>
            <a:pPr indent="-342900" algn="just">
              <a:lnSpc>
                <a:spcPct val="150000"/>
              </a:lnSpc>
              <a:buFont typeface="Wingdings" pitchFamily="2" charset="2"/>
              <a:buChar char="q"/>
            </a:pPr>
            <a:r>
              <a:rPr lang="en-US" dirty="0"/>
              <a:t>But it is very important because all the other software development life cycle models are based on the classical waterfall model.</a:t>
            </a:r>
            <a:endParaRPr lang="en-IN" dirty="0"/>
          </a:p>
        </p:txBody>
      </p:sp>
    </p:spTree>
    <p:extLst>
      <p:ext uri="{BB962C8B-B14F-4D97-AF65-F5344CB8AC3E}">
        <p14:creationId xmlns:p14="http://schemas.microsoft.com/office/powerpoint/2010/main" val="3487908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27664"/>
            <a:ext cx="8001000" cy="1258336"/>
          </a:xfrm>
        </p:spPr>
        <p:txBody>
          <a:bodyPr>
            <a:normAutofit fontScale="90000"/>
          </a:bodyPr>
          <a:lstStyle/>
          <a:p>
            <a:pPr algn="ctr"/>
            <a:br>
              <a:rPr lang="en-US" b="1" dirty="0"/>
            </a:br>
            <a:br>
              <a:rPr lang="en-US" b="1" dirty="0"/>
            </a:br>
            <a:br>
              <a:rPr lang="en-US" b="1" dirty="0"/>
            </a:br>
            <a:br>
              <a:rPr lang="en-US" b="1" dirty="0"/>
            </a:br>
            <a:br>
              <a:rPr lang="en-US" b="1" dirty="0"/>
            </a:br>
            <a:r>
              <a:rPr lang="en-US" b="1" dirty="0"/>
              <a:t>Advantages of the Classical Waterfall Model</a:t>
            </a:r>
            <a:br>
              <a:rPr lang="en-US" b="1" dirty="0"/>
            </a:br>
            <a:endParaRPr lang="en-IN" dirty="0"/>
          </a:p>
        </p:txBody>
      </p:sp>
      <p:sp>
        <p:nvSpPr>
          <p:cNvPr id="3" name="Content Placeholder 2"/>
          <p:cNvSpPr>
            <a:spLocks noGrp="1"/>
          </p:cNvSpPr>
          <p:nvPr>
            <p:ph idx="1"/>
          </p:nvPr>
        </p:nvSpPr>
        <p:spPr>
          <a:xfrm>
            <a:off x="914400" y="1752600"/>
            <a:ext cx="7696200" cy="4495800"/>
          </a:xfrm>
        </p:spPr>
        <p:txBody>
          <a:bodyPr>
            <a:normAutofit fontScale="55000" lnSpcReduction="20000"/>
          </a:bodyPr>
          <a:lstStyle/>
          <a:p>
            <a:pPr marL="68580" indent="0" fontAlgn="base">
              <a:buNone/>
            </a:pPr>
            <a:endParaRPr lang="en-US" dirty="0"/>
          </a:p>
          <a:p>
            <a:pPr fontAlgn="base">
              <a:lnSpc>
                <a:spcPct val="170000"/>
              </a:lnSpc>
            </a:pPr>
            <a:r>
              <a:rPr lang="en-US" b="1" dirty="0"/>
              <a:t>Easy to Understand:</a:t>
            </a:r>
            <a:r>
              <a:rPr lang="en-US" dirty="0"/>
              <a:t> Classical Waterfall Model is very simple and easy to understand.</a:t>
            </a:r>
          </a:p>
          <a:p>
            <a:pPr fontAlgn="base">
              <a:lnSpc>
                <a:spcPct val="170000"/>
              </a:lnSpc>
            </a:pPr>
            <a:r>
              <a:rPr lang="en-US" b="1" dirty="0"/>
              <a:t>Individual Processing:</a:t>
            </a:r>
            <a:r>
              <a:rPr lang="en-US" dirty="0"/>
              <a:t> Phases in the Classical Waterfall model are processed one at a time.</a:t>
            </a:r>
          </a:p>
          <a:p>
            <a:pPr fontAlgn="base">
              <a:lnSpc>
                <a:spcPct val="170000"/>
              </a:lnSpc>
            </a:pPr>
            <a:r>
              <a:rPr lang="en-US" b="1" dirty="0"/>
              <a:t>Properly Defined:</a:t>
            </a:r>
            <a:r>
              <a:rPr lang="en-US" dirty="0"/>
              <a:t> In the classical waterfall model, each stage in the model is clearly defined.</a:t>
            </a:r>
          </a:p>
          <a:p>
            <a:pPr fontAlgn="base">
              <a:lnSpc>
                <a:spcPct val="170000"/>
              </a:lnSpc>
            </a:pPr>
            <a:r>
              <a:rPr lang="en-US" b="1" dirty="0"/>
              <a:t>Clear Milestones:</a:t>
            </a:r>
            <a:r>
              <a:rPr lang="en-US" dirty="0"/>
              <a:t> Classical Waterfall model has very clear and well-understood milestones.</a:t>
            </a:r>
          </a:p>
          <a:p>
            <a:pPr fontAlgn="base">
              <a:lnSpc>
                <a:spcPct val="170000"/>
              </a:lnSpc>
            </a:pPr>
            <a:r>
              <a:rPr lang="en-US" b="1" dirty="0"/>
              <a:t>Properly Documented:</a:t>
            </a:r>
            <a:r>
              <a:rPr lang="en-US" dirty="0"/>
              <a:t> Processes, actions, and results are very well documented.</a:t>
            </a:r>
          </a:p>
          <a:p>
            <a:pPr fontAlgn="base">
              <a:lnSpc>
                <a:spcPct val="170000"/>
              </a:lnSpc>
            </a:pPr>
            <a:r>
              <a:rPr lang="en-US" b="1" dirty="0"/>
              <a:t>Reinforces Good Habits:</a:t>
            </a:r>
            <a:r>
              <a:rPr lang="en-US" dirty="0"/>
              <a:t> Classical Waterfall Model reinforces good habits like define-before-design and design-before-code.</a:t>
            </a:r>
          </a:p>
          <a:p>
            <a:pPr fontAlgn="base">
              <a:lnSpc>
                <a:spcPct val="170000"/>
              </a:lnSpc>
            </a:pPr>
            <a:r>
              <a:rPr lang="en-US" b="1" dirty="0"/>
              <a:t>Working:</a:t>
            </a:r>
            <a:r>
              <a:rPr lang="en-US" dirty="0"/>
              <a:t> Classical Waterfall Model works well for smaller projects and projects where requirements are well understood.</a:t>
            </a:r>
          </a:p>
          <a:p>
            <a:pPr>
              <a:lnSpc>
                <a:spcPct val="170000"/>
              </a:lnSpc>
            </a:pPr>
            <a:endParaRPr lang="en-IN" dirty="0"/>
          </a:p>
        </p:txBody>
      </p:sp>
    </p:spTree>
    <p:extLst>
      <p:ext uri="{BB962C8B-B14F-4D97-AF65-F5344CB8AC3E}">
        <p14:creationId xmlns:p14="http://schemas.microsoft.com/office/powerpoint/2010/main" val="343427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the Classical Waterfall Model</a:t>
            </a:r>
            <a:br>
              <a:rPr lang="en-US" b="1" dirty="0"/>
            </a:br>
            <a:endParaRPr lang="en-IN" dirty="0"/>
          </a:p>
        </p:txBody>
      </p:sp>
      <p:sp>
        <p:nvSpPr>
          <p:cNvPr id="3" name="Content Placeholder 2"/>
          <p:cNvSpPr>
            <a:spLocks noGrp="1"/>
          </p:cNvSpPr>
          <p:nvPr>
            <p:ph idx="1"/>
          </p:nvPr>
        </p:nvSpPr>
        <p:spPr>
          <a:xfrm>
            <a:off x="609600" y="1752600"/>
            <a:ext cx="7211209" cy="4080029"/>
          </a:xfrm>
        </p:spPr>
        <p:txBody>
          <a:bodyPr>
            <a:normAutofit/>
          </a:bodyPr>
          <a:lstStyle/>
          <a:p>
            <a:r>
              <a:rPr lang="en-IN" b="1" dirty="0"/>
              <a:t>No Feedback Path</a:t>
            </a:r>
          </a:p>
          <a:p>
            <a:r>
              <a:rPr lang="en-US" b="1" dirty="0"/>
              <a:t>Difficult to accommodate Change Requests.</a:t>
            </a:r>
          </a:p>
          <a:p>
            <a:r>
              <a:rPr lang="en-IN" b="1" dirty="0"/>
              <a:t>No Overlapping of Phases:</a:t>
            </a:r>
          </a:p>
          <a:p>
            <a:r>
              <a:rPr lang="en-IN" b="1" dirty="0"/>
              <a:t>Limited Flexibility:</a:t>
            </a:r>
          </a:p>
          <a:p>
            <a:r>
              <a:rPr lang="en-IN" b="1" dirty="0"/>
              <a:t>Limited Stakeholder Involvement:</a:t>
            </a:r>
          </a:p>
          <a:p>
            <a:r>
              <a:rPr lang="en-IN" b="1" dirty="0"/>
              <a:t>Late Defect Detection:</a:t>
            </a:r>
          </a:p>
          <a:p>
            <a:r>
              <a:rPr lang="en-IN" b="1" dirty="0"/>
              <a:t>Lengthy Development Cycle:</a:t>
            </a:r>
          </a:p>
          <a:p>
            <a:r>
              <a:rPr lang="en-US" b="1" dirty="0"/>
              <a:t>Not Suitable for Complex Projects:</a:t>
            </a:r>
            <a:endParaRPr lang="en-IN" dirty="0"/>
          </a:p>
        </p:txBody>
      </p:sp>
    </p:spTree>
    <p:extLst>
      <p:ext uri="{BB962C8B-B14F-4D97-AF65-F5344CB8AC3E}">
        <p14:creationId xmlns:p14="http://schemas.microsoft.com/office/powerpoint/2010/main" val="373290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865864"/>
          </a:xfrm>
        </p:spPr>
        <p:txBody>
          <a:bodyPr>
            <a:normAutofit fontScale="90000"/>
          </a:bodyPr>
          <a:lstStyle/>
          <a:p>
            <a:pPr algn="ctr"/>
            <a:r>
              <a:rPr lang="en-US" b="1" dirty="0"/>
              <a:t>Applications of Classical Waterfall Model</a:t>
            </a:r>
            <a:br>
              <a:rPr lang="en-US" b="1" dirty="0"/>
            </a:br>
            <a:endParaRPr lang="en-IN" dirty="0"/>
          </a:p>
        </p:txBody>
      </p:sp>
      <p:sp>
        <p:nvSpPr>
          <p:cNvPr id="3" name="Content Placeholder 2"/>
          <p:cNvSpPr>
            <a:spLocks noGrp="1"/>
          </p:cNvSpPr>
          <p:nvPr>
            <p:ph idx="1"/>
          </p:nvPr>
        </p:nvSpPr>
        <p:spPr>
          <a:xfrm>
            <a:off x="457200" y="1676400"/>
            <a:ext cx="8077200" cy="3429000"/>
          </a:xfrm>
        </p:spPr>
        <p:txBody>
          <a:bodyPr>
            <a:normAutofit/>
          </a:bodyPr>
          <a:lstStyle/>
          <a:p>
            <a:pPr fontAlgn="base">
              <a:lnSpc>
                <a:spcPct val="150000"/>
              </a:lnSpc>
            </a:pPr>
            <a:r>
              <a:rPr lang="en-US" b="1" dirty="0"/>
              <a:t>Large-scale Software Development Projects:</a:t>
            </a:r>
            <a:r>
              <a:rPr lang="en-US" dirty="0"/>
              <a:t> .</a:t>
            </a:r>
          </a:p>
          <a:p>
            <a:pPr fontAlgn="base">
              <a:lnSpc>
                <a:spcPct val="150000"/>
              </a:lnSpc>
            </a:pPr>
            <a:r>
              <a:rPr lang="en-US" b="1" dirty="0"/>
              <a:t>Safety-Critical Systems:</a:t>
            </a:r>
            <a:r>
              <a:rPr lang="en-US" dirty="0"/>
              <a:t> </a:t>
            </a:r>
          </a:p>
          <a:p>
            <a:pPr fontAlgn="base">
              <a:lnSpc>
                <a:spcPct val="150000"/>
              </a:lnSpc>
            </a:pPr>
            <a:r>
              <a:rPr lang="en-US" b="1" dirty="0"/>
              <a:t>Government and Defense Projects:</a:t>
            </a:r>
            <a:r>
              <a:rPr lang="en-US" dirty="0"/>
              <a:t> </a:t>
            </a:r>
          </a:p>
          <a:p>
            <a:pPr fontAlgn="base">
              <a:lnSpc>
                <a:spcPct val="150000"/>
              </a:lnSpc>
            </a:pPr>
            <a:r>
              <a:rPr lang="en-US" b="1" dirty="0"/>
              <a:t>Projects with well-defined Requirements:</a:t>
            </a:r>
            <a:r>
              <a:rPr lang="en-US" dirty="0"/>
              <a:t> </a:t>
            </a:r>
          </a:p>
          <a:p>
            <a:pPr fontAlgn="base">
              <a:lnSpc>
                <a:spcPct val="150000"/>
              </a:lnSpc>
            </a:pPr>
            <a:r>
              <a:rPr lang="en-US" b="1" dirty="0"/>
              <a:t>Projects with Stable Requirements:</a:t>
            </a:r>
            <a:r>
              <a:rPr lang="en-US" dirty="0"/>
              <a:t> </a:t>
            </a:r>
          </a:p>
          <a:p>
            <a:pPr>
              <a:lnSpc>
                <a:spcPct val="150000"/>
              </a:lnSpc>
            </a:pPr>
            <a:endParaRPr lang="en-IN" dirty="0"/>
          </a:p>
        </p:txBody>
      </p:sp>
    </p:spTree>
    <p:extLst>
      <p:ext uri="{BB962C8B-B14F-4D97-AF65-F5344CB8AC3E}">
        <p14:creationId xmlns:p14="http://schemas.microsoft.com/office/powerpoint/2010/main" val="253919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648736"/>
          </a:xfrm>
        </p:spPr>
        <p:txBody>
          <a:bodyPr>
            <a:normAutofit fontScale="90000"/>
          </a:bodyPr>
          <a:lstStyle/>
          <a:p>
            <a:pPr algn="ctr"/>
            <a:r>
              <a:rPr lang="en-US" b="1" dirty="0"/>
              <a:t>The Spiral Model</a:t>
            </a:r>
            <a:endParaRPr lang="en-IN" dirty="0"/>
          </a:p>
        </p:txBody>
      </p:sp>
      <p:sp>
        <p:nvSpPr>
          <p:cNvPr id="3" name="Content Placeholder 2"/>
          <p:cNvSpPr>
            <a:spLocks noGrp="1"/>
          </p:cNvSpPr>
          <p:nvPr>
            <p:ph idx="1"/>
          </p:nvPr>
        </p:nvSpPr>
        <p:spPr>
          <a:xfrm>
            <a:off x="762000" y="1524000"/>
            <a:ext cx="7696200" cy="4876800"/>
          </a:xfrm>
        </p:spPr>
        <p:txBody>
          <a:bodyPr>
            <a:normAutofit fontScale="92500"/>
          </a:bodyPr>
          <a:lstStyle/>
          <a:p>
            <a:pPr algn="just" fontAlgn="base">
              <a:lnSpc>
                <a:spcPct val="170000"/>
              </a:lnSpc>
            </a:pPr>
            <a:r>
              <a:rPr lang="en-US" b="1" dirty="0"/>
              <a:t>The Spiral Model</a:t>
            </a:r>
            <a:r>
              <a:rPr lang="en-US" dirty="0"/>
              <a:t> is one of the most important Software Development Life Cycle models, which provides support for </a:t>
            </a:r>
            <a:r>
              <a:rPr lang="en-US" b="1" dirty="0"/>
              <a:t>Risk Handling</a:t>
            </a:r>
            <a:r>
              <a:rPr lang="en-US" dirty="0"/>
              <a:t>. In its diagrammatic representation, it looks like a spiral with many loops. The exact number of loops of the spiral is unknown and can vary from project to project. Each loop of the spiral is called a </a:t>
            </a:r>
            <a:r>
              <a:rPr lang="en-US" b="1" dirty="0"/>
              <a:t>Phase of the software development process.</a:t>
            </a:r>
            <a:endParaRPr lang="en-US" dirty="0"/>
          </a:p>
          <a:p>
            <a:endParaRPr lang="en-IN" dirty="0"/>
          </a:p>
        </p:txBody>
      </p:sp>
    </p:spTree>
    <p:extLst>
      <p:ext uri="{BB962C8B-B14F-4D97-AF65-F5344CB8AC3E}">
        <p14:creationId xmlns:p14="http://schemas.microsoft.com/office/powerpoint/2010/main" val="91341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724936"/>
          </a:xfrm>
        </p:spPr>
        <p:txBody>
          <a:bodyPr/>
          <a:lstStyle/>
          <a:p>
            <a:pPr algn="ctr"/>
            <a:r>
              <a:rPr lang="en-US" b="1" dirty="0"/>
              <a:t>The Spiral Model</a:t>
            </a:r>
            <a:endParaRPr lang="en-IN" dirty="0"/>
          </a:p>
        </p:txBody>
      </p:sp>
      <p:sp>
        <p:nvSpPr>
          <p:cNvPr id="3" name="Content Placeholder 2"/>
          <p:cNvSpPr>
            <a:spLocks noGrp="1"/>
          </p:cNvSpPr>
          <p:nvPr>
            <p:ph idx="1"/>
          </p:nvPr>
        </p:nvSpPr>
        <p:spPr>
          <a:xfrm>
            <a:off x="685800" y="1600200"/>
            <a:ext cx="7696200" cy="4724400"/>
          </a:xfrm>
        </p:spPr>
        <p:txBody>
          <a:bodyPr>
            <a:normAutofit fontScale="70000" lnSpcReduction="20000"/>
          </a:bodyPr>
          <a:lstStyle/>
          <a:p>
            <a:pPr algn="just" fontAlgn="base">
              <a:lnSpc>
                <a:spcPct val="170000"/>
              </a:lnSpc>
            </a:pPr>
            <a:r>
              <a:rPr lang="en-US" dirty="0"/>
              <a:t>The exact number of phases needed to develop the product can be varied by the project manager depending upon the project risks. As the project manager dynamically determines the number of phases, the project manager has an important role to develop a product using the spiral model. </a:t>
            </a:r>
          </a:p>
          <a:p>
            <a:pPr algn="just" fontAlgn="base">
              <a:lnSpc>
                <a:spcPct val="170000"/>
              </a:lnSpc>
            </a:pPr>
            <a:r>
              <a:rPr lang="en-US" dirty="0"/>
              <a:t>The Spiral Model is a </a:t>
            </a:r>
            <a:r>
              <a:rPr lang="en-US" b="1" dirty="0"/>
              <a:t>Software Development Life Cycle (</a:t>
            </a:r>
            <a:r>
              <a:rPr lang="en-US" b="1" u="sng" dirty="0">
                <a:hlinkClick r:id="rId2"/>
              </a:rPr>
              <a:t>SDLC</a:t>
            </a:r>
            <a:r>
              <a:rPr lang="en-US" b="1" dirty="0"/>
              <a:t>)</a:t>
            </a:r>
            <a:r>
              <a:rPr lang="en-US" dirty="0"/>
              <a:t> model that provides a systematic and iterative approach to software development. It is based on the idea of a spiral, with each iteration of the spiral representing a complete software development cycle, from requirements gathering and analysis to design, implementation, testing, and maintenance</a:t>
            </a:r>
          </a:p>
          <a:p>
            <a:endParaRPr lang="en-IN" dirty="0"/>
          </a:p>
        </p:txBody>
      </p:sp>
    </p:spTree>
    <p:extLst>
      <p:ext uri="{BB962C8B-B14F-4D97-AF65-F5344CB8AC3E}">
        <p14:creationId xmlns:p14="http://schemas.microsoft.com/office/powerpoint/2010/main" val="277905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Phases of Spiral Model?</a:t>
            </a:r>
            <a:br>
              <a:rPr lang="en-US" b="1" dirty="0"/>
            </a:br>
            <a:endParaRPr lang="en-IN" dirty="0"/>
          </a:p>
        </p:txBody>
      </p:sp>
      <p:sp>
        <p:nvSpPr>
          <p:cNvPr id="3" name="Content Placeholder 2"/>
          <p:cNvSpPr>
            <a:spLocks noGrp="1"/>
          </p:cNvSpPr>
          <p:nvPr>
            <p:ph idx="1"/>
          </p:nvPr>
        </p:nvSpPr>
        <p:spPr>
          <a:xfrm>
            <a:off x="685800" y="2286000"/>
            <a:ext cx="7696200" cy="3546629"/>
          </a:xfrm>
        </p:spPr>
        <p:txBody>
          <a:bodyPr/>
          <a:lstStyle/>
          <a:p>
            <a:pPr algn="just">
              <a:lnSpc>
                <a:spcPct val="150000"/>
              </a:lnSpc>
            </a:pPr>
            <a:r>
              <a:rPr lang="en-US" dirty="0"/>
              <a:t>The Spiral Model is a risk-driven model, meaning that the focus is on managing risk through multiple iterations of the software development process. </a:t>
            </a:r>
          </a:p>
          <a:p>
            <a:pPr algn="just">
              <a:lnSpc>
                <a:spcPct val="150000"/>
              </a:lnSpc>
            </a:pPr>
            <a:r>
              <a:rPr lang="en-US" dirty="0"/>
              <a:t>It consists of the following phases:</a:t>
            </a:r>
            <a:br>
              <a:rPr lang="en-US" dirty="0"/>
            </a:br>
            <a:endParaRPr lang="en-IN" dirty="0"/>
          </a:p>
        </p:txBody>
      </p:sp>
    </p:spTree>
    <p:extLst>
      <p:ext uri="{BB962C8B-B14F-4D97-AF65-F5344CB8AC3E}">
        <p14:creationId xmlns:p14="http://schemas.microsoft.com/office/powerpoint/2010/main" val="418927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9256" y="304800"/>
            <a:ext cx="3519544" cy="1041400"/>
          </a:xfrm>
        </p:spPr>
        <p:txBody>
          <a:bodyPr>
            <a:normAutofit/>
          </a:bodyPr>
          <a:lstStyle/>
          <a:p>
            <a:r>
              <a:rPr lang="en-US" b="1" dirty="0"/>
              <a:t>Spiral Model</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633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953536"/>
          </a:xfrm>
        </p:spPr>
        <p:txBody>
          <a:bodyPr>
            <a:normAutofit fontScale="90000"/>
          </a:bodyPr>
          <a:lstStyle/>
          <a:p>
            <a:pPr algn="ctr"/>
            <a:r>
              <a:rPr lang="en-US" b="1" dirty="0"/>
              <a:t>Spiral Model Application</a:t>
            </a:r>
            <a:br>
              <a:rPr lang="en-US" dirty="0"/>
            </a:br>
            <a:endParaRPr lang="en-IN" dirty="0"/>
          </a:p>
        </p:txBody>
      </p:sp>
      <p:sp>
        <p:nvSpPr>
          <p:cNvPr id="3" name="Content Placeholder 2"/>
          <p:cNvSpPr>
            <a:spLocks noGrp="1"/>
          </p:cNvSpPr>
          <p:nvPr>
            <p:ph idx="1"/>
          </p:nvPr>
        </p:nvSpPr>
        <p:spPr>
          <a:xfrm>
            <a:off x="533400" y="1371600"/>
            <a:ext cx="8001000" cy="5029200"/>
          </a:xfrm>
        </p:spPr>
        <p:txBody>
          <a:bodyPr>
            <a:normAutofit fontScale="62500" lnSpcReduction="20000"/>
          </a:bodyPr>
          <a:lstStyle/>
          <a:p>
            <a:pPr algn="just">
              <a:lnSpc>
                <a:spcPct val="170000"/>
              </a:lnSpc>
            </a:pPr>
            <a:r>
              <a:rPr lang="en-US" dirty="0"/>
              <a:t>The Spiral Model is widely used in the software industry as it is in sync with the natural development process of any product, i.e. learning with maturity which involves minimum risk for the customer as well as the development firms.</a:t>
            </a:r>
          </a:p>
          <a:p>
            <a:pPr algn="just">
              <a:lnSpc>
                <a:spcPct val="170000"/>
              </a:lnSpc>
            </a:pPr>
            <a:r>
              <a:rPr lang="en-US" dirty="0"/>
              <a:t>The following pointers explain the typical uses of a Spiral Model −</a:t>
            </a:r>
          </a:p>
          <a:p>
            <a:pPr algn="just">
              <a:lnSpc>
                <a:spcPct val="170000"/>
              </a:lnSpc>
            </a:pPr>
            <a:r>
              <a:rPr lang="en-US" dirty="0"/>
              <a:t>When there is a budget constraint and risk evaluation is important.</a:t>
            </a:r>
          </a:p>
          <a:p>
            <a:pPr algn="just">
              <a:lnSpc>
                <a:spcPct val="170000"/>
              </a:lnSpc>
            </a:pPr>
            <a:r>
              <a:rPr lang="en-US" dirty="0"/>
              <a:t>For medium to high-risk projects.</a:t>
            </a:r>
          </a:p>
          <a:p>
            <a:pPr algn="just">
              <a:lnSpc>
                <a:spcPct val="170000"/>
              </a:lnSpc>
            </a:pPr>
            <a:r>
              <a:rPr lang="en-US" dirty="0"/>
              <a:t>Long-term project commitment because of potential changes to economic priorities as the requirements change with time.</a:t>
            </a:r>
          </a:p>
          <a:p>
            <a:pPr algn="just">
              <a:lnSpc>
                <a:spcPct val="170000"/>
              </a:lnSpc>
            </a:pPr>
            <a:r>
              <a:rPr lang="en-US" dirty="0"/>
              <a:t>Customer is not sure of their requirements which is usually the case.</a:t>
            </a:r>
          </a:p>
          <a:p>
            <a:pPr algn="just">
              <a:lnSpc>
                <a:spcPct val="170000"/>
              </a:lnSpc>
            </a:pPr>
            <a:r>
              <a:rPr lang="en-US" dirty="0"/>
              <a:t>Requirements are complex and need evaluation to get clarity.</a:t>
            </a:r>
          </a:p>
          <a:p>
            <a:pPr algn="just">
              <a:lnSpc>
                <a:spcPct val="170000"/>
              </a:lnSpc>
            </a:pPr>
            <a:r>
              <a:rPr lang="en-US" dirty="0"/>
              <a:t>New product line which should be released in phases to get enough customer feedback.</a:t>
            </a:r>
          </a:p>
          <a:p>
            <a:pPr algn="just">
              <a:lnSpc>
                <a:spcPct val="170000"/>
              </a:lnSpc>
            </a:pPr>
            <a:r>
              <a:rPr lang="en-US" dirty="0"/>
              <a:t>Significant changes are expected in the product during the development cycle.</a:t>
            </a:r>
          </a:p>
          <a:p>
            <a:endParaRPr lang="en-IN" dirty="0"/>
          </a:p>
        </p:txBody>
      </p:sp>
    </p:spTree>
    <p:extLst>
      <p:ext uri="{BB962C8B-B14F-4D97-AF65-F5344CB8AC3E}">
        <p14:creationId xmlns:p14="http://schemas.microsoft.com/office/powerpoint/2010/main" val="7129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normAutofit/>
          </a:bodyPr>
          <a:lstStyle/>
          <a:p>
            <a:r>
              <a:rPr lang="en-US" dirty="0"/>
              <a:t>advantages of Spiral Model </a:t>
            </a:r>
            <a:endParaRPr lang="en-IN" dirty="0"/>
          </a:p>
        </p:txBody>
      </p:sp>
      <p:sp>
        <p:nvSpPr>
          <p:cNvPr id="3" name="Content Placeholder 2"/>
          <p:cNvSpPr>
            <a:spLocks noGrp="1"/>
          </p:cNvSpPr>
          <p:nvPr>
            <p:ph idx="1"/>
          </p:nvPr>
        </p:nvSpPr>
        <p:spPr>
          <a:xfrm>
            <a:off x="685800" y="2209800"/>
            <a:ext cx="7696200" cy="3622829"/>
          </a:xfrm>
        </p:spPr>
        <p:txBody>
          <a:bodyPr>
            <a:normAutofit fontScale="85000" lnSpcReduction="10000"/>
          </a:bodyPr>
          <a:lstStyle/>
          <a:p>
            <a:pPr algn="just">
              <a:lnSpc>
                <a:spcPct val="160000"/>
              </a:lnSpc>
            </a:pPr>
            <a:r>
              <a:rPr lang="en-US" dirty="0"/>
              <a:t>Changing requirements can be accommodated.</a:t>
            </a:r>
          </a:p>
          <a:p>
            <a:pPr algn="just">
              <a:lnSpc>
                <a:spcPct val="160000"/>
              </a:lnSpc>
            </a:pPr>
            <a:r>
              <a:rPr lang="en-US" dirty="0"/>
              <a:t>Allows extensive use of prototypes.</a:t>
            </a:r>
          </a:p>
          <a:p>
            <a:pPr algn="just">
              <a:lnSpc>
                <a:spcPct val="160000"/>
              </a:lnSpc>
            </a:pPr>
            <a:r>
              <a:rPr lang="en-US" dirty="0"/>
              <a:t>Requirements can be captured more accurately.</a:t>
            </a:r>
          </a:p>
          <a:p>
            <a:pPr algn="just">
              <a:lnSpc>
                <a:spcPct val="160000"/>
              </a:lnSpc>
            </a:pPr>
            <a:r>
              <a:rPr lang="en-US" dirty="0"/>
              <a:t>Users see the system early.</a:t>
            </a:r>
          </a:p>
          <a:p>
            <a:pPr algn="just">
              <a:lnSpc>
                <a:spcPct val="160000"/>
              </a:lnSpc>
            </a:pPr>
            <a:r>
              <a:rPr lang="en-US" dirty="0"/>
              <a:t>Development can be divided into smaller parts and the risky parts can be developed earlier which helps in better risk management.</a:t>
            </a:r>
          </a:p>
          <a:p>
            <a:pPr marL="68580" indent="0">
              <a:buNone/>
            </a:pPr>
            <a:endParaRPr lang="en-IN" dirty="0"/>
          </a:p>
        </p:txBody>
      </p:sp>
    </p:spTree>
    <p:extLst>
      <p:ext uri="{BB962C8B-B14F-4D97-AF65-F5344CB8AC3E}">
        <p14:creationId xmlns:p14="http://schemas.microsoft.com/office/powerpoint/2010/main" val="355914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27664"/>
            <a:ext cx="7458634" cy="801136"/>
          </a:xfrm>
        </p:spPr>
        <p:txBody>
          <a:bodyPr>
            <a:normAutofit fontScale="90000"/>
          </a:bodyPr>
          <a:lstStyle/>
          <a:p>
            <a:r>
              <a:rPr lang="en-US" dirty="0"/>
              <a:t>The disadvantages Spiral Model</a:t>
            </a:r>
            <a:endParaRPr lang="en-IN" dirty="0"/>
          </a:p>
        </p:txBody>
      </p:sp>
      <p:sp>
        <p:nvSpPr>
          <p:cNvPr id="3" name="Content Placeholder 2"/>
          <p:cNvSpPr>
            <a:spLocks noGrp="1"/>
          </p:cNvSpPr>
          <p:nvPr>
            <p:ph idx="1"/>
          </p:nvPr>
        </p:nvSpPr>
        <p:spPr>
          <a:xfrm>
            <a:off x="609600" y="2057400"/>
            <a:ext cx="7924800" cy="3775229"/>
          </a:xfrm>
        </p:spPr>
        <p:txBody>
          <a:bodyPr>
            <a:normAutofit fontScale="70000" lnSpcReduction="20000"/>
          </a:bodyPr>
          <a:lstStyle/>
          <a:p>
            <a:pPr marL="68580" indent="0">
              <a:buNone/>
            </a:pPr>
            <a:endParaRPr lang="en-US" dirty="0"/>
          </a:p>
          <a:p>
            <a:pPr algn="just">
              <a:lnSpc>
                <a:spcPct val="160000"/>
              </a:lnSpc>
            </a:pPr>
            <a:r>
              <a:rPr lang="en-US" dirty="0"/>
              <a:t>Management is more complex.</a:t>
            </a:r>
          </a:p>
          <a:p>
            <a:pPr algn="just">
              <a:lnSpc>
                <a:spcPct val="160000"/>
              </a:lnSpc>
            </a:pPr>
            <a:r>
              <a:rPr lang="en-US" dirty="0"/>
              <a:t>End of the project may not be known early.</a:t>
            </a:r>
          </a:p>
          <a:p>
            <a:pPr algn="just">
              <a:lnSpc>
                <a:spcPct val="160000"/>
              </a:lnSpc>
            </a:pPr>
            <a:r>
              <a:rPr lang="en-US" dirty="0"/>
              <a:t>Not suitable for small or low risk projects and could be expensive for small projects.</a:t>
            </a:r>
          </a:p>
          <a:p>
            <a:pPr algn="just">
              <a:lnSpc>
                <a:spcPct val="160000"/>
              </a:lnSpc>
            </a:pPr>
            <a:r>
              <a:rPr lang="en-US" dirty="0"/>
              <a:t>Process is complex</a:t>
            </a:r>
          </a:p>
          <a:p>
            <a:pPr algn="just">
              <a:lnSpc>
                <a:spcPct val="160000"/>
              </a:lnSpc>
            </a:pPr>
            <a:r>
              <a:rPr lang="en-US" dirty="0"/>
              <a:t>Spiral may go on indefinitely.</a:t>
            </a:r>
          </a:p>
          <a:p>
            <a:pPr algn="just">
              <a:lnSpc>
                <a:spcPct val="160000"/>
              </a:lnSpc>
            </a:pPr>
            <a:r>
              <a:rPr lang="en-US" dirty="0"/>
              <a:t>Large number of intermediate stages requires excessive documentation.</a:t>
            </a:r>
          </a:p>
          <a:p>
            <a:pPr marL="68580" indent="0">
              <a:buNone/>
            </a:pPr>
            <a:endParaRPr lang="en-IN" dirty="0"/>
          </a:p>
        </p:txBody>
      </p:sp>
    </p:spTree>
    <p:extLst>
      <p:ext uri="{BB962C8B-B14F-4D97-AF65-F5344CB8AC3E}">
        <p14:creationId xmlns:p14="http://schemas.microsoft.com/office/powerpoint/2010/main" val="153073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10600" cy="1600200"/>
          </a:xfrm>
        </p:spPr>
        <p:txBody>
          <a:bodyPr>
            <a:normAutofit fontScale="90000"/>
          </a:bodyPr>
          <a:lstStyle/>
          <a:p>
            <a:br>
              <a:rPr lang="en-US" b="1" dirty="0"/>
            </a:br>
            <a:br>
              <a:rPr lang="en-US" b="1" dirty="0"/>
            </a:br>
            <a:br>
              <a:rPr lang="en-US" b="1" dirty="0"/>
            </a:br>
            <a:br>
              <a:rPr lang="en-US" b="1" dirty="0"/>
            </a:br>
            <a:br>
              <a:rPr lang="en-US" b="1" dirty="0"/>
            </a:br>
            <a:r>
              <a:rPr lang="en-US" b="1" dirty="0"/>
              <a:t>Why Do We Use the Waterfall Model?</a:t>
            </a:r>
            <a:br>
              <a:rPr lang="en-US" b="1" dirty="0"/>
            </a:br>
            <a:endParaRPr lang="en-IN" dirty="0"/>
          </a:p>
        </p:txBody>
      </p:sp>
      <p:sp>
        <p:nvSpPr>
          <p:cNvPr id="3" name="Content Placeholder 2"/>
          <p:cNvSpPr>
            <a:spLocks noGrp="1"/>
          </p:cNvSpPr>
          <p:nvPr>
            <p:ph idx="1"/>
          </p:nvPr>
        </p:nvSpPr>
        <p:spPr>
          <a:xfrm>
            <a:off x="609600" y="1600200"/>
            <a:ext cx="7924800" cy="4232429"/>
          </a:xfrm>
        </p:spPr>
        <p:txBody>
          <a:bodyPr>
            <a:normAutofit fontScale="77500" lnSpcReduction="20000"/>
          </a:bodyPr>
          <a:lstStyle/>
          <a:p>
            <a:pPr algn="just" fontAlgn="base">
              <a:lnSpc>
                <a:spcPct val="150000"/>
              </a:lnSpc>
            </a:pPr>
            <a:r>
              <a:rPr lang="en-US" dirty="0"/>
              <a:t>The waterfall model is a software development model used in the context of large, complex projects, typically in the field of information technology. It is characterized by a structured, sequential approach to </a:t>
            </a:r>
            <a:r>
              <a:rPr lang="en-US" u="sng" dirty="0">
                <a:hlinkClick r:id="rId2"/>
              </a:rPr>
              <a:t>project management</a:t>
            </a:r>
            <a:r>
              <a:rPr lang="en-US" dirty="0"/>
              <a:t> and software development.</a:t>
            </a:r>
          </a:p>
          <a:p>
            <a:pPr algn="just" fontAlgn="base">
              <a:lnSpc>
                <a:spcPct val="150000"/>
              </a:lnSpc>
            </a:pPr>
            <a:r>
              <a:rPr lang="en-US" dirty="0"/>
              <a:t>The waterfall model is useful in situations where the project requirements are well-defined and the project goals are clear. It is often used for large-scale projects with long timelines, where there is little room for error and the project stakeholders need to have a high level of confidence in the outcome.</a:t>
            </a:r>
          </a:p>
          <a:p>
            <a:endParaRPr lang="en-IN" dirty="0"/>
          </a:p>
        </p:txBody>
      </p:sp>
    </p:spTree>
    <p:extLst>
      <p:ext uri="{BB962C8B-B14F-4D97-AF65-F5344CB8AC3E}">
        <p14:creationId xmlns:p14="http://schemas.microsoft.com/office/powerpoint/2010/main" val="144049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338510" cy="1143000"/>
          </a:xfrm>
        </p:spPr>
        <p:txBody>
          <a:bodyPr>
            <a:normAutofit fontScale="90000"/>
          </a:bodyPr>
          <a:lstStyle/>
          <a:p>
            <a:br>
              <a:rPr lang="en-US" b="1" dirty="0"/>
            </a:br>
            <a:r>
              <a:rPr lang="en-US" b="1" dirty="0"/>
              <a:t>Features of the Waterfall Model</a:t>
            </a:r>
            <a:br>
              <a:rPr lang="en-US" b="1" dirty="0"/>
            </a:br>
            <a:endParaRPr lang="en-IN" dirty="0"/>
          </a:p>
        </p:txBody>
      </p:sp>
      <p:sp>
        <p:nvSpPr>
          <p:cNvPr id="3" name="Content Placeholder 2"/>
          <p:cNvSpPr>
            <a:spLocks noGrp="1"/>
          </p:cNvSpPr>
          <p:nvPr>
            <p:ph idx="1"/>
          </p:nvPr>
        </p:nvSpPr>
        <p:spPr>
          <a:xfrm>
            <a:off x="609600" y="1447800"/>
            <a:ext cx="7848600" cy="4800600"/>
          </a:xfrm>
        </p:spPr>
        <p:txBody>
          <a:bodyPr>
            <a:normAutofit fontScale="70000" lnSpcReduction="20000"/>
          </a:bodyPr>
          <a:lstStyle/>
          <a:p>
            <a:pPr algn="just" fontAlgn="base">
              <a:lnSpc>
                <a:spcPct val="170000"/>
              </a:lnSpc>
            </a:pPr>
            <a:r>
              <a:rPr lang="en-US" b="1" dirty="0"/>
              <a:t>Sequential Approach</a:t>
            </a:r>
            <a:r>
              <a:rPr lang="en-US" dirty="0"/>
              <a:t>: The waterfall model involves a sequential approach to software development, where each phase of the project is completed before moving on to the next one.</a:t>
            </a:r>
          </a:p>
          <a:p>
            <a:pPr algn="just" fontAlgn="base">
              <a:lnSpc>
                <a:spcPct val="170000"/>
              </a:lnSpc>
            </a:pPr>
            <a:r>
              <a:rPr lang="en-US" b="1" dirty="0"/>
              <a:t>Document-Driven: </a:t>
            </a:r>
            <a:r>
              <a:rPr lang="en-US" dirty="0"/>
              <a:t>The waterfall model relies heavily on documentation to ensure that the project is well-defined and the project team is working towards a clear set of goals.</a:t>
            </a:r>
          </a:p>
          <a:p>
            <a:pPr algn="just" fontAlgn="base">
              <a:lnSpc>
                <a:spcPct val="170000"/>
              </a:lnSpc>
            </a:pPr>
            <a:r>
              <a:rPr lang="en-US" b="1" dirty="0"/>
              <a:t>Quality Control:</a:t>
            </a:r>
            <a:r>
              <a:rPr lang="en-US" dirty="0"/>
              <a:t> The waterfall model places a high emphasis on quality control and testing at each phase of the project, to ensure that the final product meets the requirements and expectations of the stakeholders.</a:t>
            </a:r>
          </a:p>
          <a:p>
            <a:endParaRPr lang="en-IN" dirty="0"/>
          </a:p>
        </p:txBody>
      </p:sp>
    </p:spTree>
    <p:extLst>
      <p:ext uri="{BB962C8B-B14F-4D97-AF65-F5344CB8AC3E}">
        <p14:creationId xmlns:p14="http://schemas.microsoft.com/office/powerpoint/2010/main" val="305844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719510" cy="1029736"/>
          </a:xfrm>
        </p:spPr>
        <p:txBody>
          <a:bodyPr>
            <a:normAutofit fontScale="90000"/>
          </a:bodyPr>
          <a:lstStyle/>
          <a:p>
            <a:r>
              <a:rPr lang="en-US" b="1" dirty="0"/>
              <a:t>Features of the Waterfall Model</a:t>
            </a:r>
            <a:br>
              <a:rPr lang="en-US" b="1" dirty="0"/>
            </a:br>
            <a:endParaRPr lang="en-IN" dirty="0"/>
          </a:p>
        </p:txBody>
      </p:sp>
      <p:sp>
        <p:nvSpPr>
          <p:cNvPr id="3" name="Content Placeholder 2"/>
          <p:cNvSpPr>
            <a:spLocks noGrp="1"/>
          </p:cNvSpPr>
          <p:nvPr>
            <p:ph idx="1"/>
          </p:nvPr>
        </p:nvSpPr>
        <p:spPr>
          <a:xfrm>
            <a:off x="762000" y="1828800"/>
            <a:ext cx="7772400" cy="4003829"/>
          </a:xfrm>
        </p:spPr>
        <p:txBody>
          <a:bodyPr>
            <a:normAutofit fontScale="70000" lnSpcReduction="20000"/>
          </a:bodyPr>
          <a:lstStyle/>
          <a:p>
            <a:pPr algn="just" fontAlgn="base">
              <a:lnSpc>
                <a:spcPct val="170000"/>
              </a:lnSpc>
            </a:pPr>
            <a:r>
              <a:rPr lang="en-US" b="1" dirty="0"/>
              <a:t>Rigorous Planning</a:t>
            </a:r>
            <a:r>
              <a:rPr lang="en-US" dirty="0"/>
              <a:t>: The waterfall model involves a rigorous planning process, where the project scope, timelines, and deliverables are carefully defined and monitored throughout the project lifecycle.</a:t>
            </a:r>
          </a:p>
          <a:p>
            <a:pPr marL="68580" indent="0" algn="just" fontAlgn="base">
              <a:lnSpc>
                <a:spcPct val="170000"/>
              </a:lnSpc>
              <a:buNone/>
            </a:pPr>
            <a:endParaRPr lang="en-US" dirty="0"/>
          </a:p>
          <a:p>
            <a:pPr marL="68580" indent="0" algn="just" fontAlgn="base">
              <a:lnSpc>
                <a:spcPct val="170000"/>
              </a:lnSpc>
              <a:buNone/>
            </a:pPr>
            <a:r>
              <a:rPr lang="en-US" dirty="0"/>
              <a:t>Overall, the waterfall model is used in situations where there is a need for a highly structured and systematic approach to software development. It can be effective in ensuring that large, complex projects are completed on time and within budget, with a high level of quality and customer satisfaction</a:t>
            </a:r>
          </a:p>
          <a:p>
            <a:endParaRPr lang="en-IN" dirty="0"/>
          </a:p>
        </p:txBody>
      </p:sp>
    </p:spTree>
    <p:extLst>
      <p:ext uri="{BB962C8B-B14F-4D97-AF65-F5344CB8AC3E}">
        <p14:creationId xmlns:p14="http://schemas.microsoft.com/office/powerpoint/2010/main" val="422712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304800"/>
            <a:ext cx="8220075"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220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990600"/>
          </a:xfrm>
        </p:spPr>
        <p:txBody>
          <a:bodyPr>
            <a:normAutofit fontScale="90000"/>
          </a:bodyPr>
          <a:lstStyle/>
          <a:p>
            <a:pPr algn="ctr"/>
            <a:r>
              <a:rPr lang="en-IN" sz="4400" b="1" dirty="0"/>
              <a:t>Phases of </a:t>
            </a:r>
            <a:r>
              <a:rPr lang="en-US" sz="4400" b="1" dirty="0"/>
              <a:t>waterfall Model</a:t>
            </a:r>
            <a:endParaRPr lang="en-IN" sz="4400" dirty="0"/>
          </a:p>
        </p:txBody>
      </p:sp>
      <p:sp>
        <p:nvSpPr>
          <p:cNvPr id="3" name="Content Placeholder 2"/>
          <p:cNvSpPr>
            <a:spLocks noGrp="1"/>
          </p:cNvSpPr>
          <p:nvPr>
            <p:ph idx="1"/>
          </p:nvPr>
        </p:nvSpPr>
        <p:spPr>
          <a:xfrm>
            <a:off x="685800" y="1752600"/>
            <a:ext cx="7772400" cy="4648200"/>
          </a:xfrm>
        </p:spPr>
        <p:txBody>
          <a:bodyPr>
            <a:normAutofit fontScale="92500"/>
          </a:bodyPr>
          <a:lstStyle/>
          <a:p>
            <a:pPr marL="68580" indent="0" algn="just">
              <a:lnSpc>
                <a:spcPct val="150000"/>
              </a:lnSpc>
              <a:buNone/>
            </a:pPr>
            <a:r>
              <a:rPr lang="en-US" b="1" dirty="0"/>
              <a:t>Requirement gathering and analysis:</a:t>
            </a:r>
            <a:r>
              <a:rPr lang="en-US" dirty="0"/>
              <a:t> </a:t>
            </a:r>
          </a:p>
          <a:p>
            <a:pPr algn="just">
              <a:lnSpc>
                <a:spcPct val="150000"/>
              </a:lnSpc>
            </a:pPr>
            <a:r>
              <a:rPr lang="en-US" dirty="0"/>
              <a:t>The first phase involves gathering requirements from stakeholders and analyzing them to understand the scope and objectives of the project.</a:t>
            </a:r>
          </a:p>
          <a:p>
            <a:pPr algn="just">
              <a:lnSpc>
                <a:spcPct val="150000"/>
              </a:lnSpc>
            </a:pPr>
            <a:r>
              <a:rPr lang="en-US" b="1" dirty="0"/>
              <a:t>Design:</a:t>
            </a:r>
            <a:r>
              <a:rPr lang="en-US" dirty="0"/>
              <a:t> Once the requirements are understood, the design phase begins. This involves creating a detailed design document that outlines the software architecture, user interface, and system components.</a:t>
            </a:r>
            <a:endParaRPr lang="en-IN" dirty="0"/>
          </a:p>
        </p:txBody>
      </p:sp>
    </p:spTree>
    <p:extLst>
      <p:ext uri="{BB962C8B-B14F-4D97-AF65-F5344CB8AC3E}">
        <p14:creationId xmlns:p14="http://schemas.microsoft.com/office/powerpoint/2010/main" val="405942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52400"/>
            <a:ext cx="7262310" cy="1143000"/>
          </a:xfrm>
        </p:spPr>
        <p:txBody>
          <a:bodyPr/>
          <a:lstStyle/>
          <a:p>
            <a:r>
              <a:rPr lang="en-IN" b="1" dirty="0"/>
              <a:t>Phases of </a:t>
            </a:r>
            <a:r>
              <a:rPr lang="en-US" b="1" dirty="0"/>
              <a:t>waterfall Model</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Implementation:</a:t>
            </a:r>
            <a:r>
              <a:rPr lang="en-US" dirty="0"/>
              <a:t> The implementation phase involves coding the software based on the design specifications. This phase also includes unit testing to ensure that each component of the software is working as expected.</a:t>
            </a:r>
          </a:p>
          <a:p>
            <a:pPr fontAlgn="base"/>
            <a:r>
              <a:rPr lang="en-US" b="1" dirty="0"/>
              <a:t>Testing:</a:t>
            </a:r>
            <a:r>
              <a:rPr lang="en-US" dirty="0"/>
              <a:t> In the testing phase, the software is tested as a whole to ensure that it meets the requirements and is free from defects</a:t>
            </a:r>
          </a:p>
          <a:p>
            <a:endParaRPr lang="en-IN" dirty="0"/>
          </a:p>
        </p:txBody>
      </p:sp>
    </p:spTree>
    <p:extLst>
      <p:ext uri="{BB962C8B-B14F-4D97-AF65-F5344CB8AC3E}">
        <p14:creationId xmlns:p14="http://schemas.microsoft.com/office/powerpoint/2010/main" val="307962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724936"/>
          </a:xfrm>
        </p:spPr>
        <p:txBody>
          <a:bodyPr/>
          <a:lstStyle/>
          <a:p>
            <a:r>
              <a:rPr lang="en-IN" b="1" dirty="0"/>
              <a:t>Phases of </a:t>
            </a:r>
            <a:r>
              <a:rPr lang="en-US" b="1" dirty="0"/>
              <a:t>waterfall Model</a:t>
            </a:r>
            <a:endParaRPr lang="en-IN" dirty="0"/>
          </a:p>
        </p:txBody>
      </p:sp>
      <p:sp>
        <p:nvSpPr>
          <p:cNvPr id="3" name="Content Placeholder 2"/>
          <p:cNvSpPr>
            <a:spLocks noGrp="1"/>
          </p:cNvSpPr>
          <p:nvPr>
            <p:ph idx="1"/>
          </p:nvPr>
        </p:nvSpPr>
        <p:spPr>
          <a:xfrm>
            <a:off x="762000" y="1524000"/>
            <a:ext cx="7620000" cy="4308629"/>
          </a:xfrm>
        </p:spPr>
        <p:txBody>
          <a:bodyPr>
            <a:normAutofit lnSpcReduction="10000"/>
          </a:bodyPr>
          <a:lstStyle/>
          <a:p>
            <a:pPr algn="just" fontAlgn="base">
              <a:lnSpc>
                <a:spcPct val="150000"/>
              </a:lnSpc>
            </a:pPr>
            <a:r>
              <a:rPr lang="en-US" b="1" dirty="0"/>
              <a:t>Implementation:</a:t>
            </a:r>
            <a:r>
              <a:rPr lang="en-US" dirty="0"/>
              <a:t> The implementation phase involves coding the software based on the design specifications. This phase also includes unit testing to ensure that each component of the software is working as expected.</a:t>
            </a:r>
          </a:p>
          <a:p>
            <a:pPr algn="just" fontAlgn="base">
              <a:lnSpc>
                <a:spcPct val="150000"/>
              </a:lnSpc>
            </a:pPr>
            <a:r>
              <a:rPr lang="en-US" b="1" dirty="0"/>
              <a:t>Testing:</a:t>
            </a:r>
            <a:r>
              <a:rPr lang="en-US" dirty="0"/>
              <a:t> In the testing phase, the software is tested as a whole to ensure that it meets the requirements and is free from defects</a:t>
            </a:r>
          </a:p>
          <a:p>
            <a:endParaRPr lang="en-IN" dirty="0"/>
          </a:p>
        </p:txBody>
      </p:sp>
    </p:spTree>
    <p:extLst>
      <p:ext uri="{BB962C8B-B14F-4D97-AF65-F5344CB8AC3E}">
        <p14:creationId xmlns:p14="http://schemas.microsoft.com/office/powerpoint/2010/main" val="304973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lstStyle/>
          <a:p>
            <a:r>
              <a:rPr lang="en-IN" b="1" dirty="0"/>
              <a:t>Phases of </a:t>
            </a:r>
            <a:r>
              <a:rPr lang="en-US" b="1" dirty="0"/>
              <a:t>waterfall Model</a:t>
            </a:r>
            <a:endParaRPr lang="en-IN" dirty="0"/>
          </a:p>
        </p:txBody>
      </p:sp>
      <p:sp>
        <p:nvSpPr>
          <p:cNvPr id="3" name="Content Placeholder 2"/>
          <p:cNvSpPr>
            <a:spLocks noGrp="1"/>
          </p:cNvSpPr>
          <p:nvPr>
            <p:ph idx="1"/>
          </p:nvPr>
        </p:nvSpPr>
        <p:spPr>
          <a:xfrm>
            <a:off x="685800" y="1828800"/>
            <a:ext cx="7772400" cy="4003829"/>
          </a:xfrm>
        </p:spPr>
        <p:txBody>
          <a:bodyPr>
            <a:normAutofit fontScale="92500" lnSpcReduction="10000"/>
          </a:bodyPr>
          <a:lstStyle/>
          <a:p>
            <a:pPr algn="just" fontAlgn="base">
              <a:lnSpc>
                <a:spcPct val="150000"/>
              </a:lnSpc>
            </a:pPr>
            <a:r>
              <a:rPr lang="en-US" b="1" dirty="0"/>
              <a:t>Deployment:</a:t>
            </a:r>
            <a:r>
              <a:rPr lang="en-US" dirty="0"/>
              <a:t> Once the software has been tested and approved, it is deployed to the production environment.</a:t>
            </a:r>
          </a:p>
          <a:p>
            <a:pPr algn="just" fontAlgn="base">
              <a:lnSpc>
                <a:spcPct val="150000"/>
              </a:lnSpc>
            </a:pPr>
            <a:r>
              <a:rPr lang="en-US" b="1" dirty="0"/>
              <a:t>Maintenance:</a:t>
            </a:r>
            <a:r>
              <a:rPr lang="en-US" dirty="0"/>
              <a:t> The final phase of the Waterfall Model is maintenance, which involves fixing any issues that arise after the software has been deployed and ensuring that it continues to meet the requirements over time</a:t>
            </a:r>
          </a:p>
          <a:p>
            <a:endParaRPr lang="en-IN" dirty="0"/>
          </a:p>
        </p:txBody>
      </p:sp>
    </p:spTree>
    <p:extLst>
      <p:ext uri="{BB962C8B-B14F-4D97-AF65-F5344CB8AC3E}">
        <p14:creationId xmlns:p14="http://schemas.microsoft.com/office/powerpoint/2010/main" val="1325067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71</TotalTime>
  <Words>596</Words>
  <Application>Microsoft Office PowerPoint</Application>
  <PresentationFormat>On-screen Show (4:3)</PresentationFormat>
  <Paragraphs>88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Austin</vt:lpstr>
      <vt:lpstr>Classical Waterfall Model </vt:lpstr>
      <vt:lpstr>     Why Do We Use the Waterfall Model? </vt:lpstr>
      <vt:lpstr> Features of the Waterfall Model </vt:lpstr>
      <vt:lpstr>Features of the Waterfall Model </vt:lpstr>
      <vt:lpstr>PowerPoint Presentation</vt:lpstr>
      <vt:lpstr>Phases of waterfall Model</vt:lpstr>
      <vt:lpstr>Phases of waterfall Model</vt:lpstr>
      <vt:lpstr>Phases of waterfall Model</vt:lpstr>
      <vt:lpstr>Phases of waterfall Model</vt:lpstr>
      <vt:lpstr>     Advantages of the Classical Waterfall Model </vt:lpstr>
      <vt:lpstr>Disadvantages of the Classical Waterfall Model </vt:lpstr>
      <vt:lpstr>Applications of Classical Waterfall Model </vt:lpstr>
      <vt:lpstr>The Spiral Model</vt:lpstr>
      <vt:lpstr>The Spiral Model</vt:lpstr>
      <vt:lpstr>Phases of Spiral Model? </vt:lpstr>
      <vt:lpstr>Spiral Model</vt:lpstr>
      <vt:lpstr>Spiral Model Application </vt:lpstr>
      <vt:lpstr>advantages of Spiral Model </vt:lpstr>
      <vt:lpstr>The disadvantages Spiral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Waterfall Model </dc:title>
  <dc:creator>MSVIPS</dc:creator>
  <cp:lastModifiedBy>Guest User</cp:lastModifiedBy>
  <cp:revision>14</cp:revision>
  <dcterms:created xsi:type="dcterms:W3CDTF">2006-08-16T00:00:00Z</dcterms:created>
  <dcterms:modified xsi:type="dcterms:W3CDTF">2023-10-10T05:32:22Z</dcterms:modified>
</cp:coreProperties>
</file>