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FAE831-54F4-4778-B77F-A37B4A42A5EA}" type="datetimeFigureOut">
              <a:rPr lang="en-IN" smtClean="0"/>
              <a:t>26-12-2022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51C73D6-5FDA-4DC0-88BC-885619A246F0}" type="slidenum">
              <a:rPr lang="en-IN" smtClean="0"/>
              <a:t>‹#›</a:t>
            </a:fld>
            <a:endParaRPr lang="en-IN"/>
          </a:p>
        </p:txBody>
      </p:sp>
    </p:spTree>
    <p:extLst>
      <p:ext uri="{BB962C8B-B14F-4D97-AF65-F5344CB8AC3E}">
        <p14:creationId xmlns:p14="http://schemas.microsoft.com/office/powerpoint/2010/main" val="529606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1C73D6-5FDA-4DC0-88BC-885619A246F0}" type="slidenum">
              <a:rPr lang="en-IN" smtClean="0"/>
              <a:t>5</a:t>
            </a:fld>
            <a:endParaRPr lang="en-IN"/>
          </a:p>
        </p:txBody>
      </p:sp>
    </p:spTree>
    <p:extLst>
      <p:ext uri="{BB962C8B-B14F-4D97-AF65-F5344CB8AC3E}">
        <p14:creationId xmlns:p14="http://schemas.microsoft.com/office/powerpoint/2010/main" val="253254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550" b="1" i="0">
                <a:solidFill>
                  <a:srgbClr val="001F5F"/>
                </a:solidFill>
                <a:latin typeface="Trebuchet MS"/>
                <a:cs typeface="Trebuchet MS"/>
              </a:defRPr>
            </a:lvl1p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F48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550" b="1" i="0">
                <a:solidFill>
                  <a:srgbClr val="001F5F"/>
                </a:solidFill>
                <a:latin typeface="Trebuchet MS"/>
                <a:cs typeface="Trebuchet MS"/>
              </a:defRPr>
            </a:lvl1p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F487C"/>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550" b="1" i="0">
                <a:solidFill>
                  <a:srgbClr val="001F5F"/>
                </a:solidFill>
                <a:latin typeface="Trebuchet MS"/>
                <a:cs typeface="Trebuchet MS"/>
              </a:defRPr>
            </a:lvl1p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F487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550" b="1" i="0">
                <a:solidFill>
                  <a:srgbClr val="001F5F"/>
                </a:solidFill>
                <a:latin typeface="Trebuchet MS"/>
                <a:cs typeface="Trebuchet MS"/>
              </a:defRPr>
            </a:lvl1p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550" b="1" i="0">
                <a:solidFill>
                  <a:srgbClr val="001F5F"/>
                </a:solidFill>
                <a:latin typeface="Trebuchet MS"/>
                <a:cs typeface="Trebuchet MS"/>
              </a:defRPr>
            </a:lvl1p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8"/>
          </a:xfrm>
          <a:prstGeom prst="rect">
            <a:avLst/>
          </a:prstGeom>
        </p:spPr>
      </p:pic>
      <p:sp>
        <p:nvSpPr>
          <p:cNvPr id="2" name="Holder 2"/>
          <p:cNvSpPr>
            <a:spLocks noGrp="1"/>
          </p:cNvSpPr>
          <p:nvPr>
            <p:ph type="title"/>
          </p:nvPr>
        </p:nvSpPr>
        <p:spPr>
          <a:xfrm>
            <a:off x="3771265" y="139318"/>
            <a:ext cx="1601469" cy="632460"/>
          </a:xfrm>
          <a:prstGeom prst="rect">
            <a:avLst/>
          </a:prstGeom>
        </p:spPr>
        <p:txBody>
          <a:bodyPr wrap="square" lIns="0" tIns="0" rIns="0" bIns="0">
            <a:spAutoFit/>
          </a:bodyPr>
          <a:lstStyle>
            <a:lvl1pPr>
              <a:defRPr sz="3950" b="1" i="0">
                <a:solidFill>
                  <a:srgbClr val="1F487C"/>
                </a:solidFill>
                <a:latin typeface="Times New Roman"/>
                <a:cs typeface="Times New Roman"/>
              </a:defRPr>
            </a:lvl1pPr>
          </a:lstStyle>
          <a:p>
            <a:endParaRPr/>
          </a:p>
        </p:txBody>
      </p:sp>
      <p:sp>
        <p:nvSpPr>
          <p:cNvPr id="3" name="Holder 3"/>
          <p:cNvSpPr>
            <a:spLocks noGrp="1"/>
          </p:cNvSpPr>
          <p:nvPr>
            <p:ph type="body" idx="1"/>
          </p:nvPr>
        </p:nvSpPr>
        <p:spPr>
          <a:xfrm>
            <a:off x="633730" y="3383597"/>
            <a:ext cx="7876539" cy="22707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42887" y="6609243"/>
            <a:ext cx="1824989" cy="258445"/>
          </a:xfrm>
          <a:prstGeom prst="rect">
            <a:avLst/>
          </a:prstGeom>
        </p:spPr>
        <p:txBody>
          <a:bodyPr wrap="square" lIns="0" tIns="0" rIns="0" bIns="0">
            <a:spAutoFit/>
          </a:bodyPr>
          <a:lstStyle>
            <a:lvl1pPr>
              <a:defRPr sz="1550" b="1" i="0">
                <a:solidFill>
                  <a:srgbClr val="001F5F"/>
                </a:solidFill>
                <a:latin typeface="Trebuchet MS"/>
                <a:cs typeface="Trebuchet MS"/>
              </a:defRPr>
            </a:lvl1p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12/26/2022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52420" y="4864036"/>
            <a:ext cx="4733925" cy="640080"/>
          </a:xfrm>
          <a:prstGeom prst="rect">
            <a:avLst/>
          </a:prstGeom>
        </p:spPr>
        <p:txBody>
          <a:bodyPr vert="horz" wrap="square" lIns="0" tIns="15875" rIns="0" bIns="0" rtlCol="0">
            <a:spAutoFit/>
          </a:bodyPr>
          <a:lstStyle/>
          <a:p>
            <a:pPr marR="1905" algn="ctr">
              <a:lnSpc>
                <a:spcPct val="100000"/>
              </a:lnSpc>
              <a:spcBef>
                <a:spcPts val="125"/>
              </a:spcBef>
            </a:pPr>
            <a:r>
              <a:rPr sz="2000" b="1" spc="45" dirty="0">
                <a:solidFill>
                  <a:srgbClr val="001F5F"/>
                </a:solidFill>
                <a:latin typeface="Times New Roman"/>
                <a:cs typeface="Times New Roman"/>
              </a:rPr>
              <a:t>D</a:t>
            </a:r>
            <a:r>
              <a:rPr sz="2000" b="1" spc="10" dirty="0">
                <a:solidFill>
                  <a:srgbClr val="001F5F"/>
                </a:solidFill>
                <a:latin typeface="Times New Roman"/>
                <a:cs typeface="Times New Roman"/>
              </a:rPr>
              <a:t>ep</a:t>
            </a:r>
            <a:r>
              <a:rPr sz="2000" b="1" spc="40" dirty="0">
                <a:solidFill>
                  <a:srgbClr val="001F5F"/>
                </a:solidFill>
                <a:latin typeface="Times New Roman"/>
                <a:cs typeface="Times New Roman"/>
              </a:rPr>
              <a:t>a</a:t>
            </a:r>
            <a:r>
              <a:rPr sz="2000" b="1" spc="10" dirty="0">
                <a:solidFill>
                  <a:srgbClr val="001F5F"/>
                </a:solidFill>
                <a:latin typeface="Times New Roman"/>
                <a:cs typeface="Times New Roman"/>
              </a:rPr>
              <a:t>rt</a:t>
            </a:r>
            <a:r>
              <a:rPr sz="2000" b="1" spc="-20" dirty="0">
                <a:solidFill>
                  <a:srgbClr val="001F5F"/>
                </a:solidFill>
                <a:latin typeface="Times New Roman"/>
                <a:cs typeface="Times New Roman"/>
              </a:rPr>
              <a:t>m</a:t>
            </a:r>
            <a:r>
              <a:rPr sz="2000" b="1" spc="10" dirty="0">
                <a:solidFill>
                  <a:srgbClr val="001F5F"/>
                </a:solidFill>
                <a:latin typeface="Times New Roman"/>
                <a:cs typeface="Times New Roman"/>
              </a:rPr>
              <a:t>ent</a:t>
            </a:r>
            <a:r>
              <a:rPr sz="2000" b="1" spc="-204" dirty="0">
                <a:solidFill>
                  <a:srgbClr val="001F5F"/>
                </a:solidFill>
                <a:latin typeface="Times New Roman"/>
                <a:cs typeface="Times New Roman"/>
              </a:rPr>
              <a:t> </a:t>
            </a:r>
            <a:r>
              <a:rPr sz="2000" b="1" spc="40" dirty="0">
                <a:solidFill>
                  <a:srgbClr val="001F5F"/>
                </a:solidFill>
                <a:latin typeface="Times New Roman"/>
                <a:cs typeface="Times New Roman"/>
              </a:rPr>
              <a:t>o</a:t>
            </a:r>
            <a:r>
              <a:rPr sz="2000" b="1" spc="5" dirty="0">
                <a:solidFill>
                  <a:srgbClr val="001F5F"/>
                </a:solidFill>
                <a:latin typeface="Times New Roman"/>
                <a:cs typeface="Times New Roman"/>
              </a:rPr>
              <a:t>f</a:t>
            </a:r>
            <a:endParaRPr sz="2000">
              <a:latin typeface="Times New Roman"/>
              <a:cs typeface="Times New Roman"/>
            </a:endParaRPr>
          </a:p>
          <a:p>
            <a:pPr algn="ctr">
              <a:lnSpc>
                <a:spcPct val="100000"/>
              </a:lnSpc>
              <a:spcBef>
                <a:spcPts val="5"/>
              </a:spcBef>
            </a:pPr>
            <a:r>
              <a:rPr sz="2000" b="1" spc="15" dirty="0">
                <a:solidFill>
                  <a:srgbClr val="001F5F"/>
                </a:solidFill>
                <a:latin typeface="Times New Roman"/>
                <a:cs typeface="Times New Roman"/>
              </a:rPr>
              <a:t>E</a:t>
            </a:r>
            <a:r>
              <a:rPr sz="2000" b="1" spc="35" dirty="0">
                <a:solidFill>
                  <a:srgbClr val="001F5F"/>
                </a:solidFill>
                <a:latin typeface="Times New Roman"/>
                <a:cs typeface="Times New Roman"/>
              </a:rPr>
              <a:t>l</a:t>
            </a:r>
            <a:r>
              <a:rPr sz="2000" b="1" spc="10" dirty="0">
                <a:solidFill>
                  <a:srgbClr val="001F5F"/>
                </a:solidFill>
                <a:latin typeface="Times New Roman"/>
                <a:cs typeface="Times New Roman"/>
              </a:rPr>
              <a:t>ectr</a:t>
            </a:r>
            <a:r>
              <a:rPr sz="2000" b="1" spc="40" dirty="0">
                <a:solidFill>
                  <a:srgbClr val="001F5F"/>
                </a:solidFill>
                <a:latin typeface="Times New Roman"/>
                <a:cs typeface="Times New Roman"/>
              </a:rPr>
              <a:t>o</a:t>
            </a:r>
            <a:r>
              <a:rPr sz="2000" b="1" spc="15" dirty="0">
                <a:solidFill>
                  <a:srgbClr val="001F5F"/>
                </a:solidFill>
                <a:latin typeface="Times New Roman"/>
                <a:cs typeface="Times New Roman"/>
              </a:rPr>
              <a:t>n</a:t>
            </a:r>
            <a:r>
              <a:rPr sz="2000" b="1" spc="35" dirty="0">
                <a:solidFill>
                  <a:srgbClr val="001F5F"/>
                </a:solidFill>
                <a:latin typeface="Times New Roman"/>
                <a:cs typeface="Times New Roman"/>
              </a:rPr>
              <a:t>i</a:t>
            </a:r>
            <a:r>
              <a:rPr sz="2000" b="1" spc="10" dirty="0">
                <a:solidFill>
                  <a:srgbClr val="001F5F"/>
                </a:solidFill>
                <a:latin typeface="Times New Roman"/>
                <a:cs typeface="Times New Roman"/>
              </a:rPr>
              <a:t>cs</a:t>
            </a:r>
            <a:r>
              <a:rPr sz="2000" b="1" spc="-240" dirty="0">
                <a:solidFill>
                  <a:srgbClr val="001F5F"/>
                </a:solidFill>
                <a:latin typeface="Times New Roman"/>
                <a:cs typeface="Times New Roman"/>
              </a:rPr>
              <a:t> </a:t>
            </a:r>
            <a:r>
              <a:rPr sz="2000" b="1" spc="20" dirty="0">
                <a:solidFill>
                  <a:srgbClr val="001F5F"/>
                </a:solidFill>
                <a:latin typeface="Times New Roman"/>
                <a:cs typeface="Times New Roman"/>
              </a:rPr>
              <a:t>&amp;</a:t>
            </a:r>
            <a:r>
              <a:rPr sz="2000" b="1" spc="-20" dirty="0">
                <a:solidFill>
                  <a:srgbClr val="001F5F"/>
                </a:solidFill>
                <a:latin typeface="Times New Roman"/>
                <a:cs typeface="Times New Roman"/>
              </a:rPr>
              <a:t> </a:t>
            </a:r>
            <a:r>
              <a:rPr sz="2000" b="1" spc="45" dirty="0">
                <a:solidFill>
                  <a:srgbClr val="001F5F"/>
                </a:solidFill>
                <a:latin typeface="Times New Roman"/>
                <a:cs typeface="Times New Roman"/>
              </a:rPr>
              <a:t>C</a:t>
            </a:r>
            <a:r>
              <a:rPr sz="2000" b="1" spc="40" dirty="0">
                <a:solidFill>
                  <a:srgbClr val="001F5F"/>
                </a:solidFill>
                <a:latin typeface="Times New Roman"/>
                <a:cs typeface="Times New Roman"/>
              </a:rPr>
              <a:t>o</a:t>
            </a:r>
            <a:r>
              <a:rPr sz="2000" b="1" spc="-20" dirty="0">
                <a:solidFill>
                  <a:srgbClr val="001F5F"/>
                </a:solidFill>
                <a:latin typeface="Times New Roman"/>
                <a:cs typeface="Times New Roman"/>
              </a:rPr>
              <a:t>mm</a:t>
            </a:r>
            <a:r>
              <a:rPr sz="2000" b="1" spc="15" dirty="0">
                <a:solidFill>
                  <a:srgbClr val="001F5F"/>
                </a:solidFill>
                <a:latin typeface="Times New Roman"/>
                <a:cs typeface="Times New Roman"/>
              </a:rPr>
              <a:t>un</a:t>
            </a:r>
            <a:r>
              <a:rPr sz="2000" b="1" spc="35" dirty="0">
                <a:solidFill>
                  <a:srgbClr val="001F5F"/>
                </a:solidFill>
                <a:latin typeface="Times New Roman"/>
                <a:cs typeface="Times New Roman"/>
              </a:rPr>
              <a:t>i</a:t>
            </a:r>
            <a:r>
              <a:rPr sz="2000" b="1" spc="10" dirty="0">
                <a:solidFill>
                  <a:srgbClr val="001F5F"/>
                </a:solidFill>
                <a:latin typeface="Times New Roman"/>
                <a:cs typeface="Times New Roman"/>
              </a:rPr>
              <a:t>c</a:t>
            </a:r>
            <a:r>
              <a:rPr sz="2000" b="1" spc="40" dirty="0">
                <a:solidFill>
                  <a:srgbClr val="001F5F"/>
                </a:solidFill>
                <a:latin typeface="Times New Roman"/>
                <a:cs typeface="Times New Roman"/>
              </a:rPr>
              <a:t>a</a:t>
            </a:r>
            <a:r>
              <a:rPr sz="2000" b="1" spc="5" dirty="0">
                <a:solidFill>
                  <a:srgbClr val="001F5F"/>
                </a:solidFill>
                <a:latin typeface="Times New Roman"/>
                <a:cs typeface="Times New Roman"/>
              </a:rPr>
              <a:t>t</a:t>
            </a:r>
            <a:r>
              <a:rPr sz="2000" b="1" spc="-30" dirty="0">
                <a:solidFill>
                  <a:srgbClr val="001F5F"/>
                </a:solidFill>
                <a:latin typeface="Times New Roman"/>
                <a:cs typeface="Times New Roman"/>
              </a:rPr>
              <a:t>io</a:t>
            </a:r>
            <a:r>
              <a:rPr sz="2000" b="1" spc="15" dirty="0">
                <a:solidFill>
                  <a:srgbClr val="001F5F"/>
                </a:solidFill>
                <a:latin typeface="Times New Roman"/>
                <a:cs typeface="Times New Roman"/>
              </a:rPr>
              <a:t>n</a:t>
            </a:r>
            <a:r>
              <a:rPr sz="2000" b="1" spc="-204" dirty="0">
                <a:solidFill>
                  <a:srgbClr val="001F5F"/>
                </a:solidFill>
                <a:latin typeface="Times New Roman"/>
                <a:cs typeface="Times New Roman"/>
              </a:rPr>
              <a:t> </a:t>
            </a:r>
            <a:r>
              <a:rPr sz="2000" b="1" spc="15" dirty="0">
                <a:solidFill>
                  <a:srgbClr val="001F5F"/>
                </a:solidFill>
                <a:latin typeface="Times New Roman"/>
                <a:cs typeface="Times New Roman"/>
              </a:rPr>
              <a:t>En</a:t>
            </a:r>
            <a:r>
              <a:rPr sz="2000" b="1" spc="-35" dirty="0">
                <a:solidFill>
                  <a:srgbClr val="001F5F"/>
                </a:solidFill>
                <a:latin typeface="Times New Roman"/>
                <a:cs typeface="Times New Roman"/>
              </a:rPr>
              <a:t>g</a:t>
            </a:r>
            <a:r>
              <a:rPr sz="2000" b="1" spc="35" dirty="0">
                <a:solidFill>
                  <a:srgbClr val="001F5F"/>
                </a:solidFill>
                <a:latin typeface="Times New Roman"/>
                <a:cs typeface="Times New Roman"/>
              </a:rPr>
              <a:t>i</a:t>
            </a:r>
            <a:r>
              <a:rPr sz="2000" b="1" spc="10" dirty="0">
                <a:solidFill>
                  <a:srgbClr val="001F5F"/>
                </a:solidFill>
                <a:latin typeface="Times New Roman"/>
                <a:cs typeface="Times New Roman"/>
              </a:rPr>
              <a:t>neer</a:t>
            </a:r>
            <a:r>
              <a:rPr sz="2000" b="1" spc="35" dirty="0">
                <a:solidFill>
                  <a:srgbClr val="001F5F"/>
                </a:solidFill>
                <a:latin typeface="Times New Roman"/>
                <a:cs typeface="Times New Roman"/>
              </a:rPr>
              <a:t>i</a:t>
            </a:r>
            <a:r>
              <a:rPr sz="2000" b="1" spc="10" dirty="0">
                <a:solidFill>
                  <a:srgbClr val="001F5F"/>
                </a:solidFill>
                <a:latin typeface="Times New Roman"/>
                <a:cs typeface="Times New Roman"/>
              </a:rPr>
              <a:t>ng</a:t>
            </a:r>
            <a:endParaRPr sz="2000">
              <a:latin typeface="Times New Roman"/>
              <a:cs typeface="Times New Roman"/>
            </a:endParaRPr>
          </a:p>
        </p:txBody>
      </p:sp>
      <p:sp>
        <p:nvSpPr>
          <p:cNvPr id="3" name="object 3"/>
          <p:cNvSpPr txBox="1">
            <a:spLocks noGrp="1"/>
          </p:cNvSpPr>
          <p:nvPr>
            <p:ph type="title"/>
          </p:nvPr>
        </p:nvSpPr>
        <p:spPr>
          <a:xfrm>
            <a:off x="898525" y="615251"/>
            <a:ext cx="7512050" cy="1330300"/>
          </a:xfrm>
          <a:prstGeom prst="rect">
            <a:avLst/>
          </a:prstGeom>
        </p:spPr>
        <p:txBody>
          <a:bodyPr vert="horz" wrap="square" lIns="0" tIns="32384" rIns="0" bIns="0" rtlCol="0">
            <a:spAutoFit/>
          </a:bodyPr>
          <a:lstStyle/>
          <a:p>
            <a:pPr marL="12700" marR="5080" indent="352425">
              <a:lnSpc>
                <a:spcPts val="5260"/>
              </a:lnSpc>
              <a:spcBef>
                <a:spcPts val="254"/>
              </a:spcBef>
            </a:pPr>
            <a:r>
              <a:rPr lang="en-US" sz="3600" spc="20" dirty="0">
                <a:solidFill>
                  <a:srgbClr val="5F4879"/>
                </a:solidFill>
              </a:rPr>
              <a:t>Network Transmission of Ping Messages using Network Simulator 2</a:t>
            </a:r>
            <a:endParaRPr sz="3600" dirty="0"/>
          </a:p>
        </p:txBody>
      </p:sp>
      <p:sp>
        <p:nvSpPr>
          <p:cNvPr id="4" name="object 4"/>
          <p:cNvSpPr txBox="1"/>
          <p:nvPr/>
        </p:nvSpPr>
        <p:spPr>
          <a:xfrm>
            <a:off x="1331213" y="2725102"/>
            <a:ext cx="2402587" cy="1168012"/>
          </a:xfrm>
          <a:prstGeom prst="rect">
            <a:avLst/>
          </a:prstGeom>
        </p:spPr>
        <p:txBody>
          <a:bodyPr vert="horz" wrap="square" lIns="0" tIns="12700" rIns="0" bIns="0" rtlCol="0">
            <a:spAutoFit/>
          </a:bodyPr>
          <a:lstStyle/>
          <a:p>
            <a:pPr marL="222250">
              <a:lnSpc>
                <a:spcPct val="100000"/>
              </a:lnSpc>
              <a:spcBef>
                <a:spcPts val="100"/>
              </a:spcBef>
            </a:pPr>
            <a:r>
              <a:rPr sz="1800" b="1" spc="-30" dirty="0">
                <a:solidFill>
                  <a:srgbClr val="1F487C"/>
                </a:solidFill>
                <a:latin typeface="Times New Roman"/>
                <a:cs typeface="Times New Roman"/>
              </a:rPr>
              <a:t>Name</a:t>
            </a:r>
            <a:endParaRPr sz="1800" dirty="0">
              <a:latin typeface="Times New Roman"/>
              <a:cs typeface="Times New Roman"/>
            </a:endParaRPr>
          </a:p>
          <a:p>
            <a:pPr marL="12700" marR="5080">
              <a:lnSpc>
                <a:spcPct val="170400"/>
              </a:lnSpc>
            </a:pPr>
            <a:r>
              <a:rPr lang="en-US" b="1" spc="-20" dirty="0">
                <a:solidFill>
                  <a:srgbClr val="1F487C"/>
                </a:solidFill>
                <a:latin typeface="Times New Roman"/>
                <a:cs typeface="Times New Roman"/>
              </a:rPr>
              <a:t>Harsh Satish Patkar</a:t>
            </a:r>
            <a:r>
              <a:rPr sz="1800" b="1" dirty="0">
                <a:solidFill>
                  <a:srgbClr val="1F487C"/>
                </a:solidFill>
                <a:latin typeface="Times New Roman"/>
                <a:cs typeface="Times New Roman"/>
              </a:rPr>
              <a:t> </a:t>
            </a:r>
            <a:r>
              <a:rPr sz="1800" b="1" spc="5" dirty="0">
                <a:solidFill>
                  <a:srgbClr val="1F487C"/>
                </a:solidFill>
                <a:latin typeface="Times New Roman"/>
                <a:cs typeface="Times New Roman"/>
              </a:rPr>
              <a:t> </a:t>
            </a:r>
            <a:endParaRPr lang="en-US" b="1" spc="-10" dirty="0">
              <a:solidFill>
                <a:srgbClr val="1F487C"/>
              </a:solidFill>
              <a:latin typeface="Times New Roman"/>
              <a:cs typeface="Times New Roman"/>
            </a:endParaRPr>
          </a:p>
          <a:p>
            <a:pPr marL="12700" marR="5080">
              <a:lnSpc>
                <a:spcPct val="170400"/>
              </a:lnSpc>
            </a:pPr>
            <a:r>
              <a:rPr lang="en-US" sz="1800" b="1" spc="-10" dirty="0">
                <a:solidFill>
                  <a:srgbClr val="1F487C"/>
                </a:solidFill>
                <a:latin typeface="Times New Roman"/>
                <a:cs typeface="Times New Roman"/>
              </a:rPr>
              <a:t>Harshi</a:t>
            </a:r>
            <a:r>
              <a:rPr lang="en-US" b="1" spc="-10" dirty="0">
                <a:solidFill>
                  <a:srgbClr val="1F487C"/>
                </a:solidFill>
                <a:latin typeface="Times New Roman"/>
                <a:cs typeface="Times New Roman"/>
              </a:rPr>
              <a:t>th B Shetty</a:t>
            </a:r>
            <a:endParaRPr sz="1800" dirty="0">
              <a:latin typeface="Times New Roman"/>
              <a:cs typeface="Times New Roman"/>
            </a:endParaRPr>
          </a:p>
        </p:txBody>
      </p:sp>
      <p:sp>
        <p:nvSpPr>
          <p:cNvPr id="5" name="object 5"/>
          <p:cNvSpPr txBox="1"/>
          <p:nvPr/>
        </p:nvSpPr>
        <p:spPr>
          <a:xfrm>
            <a:off x="6254681" y="2725102"/>
            <a:ext cx="1427480" cy="1505540"/>
          </a:xfrm>
          <a:prstGeom prst="rect">
            <a:avLst/>
          </a:prstGeom>
        </p:spPr>
        <p:txBody>
          <a:bodyPr vert="horz" wrap="square" lIns="0" tIns="12700" rIns="0" bIns="0" rtlCol="0">
            <a:spAutoFit/>
          </a:bodyPr>
          <a:lstStyle/>
          <a:p>
            <a:pPr marL="442595">
              <a:lnSpc>
                <a:spcPct val="100000"/>
              </a:lnSpc>
              <a:spcBef>
                <a:spcPts val="100"/>
              </a:spcBef>
            </a:pPr>
            <a:r>
              <a:rPr sz="1800" b="1" spc="-25" dirty="0">
                <a:solidFill>
                  <a:srgbClr val="1F487C"/>
                </a:solidFill>
                <a:latin typeface="Times New Roman"/>
                <a:cs typeface="Times New Roman"/>
              </a:rPr>
              <a:t>USN</a:t>
            </a:r>
            <a:endParaRPr sz="1800" dirty="0">
              <a:latin typeface="Times New Roman"/>
              <a:cs typeface="Times New Roman"/>
            </a:endParaRPr>
          </a:p>
          <a:p>
            <a:pPr marL="32384">
              <a:lnSpc>
                <a:spcPct val="100000"/>
              </a:lnSpc>
              <a:spcBef>
                <a:spcPts val="1520"/>
              </a:spcBef>
            </a:pPr>
            <a:r>
              <a:rPr sz="1800" b="1" dirty="0">
                <a:solidFill>
                  <a:srgbClr val="1F487C"/>
                </a:solidFill>
                <a:latin typeface="Times New Roman"/>
                <a:cs typeface="Times New Roman"/>
              </a:rPr>
              <a:t>4</a:t>
            </a:r>
            <a:r>
              <a:rPr sz="1800" b="1" spc="-30" dirty="0">
                <a:solidFill>
                  <a:srgbClr val="1F487C"/>
                </a:solidFill>
                <a:latin typeface="Times New Roman"/>
                <a:cs typeface="Times New Roman"/>
              </a:rPr>
              <a:t>N</a:t>
            </a:r>
            <a:r>
              <a:rPr sz="1800" b="1" spc="20" dirty="0">
                <a:solidFill>
                  <a:srgbClr val="1F487C"/>
                </a:solidFill>
                <a:latin typeface="Times New Roman"/>
                <a:cs typeface="Times New Roman"/>
              </a:rPr>
              <a:t>M</a:t>
            </a:r>
            <a:r>
              <a:rPr sz="1800" b="1" dirty="0">
                <a:solidFill>
                  <a:srgbClr val="1F487C"/>
                </a:solidFill>
                <a:latin typeface="Times New Roman"/>
                <a:cs typeface="Times New Roman"/>
              </a:rPr>
              <a:t>19E</a:t>
            </a:r>
            <a:r>
              <a:rPr sz="1800" b="1" spc="-35" dirty="0">
                <a:solidFill>
                  <a:srgbClr val="1F487C"/>
                </a:solidFill>
                <a:latin typeface="Times New Roman"/>
                <a:cs typeface="Times New Roman"/>
              </a:rPr>
              <a:t>C</a:t>
            </a:r>
            <a:r>
              <a:rPr sz="1800" b="1" dirty="0">
                <a:solidFill>
                  <a:srgbClr val="1F487C"/>
                </a:solidFill>
                <a:latin typeface="Times New Roman"/>
                <a:cs typeface="Times New Roman"/>
              </a:rPr>
              <a:t>0</a:t>
            </a:r>
            <a:r>
              <a:rPr lang="en-US" sz="1800" b="1" dirty="0">
                <a:solidFill>
                  <a:srgbClr val="1F487C"/>
                </a:solidFill>
                <a:latin typeface="Times New Roman"/>
                <a:cs typeface="Times New Roman"/>
              </a:rPr>
              <a:t>59</a:t>
            </a:r>
            <a:endParaRPr sz="1800" dirty="0">
              <a:latin typeface="Times New Roman"/>
              <a:cs typeface="Times New Roman"/>
            </a:endParaRPr>
          </a:p>
          <a:p>
            <a:pPr marL="12700">
              <a:lnSpc>
                <a:spcPct val="100000"/>
              </a:lnSpc>
              <a:spcBef>
                <a:spcPts val="1520"/>
              </a:spcBef>
            </a:pPr>
            <a:r>
              <a:rPr sz="1800" b="1" spc="-5" dirty="0">
                <a:solidFill>
                  <a:srgbClr val="1F487C"/>
                </a:solidFill>
                <a:latin typeface="Times New Roman"/>
                <a:cs typeface="Times New Roman"/>
              </a:rPr>
              <a:t>4NM19EC</a:t>
            </a:r>
            <a:r>
              <a:rPr lang="en-US" sz="1800" b="1" spc="-5" dirty="0">
                <a:solidFill>
                  <a:srgbClr val="1F487C"/>
                </a:solidFill>
                <a:latin typeface="Times New Roman"/>
                <a:cs typeface="Times New Roman"/>
              </a:rPr>
              <a:t>061	</a:t>
            </a:r>
            <a:endParaRPr sz="1800" dirty="0">
              <a:latin typeface="Times New Roman"/>
              <a:cs typeface="Times New Roman"/>
            </a:endParaRPr>
          </a:p>
        </p:txBody>
      </p:sp>
      <p:sp>
        <p:nvSpPr>
          <p:cNvPr id="6" name="object 6"/>
          <p:cNvSpPr txBox="1"/>
          <p:nvPr/>
        </p:nvSpPr>
        <p:spPr>
          <a:xfrm>
            <a:off x="1331213" y="4127182"/>
            <a:ext cx="1545590" cy="300355"/>
          </a:xfrm>
          <a:prstGeom prst="rect">
            <a:avLst/>
          </a:prstGeom>
        </p:spPr>
        <p:txBody>
          <a:bodyPr vert="horz" wrap="square" lIns="0" tIns="12700" rIns="0" bIns="0" rtlCol="0">
            <a:spAutoFit/>
          </a:bodyPr>
          <a:lstStyle/>
          <a:p>
            <a:pPr marL="12700">
              <a:lnSpc>
                <a:spcPct val="100000"/>
              </a:lnSpc>
              <a:spcBef>
                <a:spcPts val="100"/>
              </a:spcBef>
            </a:pPr>
            <a:r>
              <a:rPr lang="en-US" sz="1800" b="1" spc="-15" dirty="0" err="1">
                <a:solidFill>
                  <a:srgbClr val="1F487C"/>
                </a:solidFill>
                <a:latin typeface="Times New Roman"/>
                <a:cs typeface="Times New Roman"/>
              </a:rPr>
              <a:t>Hasini</a:t>
            </a:r>
            <a:endParaRPr sz="1800" dirty="0">
              <a:latin typeface="Times New Roman"/>
              <a:cs typeface="Times New Roman"/>
            </a:endParaRPr>
          </a:p>
        </p:txBody>
      </p:sp>
      <p:sp>
        <p:nvSpPr>
          <p:cNvPr id="7" name="object 7"/>
          <p:cNvSpPr txBox="1"/>
          <p:nvPr/>
        </p:nvSpPr>
        <p:spPr>
          <a:xfrm>
            <a:off x="6273910" y="4127182"/>
            <a:ext cx="140716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1F487C"/>
                </a:solidFill>
                <a:latin typeface="Times New Roman"/>
                <a:cs typeface="Times New Roman"/>
              </a:rPr>
              <a:t>4</a:t>
            </a:r>
            <a:r>
              <a:rPr sz="1800" b="1" spc="-35" dirty="0">
                <a:solidFill>
                  <a:srgbClr val="1F487C"/>
                </a:solidFill>
                <a:latin typeface="Times New Roman"/>
                <a:cs typeface="Times New Roman"/>
              </a:rPr>
              <a:t>N</a:t>
            </a:r>
            <a:r>
              <a:rPr sz="1800" b="1" spc="20" dirty="0">
                <a:solidFill>
                  <a:srgbClr val="1F487C"/>
                </a:solidFill>
                <a:latin typeface="Times New Roman"/>
                <a:cs typeface="Times New Roman"/>
              </a:rPr>
              <a:t>M</a:t>
            </a:r>
            <a:r>
              <a:rPr sz="1800" b="1" dirty="0">
                <a:solidFill>
                  <a:srgbClr val="1F487C"/>
                </a:solidFill>
                <a:latin typeface="Times New Roman"/>
                <a:cs typeface="Times New Roman"/>
              </a:rPr>
              <a:t>19E</a:t>
            </a:r>
            <a:r>
              <a:rPr sz="1800" b="1" spc="-35" dirty="0">
                <a:solidFill>
                  <a:srgbClr val="1F487C"/>
                </a:solidFill>
                <a:latin typeface="Times New Roman"/>
                <a:cs typeface="Times New Roman"/>
              </a:rPr>
              <a:t>C</a:t>
            </a:r>
            <a:r>
              <a:rPr sz="1800" b="1" dirty="0">
                <a:solidFill>
                  <a:srgbClr val="1F487C"/>
                </a:solidFill>
                <a:latin typeface="Times New Roman"/>
                <a:cs typeface="Times New Roman"/>
              </a:rPr>
              <a:t>0</a:t>
            </a:r>
            <a:r>
              <a:rPr lang="en-US" sz="1800" b="1" dirty="0">
                <a:solidFill>
                  <a:srgbClr val="1F487C"/>
                </a:solidFill>
                <a:latin typeface="Times New Roman"/>
                <a:cs typeface="Times New Roman"/>
              </a:rPr>
              <a:t>62</a:t>
            </a:r>
            <a:endParaRPr sz="1800" dirty="0">
              <a:latin typeface="Times New Roman"/>
              <a:cs typeface="Times New Roman"/>
            </a:endParaRPr>
          </a:p>
        </p:txBody>
      </p:sp>
      <p:sp>
        <p:nvSpPr>
          <p:cNvPr id="8" name="object 8"/>
          <p:cNvSpPr/>
          <p:nvPr/>
        </p:nvSpPr>
        <p:spPr>
          <a:xfrm>
            <a:off x="776287" y="2195576"/>
            <a:ext cx="7766684" cy="1905"/>
          </a:xfrm>
          <a:custGeom>
            <a:avLst/>
            <a:gdLst/>
            <a:ahLst/>
            <a:cxnLst/>
            <a:rect l="l" t="t" r="r" b="b"/>
            <a:pathLst>
              <a:path w="7766684" h="1905">
                <a:moveTo>
                  <a:pt x="0" y="0"/>
                </a:moveTo>
                <a:lnTo>
                  <a:pt x="7766367" y="1397"/>
                </a:lnTo>
              </a:path>
            </a:pathLst>
          </a:custGeom>
          <a:ln w="9525">
            <a:solidFill>
              <a:srgbClr val="497CB9"/>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9685">
              <a:lnSpc>
                <a:spcPct val="100000"/>
              </a:lnSpc>
              <a:spcBef>
                <a:spcPts val="130"/>
              </a:spcBef>
            </a:pPr>
            <a:r>
              <a:rPr dirty="0"/>
              <a:t>R</a:t>
            </a:r>
            <a:r>
              <a:rPr spc="40" dirty="0"/>
              <a:t>e</a:t>
            </a:r>
            <a:r>
              <a:rPr spc="30" dirty="0"/>
              <a:t>s</a:t>
            </a:r>
            <a:r>
              <a:rPr spc="-100" dirty="0"/>
              <a:t>u</a:t>
            </a:r>
            <a:r>
              <a:rPr spc="20" dirty="0"/>
              <a:t>l</a:t>
            </a:r>
            <a:r>
              <a:rPr spc="30" dirty="0"/>
              <a:t>t</a:t>
            </a:r>
            <a:r>
              <a:rPr spc="10" dirty="0"/>
              <a:t>s</a:t>
            </a:r>
          </a:p>
        </p:txBody>
      </p:sp>
      <p:sp>
        <p:nvSpPr>
          <p:cNvPr id="3" name="object 3"/>
          <p:cNvSpPr txBox="1"/>
          <p:nvPr/>
        </p:nvSpPr>
        <p:spPr>
          <a:xfrm>
            <a:off x="3717290" y="5730240"/>
            <a:ext cx="2915285" cy="242570"/>
          </a:xfrm>
          <a:prstGeom prst="rect">
            <a:avLst/>
          </a:prstGeom>
        </p:spPr>
        <p:txBody>
          <a:bodyPr vert="horz" wrap="square" lIns="0" tIns="15875" rIns="0" bIns="0" rtlCol="0">
            <a:spAutoFit/>
          </a:bodyPr>
          <a:lstStyle/>
          <a:p>
            <a:pPr marL="12700">
              <a:lnSpc>
                <a:spcPct val="100000"/>
              </a:lnSpc>
              <a:spcBef>
                <a:spcPts val="125"/>
              </a:spcBef>
            </a:pPr>
            <a:r>
              <a:rPr sz="1400" spc="40" dirty="0">
                <a:latin typeface="Arial MT"/>
                <a:cs typeface="Arial MT"/>
              </a:rPr>
              <a:t>F</a:t>
            </a:r>
            <a:r>
              <a:rPr sz="1400" spc="-15" dirty="0">
                <a:latin typeface="Arial MT"/>
                <a:cs typeface="Arial MT"/>
              </a:rPr>
              <a:t>i</a:t>
            </a:r>
            <a:r>
              <a:rPr sz="1400" spc="40" dirty="0">
                <a:latin typeface="Arial MT"/>
                <a:cs typeface="Arial MT"/>
              </a:rPr>
              <a:t>g</a:t>
            </a:r>
            <a:r>
              <a:rPr sz="1400" spc="-35" dirty="0">
                <a:latin typeface="Arial MT"/>
                <a:cs typeface="Arial MT"/>
              </a:rPr>
              <a:t>u</a:t>
            </a:r>
            <a:r>
              <a:rPr sz="1400" spc="-20" dirty="0">
                <a:latin typeface="Arial MT"/>
                <a:cs typeface="Arial MT"/>
              </a:rPr>
              <a:t>r</a:t>
            </a:r>
            <a:r>
              <a:rPr sz="1400" spc="10" dirty="0">
                <a:latin typeface="Arial MT"/>
                <a:cs typeface="Arial MT"/>
              </a:rPr>
              <a:t>e</a:t>
            </a:r>
            <a:r>
              <a:rPr sz="1400" spc="-60" dirty="0">
                <a:latin typeface="Arial MT"/>
                <a:cs typeface="Arial MT"/>
              </a:rPr>
              <a:t> </a:t>
            </a:r>
            <a:r>
              <a:rPr sz="1400" spc="40" dirty="0">
                <a:latin typeface="Arial MT"/>
                <a:cs typeface="Arial MT"/>
              </a:rPr>
              <a:t>3</a:t>
            </a:r>
            <a:r>
              <a:rPr sz="1400" spc="-20" dirty="0">
                <a:latin typeface="Arial MT"/>
                <a:cs typeface="Arial MT"/>
              </a:rPr>
              <a:t>.</a:t>
            </a:r>
            <a:r>
              <a:rPr sz="1400" spc="40" dirty="0">
                <a:latin typeface="Arial MT"/>
                <a:cs typeface="Arial MT"/>
              </a:rPr>
              <a:t>2</a:t>
            </a:r>
            <a:r>
              <a:rPr sz="1400" spc="5" dirty="0">
                <a:latin typeface="Arial MT"/>
                <a:cs typeface="Arial MT"/>
              </a:rPr>
              <a:t>:</a:t>
            </a:r>
            <a:r>
              <a:rPr sz="1400" spc="-110" dirty="0">
                <a:latin typeface="Arial MT"/>
                <a:cs typeface="Arial MT"/>
              </a:rPr>
              <a:t> </a:t>
            </a:r>
            <a:r>
              <a:rPr sz="1400" spc="55" dirty="0">
                <a:latin typeface="Arial MT"/>
                <a:cs typeface="Arial MT"/>
              </a:rPr>
              <a:t>I</a:t>
            </a:r>
            <a:r>
              <a:rPr sz="1400" spc="-15" dirty="0">
                <a:latin typeface="Arial MT"/>
                <a:cs typeface="Arial MT"/>
              </a:rPr>
              <a:t>ll</a:t>
            </a:r>
            <a:r>
              <a:rPr sz="1400" spc="-35" dirty="0">
                <a:latin typeface="Arial MT"/>
                <a:cs typeface="Arial MT"/>
              </a:rPr>
              <a:t>u</a:t>
            </a:r>
            <a:r>
              <a:rPr sz="1400" spc="45" dirty="0">
                <a:latin typeface="Arial MT"/>
                <a:cs typeface="Arial MT"/>
              </a:rPr>
              <a:t>s</a:t>
            </a:r>
            <a:r>
              <a:rPr sz="1400" spc="-20" dirty="0">
                <a:latin typeface="Arial MT"/>
                <a:cs typeface="Arial MT"/>
              </a:rPr>
              <a:t>tr</a:t>
            </a:r>
            <a:r>
              <a:rPr sz="1400" spc="-35" dirty="0">
                <a:latin typeface="Arial MT"/>
                <a:cs typeface="Arial MT"/>
              </a:rPr>
              <a:t>a</a:t>
            </a:r>
            <a:r>
              <a:rPr sz="1400" spc="-20" dirty="0">
                <a:latin typeface="Arial MT"/>
                <a:cs typeface="Arial MT"/>
              </a:rPr>
              <a:t>t</a:t>
            </a:r>
            <a:r>
              <a:rPr sz="1400" spc="-15" dirty="0">
                <a:latin typeface="Arial MT"/>
                <a:cs typeface="Arial MT"/>
              </a:rPr>
              <a:t>i</a:t>
            </a:r>
            <a:r>
              <a:rPr sz="1400" spc="40" dirty="0">
                <a:latin typeface="Arial MT"/>
                <a:cs typeface="Arial MT"/>
              </a:rPr>
              <a:t>o</a:t>
            </a:r>
            <a:r>
              <a:rPr sz="1400" spc="10" dirty="0">
                <a:latin typeface="Arial MT"/>
                <a:cs typeface="Arial MT"/>
              </a:rPr>
              <a:t>n</a:t>
            </a:r>
            <a:r>
              <a:rPr sz="1400" spc="-60" dirty="0">
                <a:latin typeface="Arial MT"/>
                <a:cs typeface="Arial MT"/>
              </a:rPr>
              <a:t> </a:t>
            </a:r>
            <a:r>
              <a:rPr sz="1400" spc="40" dirty="0">
                <a:latin typeface="Arial MT"/>
                <a:cs typeface="Arial MT"/>
              </a:rPr>
              <a:t>o</a:t>
            </a:r>
            <a:r>
              <a:rPr sz="1400" spc="5" dirty="0">
                <a:latin typeface="Arial MT"/>
                <a:cs typeface="Arial MT"/>
              </a:rPr>
              <a:t>f</a:t>
            </a:r>
            <a:r>
              <a:rPr sz="1400" spc="-40" dirty="0">
                <a:latin typeface="Arial MT"/>
                <a:cs typeface="Arial MT"/>
              </a:rPr>
              <a:t> </a:t>
            </a:r>
            <a:r>
              <a:rPr sz="1400" spc="40" dirty="0">
                <a:latin typeface="Arial MT"/>
                <a:cs typeface="Arial MT"/>
              </a:rPr>
              <a:t>p</a:t>
            </a:r>
            <a:r>
              <a:rPr sz="1400" spc="-35" dirty="0">
                <a:latin typeface="Arial MT"/>
                <a:cs typeface="Arial MT"/>
              </a:rPr>
              <a:t>a</a:t>
            </a:r>
            <a:r>
              <a:rPr sz="1400" spc="45" dirty="0">
                <a:latin typeface="Arial MT"/>
                <a:cs typeface="Arial MT"/>
              </a:rPr>
              <a:t>c</a:t>
            </a:r>
            <a:r>
              <a:rPr sz="1400" spc="-30" dirty="0">
                <a:latin typeface="Arial MT"/>
                <a:cs typeface="Arial MT"/>
              </a:rPr>
              <a:t>k</a:t>
            </a:r>
            <a:r>
              <a:rPr sz="1400" spc="40" dirty="0">
                <a:latin typeface="Arial MT"/>
                <a:cs typeface="Arial MT"/>
              </a:rPr>
              <a:t>e</a:t>
            </a:r>
            <a:r>
              <a:rPr sz="1400" spc="5" dirty="0">
                <a:latin typeface="Arial MT"/>
                <a:cs typeface="Arial MT"/>
              </a:rPr>
              <a:t>t</a:t>
            </a:r>
            <a:r>
              <a:rPr sz="1400" spc="-110" dirty="0">
                <a:latin typeface="Arial MT"/>
                <a:cs typeface="Arial MT"/>
              </a:rPr>
              <a:t> </a:t>
            </a:r>
            <a:r>
              <a:rPr sz="1400" spc="40" dirty="0">
                <a:latin typeface="Arial MT"/>
                <a:cs typeface="Arial MT"/>
              </a:rPr>
              <a:t>d</a:t>
            </a:r>
            <a:r>
              <a:rPr sz="1400" spc="-20" dirty="0">
                <a:latin typeface="Arial MT"/>
                <a:cs typeface="Arial MT"/>
              </a:rPr>
              <a:t>r</a:t>
            </a:r>
            <a:r>
              <a:rPr sz="1400" spc="40" dirty="0">
                <a:latin typeface="Arial MT"/>
                <a:cs typeface="Arial MT"/>
              </a:rPr>
              <a:t>o</a:t>
            </a:r>
            <a:r>
              <a:rPr sz="1400" spc="10" dirty="0">
                <a:latin typeface="Arial MT"/>
                <a:cs typeface="Arial MT"/>
              </a:rPr>
              <a:t>p</a:t>
            </a:r>
            <a:endParaRPr sz="1400">
              <a:latin typeface="Arial MT"/>
              <a:cs typeface="Arial MT"/>
            </a:endParaRP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6" name="object 6"/>
          <p:cNvSpPr txBox="1"/>
          <p:nvPr/>
        </p:nvSpPr>
        <p:spPr>
          <a:xfrm>
            <a:off x="8653780" y="6609243"/>
            <a:ext cx="257810" cy="258445"/>
          </a:xfrm>
          <a:prstGeom prst="rect">
            <a:avLst/>
          </a:prstGeom>
        </p:spPr>
        <p:txBody>
          <a:bodyPr vert="horz" wrap="square" lIns="0" tIns="3810" rIns="0" bIns="0" rtlCol="0">
            <a:spAutoFit/>
          </a:bodyPr>
          <a:lstStyle/>
          <a:p>
            <a:pPr marL="12700">
              <a:lnSpc>
                <a:spcPct val="100000"/>
              </a:lnSpc>
              <a:spcBef>
                <a:spcPts val="30"/>
              </a:spcBef>
            </a:pPr>
            <a:r>
              <a:rPr sz="1550" b="1" spc="-10" dirty="0">
                <a:solidFill>
                  <a:srgbClr val="001F5F"/>
                </a:solidFill>
                <a:latin typeface="Trebuchet MS"/>
                <a:cs typeface="Trebuchet MS"/>
              </a:rPr>
              <a:t>0</a:t>
            </a:r>
            <a:r>
              <a:rPr sz="1550" b="1" spc="15" dirty="0">
                <a:solidFill>
                  <a:srgbClr val="001F5F"/>
                </a:solidFill>
                <a:latin typeface="Trebuchet MS"/>
                <a:cs typeface="Trebuchet MS"/>
              </a:rPr>
              <a:t>9</a:t>
            </a:r>
            <a:endParaRPr sz="1550">
              <a:latin typeface="Trebuchet MS"/>
              <a:cs typeface="Trebuchet MS"/>
            </a:endParaRPr>
          </a:p>
        </p:txBody>
      </p:sp>
      <p:pic>
        <p:nvPicPr>
          <p:cNvPr id="7" name="Picture 6">
            <a:extLst>
              <a:ext uri="{FF2B5EF4-FFF2-40B4-BE49-F238E27FC236}">
                <a16:creationId xmlns:a16="http://schemas.microsoft.com/office/drawing/2014/main" id="{5816C6F0-BC80-86CB-AAF2-6907BA7232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6391"/>
            <a:ext cx="7040097" cy="364521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9685">
              <a:lnSpc>
                <a:spcPct val="100000"/>
              </a:lnSpc>
              <a:spcBef>
                <a:spcPts val="130"/>
              </a:spcBef>
            </a:pPr>
            <a:r>
              <a:rPr dirty="0"/>
              <a:t>R</a:t>
            </a:r>
            <a:r>
              <a:rPr spc="40" dirty="0"/>
              <a:t>e</a:t>
            </a:r>
            <a:r>
              <a:rPr spc="30" dirty="0"/>
              <a:t>s</a:t>
            </a:r>
            <a:r>
              <a:rPr spc="-100" dirty="0"/>
              <a:t>u</a:t>
            </a:r>
            <a:r>
              <a:rPr spc="20" dirty="0"/>
              <a:t>l</a:t>
            </a:r>
            <a:r>
              <a:rPr spc="30" dirty="0"/>
              <a:t>t</a:t>
            </a:r>
            <a:r>
              <a:rPr spc="10" dirty="0"/>
              <a:t>s</a:t>
            </a:r>
          </a:p>
        </p:txBody>
      </p:sp>
      <p:sp>
        <p:nvSpPr>
          <p:cNvPr id="3" name="object 3"/>
          <p:cNvSpPr txBox="1"/>
          <p:nvPr/>
        </p:nvSpPr>
        <p:spPr>
          <a:xfrm>
            <a:off x="1905000" y="6195366"/>
            <a:ext cx="296481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Arial MT"/>
                <a:cs typeface="Arial MT"/>
              </a:rPr>
              <a:t>Figure</a:t>
            </a:r>
            <a:r>
              <a:rPr sz="1550" spc="105" dirty="0">
                <a:latin typeface="Arial MT"/>
                <a:cs typeface="Arial MT"/>
              </a:rPr>
              <a:t> </a:t>
            </a:r>
            <a:r>
              <a:rPr sz="1550" spc="20" dirty="0">
                <a:latin typeface="Arial MT"/>
                <a:cs typeface="Arial MT"/>
              </a:rPr>
              <a:t>3.3: </a:t>
            </a:r>
            <a:r>
              <a:rPr sz="1550" spc="-20" dirty="0">
                <a:latin typeface="Arial MT"/>
                <a:cs typeface="Arial MT"/>
              </a:rPr>
              <a:t>Command</a:t>
            </a:r>
            <a:r>
              <a:rPr sz="1550" spc="335" dirty="0">
                <a:latin typeface="Arial MT"/>
                <a:cs typeface="Arial MT"/>
              </a:rPr>
              <a:t> </a:t>
            </a:r>
            <a:r>
              <a:rPr sz="1550" spc="-10" dirty="0">
                <a:latin typeface="Arial MT"/>
                <a:cs typeface="Arial MT"/>
              </a:rPr>
              <a:t>line</a:t>
            </a:r>
            <a:r>
              <a:rPr sz="1550" spc="105" dirty="0">
                <a:latin typeface="Arial MT"/>
                <a:cs typeface="Arial MT"/>
              </a:rPr>
              <a:t> </a:t>
            </a:r>
            <a:r>
              <a:rPr sz="1550" spc="-10" dirty="0">
                <a:latin typeface="Arial MT"/>
                <a:cs typeface="Arial MT"/>
              </a:rPr>
              <a:t>output</a:t>
            </a:r>
            <a:endParaRPr sz="1550" dirty="0">
              <a:latin typeface="Arial MT"/>
              <a:cs typeface="Arial MT"/>
            </a:endParaRP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6" name="object 6"/>
          <p:cNvSpPr txBox="1"/>
          <p:nvPr/>
        </p:nvSpPr>
        <p:spPr>
          <a:xfrm>
            <a:off x="8539480" y="6609243"/>
            <a:ext cx="368935" cy="258445"/>
          </a:xfrm>
          <a:prstGeom prst="rect">
            <a:avLst/>
          </a:prstGeom>
        </p:spPr>
        <p:txBody>
          <a:bodyPr vert="horz" wrap="square" lIns="0" tIns="3810" rIns="0" bIns="0" rtlCol="0">
            <a:spAutoFit/>
          </a:bodyPr>
          <a:lstStyle/>
          <a:p>
            <a:pPr marL="12700">
              <a:lnSpc>
                <a:spcPct val="100000"/>
              </a:lnSpc>
              <a:spcBef>
                <a:spcPts val="30"/>
              </a:spcBef>
            </a:pPr>
            <a:r>
              <a:rPr sz="1550" b="1" spc="-10" dirty="0">
                <a:solidFill>
                  <a:srgbClr val="001F5F"/>
                </a:solidFill>
                <a:latin typeface="Trebuchet MS"/>
                <a:cs typeface="Trebuchet MS"/>
              </a:rPr>
              <a:t>010</a:t>
            </a:r>
            <a:endParaRPr sz="1550">
              <a:latin typeface="Trebuchet MS"/>
              <a:cs typeface="Trebuchet MS"/>
            </a:endParaRPr>
          </a:p>
        </p:txBody>
      </p:sp>
      <p:pic>
        <p:nvPicPr>
          <p:cNvPr id="7" name="Picture 6">
            <a:extLst>
              <a:ext uri="{FF2B5EF4-FFF2-40B4-BE49-F238E27FC236}">
                <a16:creationId xmlns:a16="http://schemas.microsoft.com/office/drawing/2014/main" id="{BC9CC1A5-F102-4F71-D6CC-BCFEAB1921C3}"/>
              </a:ext>
            </a:extLst>
          </p:cNvPr>
          <p:cNvPicPr>
            <a:picLocks noChangeAspect="1"/>
          </p:cNvPicPr>
          <p:nvPr/>
        </p:nvPicPr>
        <p:blipFill rotWithShape="1">
          <a:blip r:embed="rId2">
            <a:extLst>
              <a:ext uri="{28A0092B-C50C-407E-A947-70E740481C1C}">
                <a14:useLocalDpi xmlns:a14="http://schemas.microsoft.com/office/drawing/2010/main" val="0"/>
              </a:ext>
            </a:extLst>
          </a:blip>
          <a:srcRect l="3191" r="39641"/>
          <a:stretch/>
        </p:blipFill>
        <p:spPr bwMode="auto">
          <a:xfrm>
            <a:off x="898081" y="810445"/>
            <a:ext cx="7595536" cy="5237110"/>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9685">
              <a:lnSpc>
                <a:spcPct val="100000"/>
              </a:lnSpc>
              <a:spcBef>
                <a:spcPts val="130"/>
              </a:spcBef>
            </a:pPr>
            <a:r>
              <a:rPr dirty="0"/>
              <a:t>R</a:t>
            </a:r>
            <a:r>
              <a:rPr spc="40" dirty="0"/>
              <a:t>e</a:t>
            </a:r>
            <a:r>
              <a:rPr spc="30" dirty="0"/>
              <a:t>s</a:t>
            </a:r>
            <a:r>
              <a:rPr spc="-100" dirty="0"/>
              <a:t>u</a:t>
            </a:r>
            <a:r>
              <a:rPr spc="20" dirty="0"/>
              <a:t>l</a:t>
            </a:r>
            <a:r>
              <a:rPr spc="30" dirty="0"/>
              <a:t>t</a:t>
            </a:r>
            <a:r>
              <a:rPr spc="10" dirty="0"/>
              <a:t>s</a:t>
            </a:r>
          </a:p>
        </p:txBody>
      </p:sp>
      <p:sp>
        <p:nvSpPr>
          <p:cNvPr id="4" name="object 4"/>
          <p:cNvSpPr txBox="1"/>
          <p:nvPr/>
        </p:nvSpPr>
        <p:spPr>
          <a:xfrm>
            <a:off x="853122" y="1600200"/>
            <a:ext cx="7870825" cy="2032095"/>
          </a:xfrm>
          <a:prstGeom prst="rect">
            <a:avLst/>
          </a:prstGeom>
        </p:spPr>
        <p:txBody>
          <a:bodyPr vert="horz" wrap="square" lIns="0" tIns="15875" rIns="0" bIns="0" rtlCol="0">
            <a:spAutoFit/>
          </a:bodyPr>
          <a:lstStyle/>
          <a:p>
            <a:pPr>
              <a:lnSpc>
                <a:spcPct val="100000"/>
              </a:lnSpc>
              <a:spcBef>
                <a:spcPts val="5"/>
              </a:spcBef>
            </a:pPr>
            <a:endParaRPr sz="2200" dirty="0">
              <a:latin typeface="Arial MT"/>
              <a:cs typeface="Arial MT"/>
            </a:endParaRPr>
          </a:p>
          <a:p>
            <a:pPr marL="12700" marR="5080" algn="just">
              <a:lnSpc>
                <a:spcPct val="118700"/>
              </a:lnSpc>
            </a:pPr>
            <a:r>
              <a:rPr sz="1550" spc="20" dirty="0">
                <a:latin typeface="Arial MT"/>
                <a:cs typeface="Arial MT"/>
              </a:rPr>
              <a:t>Fig 3.1</a:t>
            </a:r>
            <a:r>
              <a:rPr sz="1550" spc="25" dirty="0">
                <a:latin typeface="Arial MT"/>
                <a:cs typeface="Arial MT"/>
              </a:rPr>
              <a:t> </a:t>
            </a:r>
            <a:r>
              <a:rPr sz="1550" spc="10" dirty="0">
                <a:latin typeface="Arial MT"/>
                <a:cs typeface="Arial MT"/>
              </a:rPr>
              <a:t>shows</a:t>
            </a:r>
            <a:r>
              <a:rPr sz="1550" spc="15" dirty="0">
                <a:latin typeface="Arial MT"/>
                <a:cs typeface="Arial MT"/>
              </a:rPr>
              <a:t> </a:t>
            </a:r>
            <a:r>
              <a:rPr sz="1550" dirty="0">
                <a:latin typeface="Arial MT"/>
                <a:cs typeface="Arial MT"/>
              </a:rPr>
              <a:t>how</a:t>
            </a:r>
            <a:r>
              <a:rPr sz="1550" spc="5" dirty="0">
                <a:latin typeface="Arial MT"/>
                <a:cs typeface="Arial MT"/>
              </a:rPr>
              <a:t> </a:t>
            </a:r>
            <a:r>
              <a:rPr sz="1550" spc="20" dirty="0">
                <a:latin typeface="Arial MT"/>
                <a:cs typeface="Arial MT"/>
              </a:rPr>
              <a:t>the</a:t>
            </a:r>
            <a:r>
              <a:rPr sz="1550" spc="25" dirty="0">
                <a:latin typeface="Arial MT"/>
                <a:cs typeface="Arial MT"/>
              </a:rPr>
              <a:t> </a:t>
            </a:r>
            <a:r>
              <a:rPr sz="1550" spc="15" dirty="0">
                <a:latin typeface="Arial MT"/>
                <a:cs typeface="Arial MT"/>
              </a:rPr>
              <a:t>nodes</a:t>
            </a:r>
            <a:r>
              <a:rPr sz="1550" spc="20" dirty="0">
                <a:latin typeface="Arial MT"/>
                <a:cs typeface="Arial MT"/>
              </a:rPr>
              <a:t> </a:t>
            </a:r>
            <a:r>
              <a:rPr sz="1550" spc="15" dirty="0">
                <a:latin typeface="Arial MT"/>
                <a:cs typeface="Arial MT"/>
              </a:rPr>
              <a:t>are</a:t>
            </a:r>
            <a:r>
              <a:rPr sz="1550" spc="20" dirty="0">
                <a:latin typeface="Arial MT"/>
                <a:cs typeface="Arial MT"/>
              </a:rPr>
              <a:t> </a:t>
            </a:r>
            <a:r>
              <a:rPr sz="1550" spc="15" dirty="0">
                <a:latin typeface="Arial MT"/>
                <a:cs typeface="Arial MT"/>
              </a:rPr>
              <a:t>connected.</a:t>
            </a:r>
            <a:r>
              <a:rPr sz="1550" spc="20" dirty="0">
                <a:latin typeface="Arial MT"/>
                <a:cs typeface="Arial MT"/>
              </a:rPr>
              <a:t> Fig</a:t>
            </a:r>
            <a:r>
              <a:rPr sz="1550" spc="25" dirty="0">
                <a:latin typeface="Arial MT"/>
                <a:cs typeface="Arial MT"/>
              </a:rPr>
              <a:t> </a:t>
            </a:r>
            <a:r>
              <a:rPr sz="1550" spc="20" dirty="0">
                <a:latin typeface="Arial MT"/>
                <a:cs typeface="Arial MT"/>
              </a:rPr>
              <a:t>3.2</a:t>
            </a:r>
            <a:r>
              <a:rPr sz="1550" spc="25" dirty="0">
                <a:latin typeface="Arial MT"/>
                <a:cs typeface="Arial MT"/>
              </a:rPr>
              <a:t> </a:t>
            </a:r>
            <a:r>
              <a:rPr sz="1550" spc="15" dirty="0">
                <a:latin typeface="Arial MT"/>
                <a:cs typeface="Arial MT"/>
              </a:rPr>
              <a:t>depicts</a:t>
            </a:r>
            <a:r>
              <a:rPr lang="en-US" sz="1550" spc="15" dirty="0">
                <a:latin typeface="Arial MT"/>
                <a:cs typeface="Arial MT"/>
              </a:rPr>
              <a:t> </a:t>
            </a:r>
            <a:r>
              <a:rPr sz="1550" spc="-5" dirty="0">
                <a:latin typeface="Arial MT"/>
                <a:cs typeface="Arial MT"/>
              </a:rPr>
              <a:t>the</a:t>
            </a:r>
            <a:r>
              <a:rPr sz="1550" spc="420" dirty="0">
                <a:latin typeface="Arial MT"/>
                <a:cs typeface="Arial MT"/>
              </a:rPr>
              <a:t> </a:t>
            </a:r>
            <a:r>
              <a:rPr sz="1550" spc="10" dirty="0">
                <a:latin typeface="Arial MT"/>
                <a:cs typeface="Arial MT"/>
              </a:rPr>
              <a:t>packet</a:t>
            </a:r>
            <a:r>
              <a:rPr lang="en-US" sz="1550" spc="10" dirty="0">
                <a:latin typeface="Arial MT"/>
                <a:cs typeface="Arial MT"/>
              </a:rPr>
              <a:t> </a:t>
            </a:r>
            <a:r>
              <a:rPr sz="1550" spc="10" dirty="0">
                <a:latin typeface="Arial MT"/>
                <a:cs typeface="Arial MT"/>
              </a:rPr>
              <a:t>getting</a:t>
            </a:r>
            <a:r>
              <a:rPr lang="en-US" sz="1550" spc="10" dirty="0">
                <a:latin typeface="Arial MT"/>
                <a:cs typeface="Arial MT"/>
              </a:rPr>
              <a:t> </a:t>
            </a:r>
            <a:r>
              <a:rPr sz="1550" spc="15" dirty="0">
                <a:latin typeface="Arial MT"/>
                <a:cs typeface="Arial MT"/>
              </a:rPr>
              <a:t>dropped </a:t>
            </a:r>
            <a:r>
              <a:rPr sz="1550" dirty="0">
                <a:latin typeface="Arial MT"/>
                <a:cs typeface="Arial MT"/>
              </a:rPr>
              <a:t>due </a:t>
            </a:r>
            <a:r>
              <a:rPr sz="1550" spc="15" dirty="0">
                <a:latin typeface="Arial MT"/>
                <a:cs typeface="Arial MT"/>
              </a:rPr>
              <a:t>to </a:t>
            </a:r>
            <a:r>
              <a:rPr sz="1550" spc="10" dirty="0">
                <a:latin typeface="Arial MT"/>
                <a:cs typeface="Arial MT"/>
              </a:rPr>
              <a:t>congestion.</a:t>
            </a:r>
            <a:r>
              <a:rPr sz="1550" spc="15" dirty="0">
                <a:latin typeface="Arial MT"/>
                <a:cs typeface="Arial MT"/>
              </a:rPr>
              <a:t> </a:t>
            </a:r>
            <a:r>
              <a:rPr sz="1550" spc="-25" dirty="0">
                <a:latin typeface="Arial MT"/>
                <a:cs typeface="Arial MT"/>
              </a:rPr>
              <a:t>As</a:t>
            </a:r>
            <a:r>
              <a:rPr sz="1550" spc="380" dirty="0">
                <a:latin typeface="Arial MT"/>
                <a:cs typeface="Arial MT"/>
              </a:rPr>
              <a:t> </a:t>
            </a:r>
            <a:r>
              <a:rPr sz="1550" spc="30" dirty="0">
                <a:latin typeface="Arial MT"/>
                <a:cs typeface="Arial MT"/>
              </a:rPr>
              <a:t>seen </a:t>
            </a:r>
            <a:r>
              <a:rPr sz="1550" spc="35" dirty="0">
                <a:latin typeface="Arial MT"/>
                <a:cs typeface="Arial MT"/>
              </a:rPr>
              <a:t>from </a:t>
            </a:r>
            <a:r>
              <a:rPr sz="1550" spc="20" dirty="0">
                <a:latin typeface="Arial MT"/>
                <a:cs typeface="Arial MT"/>
              </a:rPr>
              <a:t>the </a:t>
            </a:r>
            <a:r>
              <a:rPr sz="1550" spc="10" dirty="0">
                <a:latin typeface="Arial MT"/>
                <a:cs typeface="Arial MT"/>
              </a:rPr>
              <a:t>figure,  </a:t>
            </a:r>
            <a:r>
              <a:rPr sz="1550" spc="-10" dirty="0">
                <a:latin typeface="Arial MT"/>
                <a:cs typeface="Arial MT"/>
              </a:rPr>
              <a:t>node </a:t>
            </a:r>
            <a:r>
              <a:rPr sz="1550" spc="20" dirty="0">
                <a:latin typeface="Arial MT"/>
                <a:cs typeface="Arial MT"/>
              </a:rPr>
              <a:t>0, </a:t>
            </a:r>
            <a:r>
              <a:rPr sz="1550" spc="10" dirty="0">
                <a:latin typeface="Arial MT"/>
                <a:cs typeface="Arial MT"/>
              </a:rPr>
              <a:t>node </a:t>
            </a:r>
            <a:r>
              <a:rPr sz="1550" spc="20" dirty="0">
                <a:latin typeface="Arial MT"/>
                <a:cs typeface="Arial MT"/>
              </a:rPr>
              <a:t>4, </a:t>
            </a:r>
            <a:r>
              <a:rPr sz="1550" spc="10" dirty="0">
                <a:latin typeface="Arial MT"/>
                <a:cs typeface="Arial MT"/>
              </a:rPr>
              <a:t>node </a:t>
            </a:r>
            <a:r>
              <a:rPr sz="1550" spc="20" dirty="0">
                <a:latin typeface="Arial MT"/>
                <a:cs typeface="Arial MT"/>
              </a:rPr>
              <a:t>5, </a:t>
            </a:r>
            <a:r>
              <a:rPr lang="en-US" sz="1550" spc="20" dirty="0">
                <a:latin typeface="Arial MT"/>
                <a:cs typeface="Arial MT"/>
              </a:rPr>
              <a:t>and </a:t>
            </a:r>
            <a:r>
              <a:rPr sz="1550" spc="10" dirty="0">
                <a:latin typeface="Arial MT"/>
                <a:cs typeface="Arial MT"/>
              </a:rPr>
              <a:t>node </a:t>
            </a:r>
            <a:r>
              <a:rPr sz="1550" spc="15" dirty="0">
                <a:latin typeface="Arial MT"/>
                <a:cs typeface="Arial MT"/>
              </a:rPr>
              <a:t>6 </a:t>
            </a:r>
            <a:r>
              <a:rPr sz="1550" spc="20" dirty="0">
                <a:latin typeface="Arial MT"/>
                <a:cs typeface="Arial MT"/>
              </a:rPr>
              <a:t> </a:t>
            </a:r>
            <a:r>
              <a:rPr sz="1550" spc="15" dirty="0">
                <a:latin typeface="Arial MT"/>
                <a:cs typeface="Arial MT"/>
              </a:rPr>
              <a:t>are assigned </a:t>
            </a:r>
            <a:r>
              <a:rPr sz="1550" spc="25" dirty="0">
                <a:latin typeface="Arial MT"/>
                <a:cs typeface="Arial MT"/>
              </a:rPr>
              <a:t>as</a:t>
            </a:r>
            <a:r>
              <a:rPr lang="en-US" sz="1550" spc="25" dirty="0">
                <a:latin typeface="Arial MT"/>
                <a:cs typeface="Arial MT"/>
              </a:rPr>
              <a:t> </a:t>
            </a:r>
            <a:r>
              <a:rPr sz="1550" spc="10" dirty="0">
                <a:latin typeface="Arial MT"/>
                <a:cs typeface="Arial MT"/>
              </a:rPr>
              <a:t>ping </a:t>
            </a:r>
            <a:r>
              <a:rPr sz="1550" spc="15" dirty="0">
                <a:latin typeface="Arial MT"/>
                <a:cs typeface="Arial MT"/>
              </a:rPr>
              <a:t>agents</a:t>
            </a:r>
            <a:r>
              <a:rPr lang="en-US" sz="1550" spc="15" dirty="0">
                <a:latin typeface="Arial MT"/>
                <a:cs typeface="Arial MT"/>
              </a:rPr>
              <a:t>,</a:t>
            </a:r>
            <a:r>
              <a:rPr sz="1550" spc="15" dirty="0">
                <a:latin typeface="Arial MT"/>
                <a:cs typeface="Arial MT"/>
              </a:rPr>
              <a:t> </a:t>
            </a:r>
            <a:r>
              <a:rPr sz="1550" spc="30" dirty="0">
                <a:latin typeface="Arial MT"/>
                <a:cs typeface="Arial MT"/>
              </a:rPr>
              <a:t>and </a:t>
            </a:r>
            <a:r>
              <a:rPr sz="1550" spc="10" dirty="0">
                <a:latin typeface="Arial MT"/>
                <a:cs typeface="Arial MT"/>
              </a:rPr>
              <a:t>node </a:t>
            </a:r>
            <a:r>
              <a:rPr sz="1550" spc="15" dirty="0">
                <a:latin typeface="Arial MT"/>
                <a:cs typeface="Arial MT"/>
              </a:rPr>
              <a:t>2 </a:t>
            </a:r>
            <a:r>
              <a:rPr sz="1550" spc="25" dirty="0">
                <a:latin typeface="Arial MT"/>
                <a:cs typeface="Arial MT"/>
              </a:rPr>
              <a:t>acts </a:t>
            </a:r>
            <a:r>
              <a:rPr lang="en-US" sz="1550" spc="25" dirty="0">
                <a:latin typeface="Arial MT"/>
                <a:cs typeface="Arial MT"/>
              </a:rPr>
              <a:t>as </a:t>
            </a:r>
            <a:r>
              <a:rPr sz="1550" spc="15" dirty="0">
                <a:latin typeface="Arial MT"/>
                <a:cs typeface="Arial MT"/>
              </a:rPr>
              <a:t>a </a:t>
            </a:r>
            <a:r>
              <a:rPr sz="1550" spc="10" dirty="0">
                <a:latin typeface="Arial MT"/>
                <a:cs typeface="Arial MT"/>
              </a:rPr>
              <a:t>router.  </a:t>
            </a:r>
            <a:r>
              <a:rPr sz="1550" spc="15" dirty="0">
                <a:latin typeface="Arial MT"/>
                <a:cs typeface="Arial MT"/>
              </a:rPr>
              <a:t>A </a:t>
            </a:r>
            <a:r>
              <a:rPr sz="1550" spc="5" dirty="0">
                <a:latin typeface="Arial MT"/>
                <a:cs typeface="Arial MT"/>
              </a:rPr>
              <a:t>packet </a:t>
            </a:r>
            <a:r>
              <a:rPr sz="1550" spc="15" dirty="0">
                <a:latin typeface="Arial MT"/>
                <a:cs typeface="Arial MT"/>
              </a:rPr>
              <a:t>is</a:t>
            </a:r>
            <a:r>
              <a:rPr lang="en-US" sz="1550" spc="15" dirty="0">
                <a:latin typeface="Arial MT"/>
                <a:cs typeface="Arial MT"/>
              </a:rPr>
              <a:t> </a:t>
            </a:r>
            <a:r>
              <a:rPr sz="1550" spc="10" dirty="0">
                <a:latin typeface="Arial MT"/>
                <a:cs typeface="Arial MT"/>
              </a:rPr>
              <a:t>getting </a:t>
            </a:r>
            <a:r>
              <a:rPr sz="1550" spc="20" dirty="0">
                <a:latin typeface="Arial MT"/>
                <a:cs typeface="Arial MT"/>
              </a:rPr>
              <a:t>dropped</a:t>
            </a:r>
            <a:r>
              <a:rPr lang="en-US" sz="1550" spc="20" dirty="0">
                <a:latin typeface="Arial MT"/>
                <a:cs typeface="Arial MT"/>
              </a:rPr>
              <a:t> </a:t>
            </a:r>
            <a:r>
              <a:rPr sz="1550" spc="35" dirty="0">
                <a:latin typeface="Arial MT"/>
                <a:cs typeface="Arial MT"/>
              </a:rPr>
              <a:t>from </a:t>
            </a:r>
            <a:r>
              <a:rPr lang="en-US" sz="1550" spc="35" dirty="0">
                <a:latin typeface="Arial MT"/>
                <a:cs typeface="Arial MT"/>
              </a:rPr>
              <a:t>the </a:t>
            </a:r>
            <a:r>
              <a:rPr sz="1550" spc="10" dirty="0">
                <a:latin typeface="Arial MT"/>
                <a:cs typeface="Arial MT"/>
              </a:rPr>
              <a:t>router </a:t>
            </a:r>
            <a:r>
              <a:rPr sz="1550" spc="20" dirty="0">
                <a:latin typeface="Arial MT"/>
                <a:cs typeface="Arial MT"/>
              </a:rPr>
              <a:t>or </a:t>
            </a:r>
            <a:r>
              <a:rPr sz="1550" spc="-5" dirty="0">
                <a:latin typeface="Arial MT"/>
                <a:cs typeface="Arial MT"/>
              </a:rPr>
              <a:t>node </a:t>
            </a:r>
            <a:r>
              <a:rPr sz="1550" spc="15" dirty="0">
                <a:latin typeface="Arial MT"/>
                <a:cs typeface="Arial MT"/>
              </a:rPr>
              <a:t>2 </a:t>
            </a:r>
            <a:r>
              <a:rPr sz="1550" dirty="0">
                <a:latin typeface="Arial MT"/>
                <a:cs typeface="Arial MT"/>
              </a:rPr>
              <a:t>due </a:t>
            </a:r>
            <a:r>
              <a:rPr sz="1550" spc="15" dirty="0">
                <a:latin typeface="Arial MT"/>
                <a:cs typeface="Arial MT"/>
              </a:rPr>
              <a:t>to </a:t>
            </a:r>
            <a:r>
              <a:rPr sz="1550" spc="20" dirty="0">
                <a:latin typeface="Arial MT"/>
                <a:cs typeface="Arial MT"/>
              </a:rPr>
              <a:t>traffic. Fig 3.3 </a:t>
            </a:r>
            <a:r>
              <a:rPr sz="1550" spc="10" dirty="0">
                <a:latin typeface="Arial MT"/>
                <a:cs typeface="Arial MT"/>
              </a:rPr>
              <a:t>shows </a:t>
            </a:r>
            <a:r>
              <a:rPr sz="1550" spc="-5" dirty="0">
                <a:latin typeface="Arial MT"/>
                <a:cs typeface="Arial MT"/>
              </a:rPr>
              <a:t>the </a:t>
            </a:r>
            <a:r>
              <a:rPr sz="1550" spc="20" dirty="0">
                <a:latin typeface="Arial MT"/>
                <a:cs typeface="Arial MT"/>
              </a:rPr>
              <a:t>command </a:t>
            </a:r>
            <a:r>
              <a:rPr sz="1550" spc="-10" dirty="0">
                <a:latin typeface="Arial MT"/>
                <a:cs typeface="Arial MT"/>
              </a:rPr>
              <a:t>line </a:t>
            </a:r>
            <a:r>
              <a:rPr sz="1550" spc="15" dirty="0">
                <a:latin typeface="Arial MT"/>
                <a:cs typeface="Arial MT"/>
              </a:rPr>
              <a:t>output. </a:t>
            </a:r>
            <a:r>
              <a:rPr sz="1550" spc="45" dirty="0">
                <a:latin typeface="Arial MT"/>
                <a:cs typeface="Arial MT"/>
              </a:rPr>
              <a:t>When </a:t>
            </a:r>
            <a:r>
              <a:rPr sz="1550" spc="-5" dirty="0">
                <a:latin typeface="Arial MT"/>
                <a:cs typeface="Arial MT"/>
              </a:rPr>
              <a:t>the</a:t>
            </a:r>
            <a:r>
              <a:rPr lang="en-US" sz="1550" spc="-5" dirty="0">
                <a:latin typeface="Arial MT"/>
                <a:cs typeface="Arial MT"/>
              </a:rPr>
              <a:t> </a:t>
            </a:r>
            <a:r>
              <a:rPr sz="1550" spc="-5" dirty="0">
                <a:latin typeface="Arial MT"/>
                <a:cs typeface="Arial MT"/>
              </a:rPr>
              <a:t>node </a:t>
            </a:r>
            <a:r>
              <a:rPr sz="1550" spc="30" dirty="0">
                <a:latin typeface="Arial MT"/>
                <a:cs typeface="Arial MT"/>
              </a:rPr>
              <a:t>receives </a:t>
            </a:r>
            <a:r>
              <a:rPr sz="1550" spc="-5" dirty="0">
                <a:latin typeface="Arial MT"/>
                <a:cs typeface="Arial MT"/>
              </a:rPr>
              <a:t>the </a:t>
            </a:r>
            <a:r>
              <a:rPr sz="1550" spc="10" dirty="0">
                <a:latin typeface="Arial MT"/>
                <a:cs typeface="Arial MT"/>
              </a:rPr>
              <a:t>echo </a:t>
            </a:r>
            <a:r>
              <a:rPr sz="1550" spc="25" dirty="0">
                <a:latin typeface="Arial MT"/>
                <a:cs typeface="Arial MT"/>
              </a:rPr>
              <a:t>reply, </a:t>
            </a:r>
            <a:r>
              <a:rPr sz="1550" spc="20" dirty="0">
                <a:latin typeface="Arial MT"/>
                <a:cs typeface="Arial MT"/>
              </a:rPr>
              <a:t>the </a:t>
            </a:r>
            <a:r>
              <a:rPr sz="1550" spc="25" dirty="0">
                <a:latin typeface="Arial MT"/>
                <a:cs typeface="Arial MT"/>
              </a:rPr>
              <a:t>program </a:t>
            </a:r>
            <a:r>
              <a:rPr sz="1550" spc="15" dirty="0">
                <a:latin typeface="Arial MT"/>
                <a:cs typeface="Arial MT"/>
              </a:rPr>
              <a:t>is </a:t>
            </a:r>
            <a:r>
              <a:rPr sz="1550" spc="25" dirty="0">
                <a:latin typeface="Arial MT"/>
                <a:cs typeface="Arial MT"/>
              </a:rPr>
              <a:t>supposed </a:t>
            </a:r>
            <a:r>
              <a:rPr sz="1550" spc="15" dirty="0">
                <a:latin typeface="Arial MT"/>
                <a:cs typeface="Arial MT"/>
              </a:rPr>
              <a:t>to </a:t>
            </a:r>
            <a:r>
              <a:rPr sz="1550" spc="10" dirty="0">
                <a:latin typeface="Arial MT"/>
                <a:cs typeface="Arial MT"/>
              </a:rPr>
              <a:t>measure </a:t>
            </a:r>
            <a:r>
              <a:rPr sz="1550" spc="20" dirty="0">
                <a:latin typeface="Arial MT"/>
                <a:cs typeface="Arial MT"/>
              </a:rPr>
              <a:t>the roundtrip </a:t>
            </a:r>
            <a:r>
              <a:rPr sz="1550" spc="10" dirty="0">
                <a:latin typeface="Arial MT"/>
                <a:cs typeface="Arial MT"/>
              </a:rPr>
              <a:t>time</a:t>
            </a:r>
            <a:r>
              <a:rPr lang="en-US" sz="1550" spc="10" dirty="0">
                <a:latin typeface="Arial MT"/>
                <a:cs typeface="Arial MT"/>
              </a:rPr>
              <a:t> </a:t>
            </a:r>
            <a:r>
              <a:rPr sz="1550" spc="5" dirty="0">
                <a:latin typeface="Arial MT"/>
                <a:cs typeface="Arial MT"/>
              </a:rPr>
              <a:t>and</a:t>
            </a:r>
            <a:r>
              <a:rPr sz="1550" spc="40" dirty="0">
                <a:latin typeface="Arial MT"/>
                <a:cs typeface="Arial MT"/>
              </a:rPr>
              <a:t> </a:t>
            </a:r>
            <a:r>
              <a:rPr sz="1550" spc="-10" dirty="0">
                <a:latin typeface="Arial MT"/>
                <a:cs typeface="Arial MT"/>
              </a:rPr>
              <a:t>print</a:t>
            </a:r>
            <a:r>
              <a:rPr sz="1550" spc="175" dirty="0">
                <a:latin typeface="Arial MT"/>
                <a:cs typeface="Arial MT"/>
              </a:rPr>
              <a:t> </a:t>
            </a:r>
            <a:r>
              <a:rPr sz="1550" spc="15" dirty="0">
                <a:latin typeface="Arial MT"/>
                <a:cs typeface="Arial MT"/>
              </a:rPr>
              <a:t>it.</a:t>
            </a:r>
            <a:r>
              <a:rPr sz="1550" spc="30" dirty="0">
                <a:latin typeface="Arial MT"/>
                <a:cs typeface="Arial MT"/>
              </a:rPr>
              <a:t> </a:t>
            </a:r>
            <a:r>
              <a:rPr sz="1550" spc="-5" dirty="0">
                <a:latin typeface="Arial MT"/>
                <a:cs typeface="Arial MT"/>
              </a:rPr>
              <a:t>Finally,</a:t>
            </a:r>
            <a:r>
              <a:rPr sz="1550" spc="114" dirty="0">
                <a:latin typeface="Arial MT"/>
                <a:cs typeface="Arial MT"/>
              </a:rPr>
              <a:t> </a:t>
            </a:r>
            <a:r>
              <a:rPr sz="1550" spc="-5" dirty="0">
                <a:latin typeface="Arial MT"/>
                <a:cs typeface="Arial MT"/>
              </a:rPr>
              <a:t>the</a:t>
            </a:r>
            <a:r>
              <a:rPr sz="1550" spc="120" dirty="0">
                <a:latin typeface="Arial MT"/>
                <a:cs typeface="Arial MT"/>
              </a:rPr>
              <a:t> </a:t>
            </a:r>
            <a:r>
              <a:rPr sz="1550" dirty="0">
                <a:latin typeface="Arial MT"/>
                <a:cs typeface="Arial MT"/>
              </a:rPr>
              <a:t>count</a:t>
            </a:r>
            <a:r>
              <a:rPr sz="1550" spc="114" dirty="0">
                <a:latin typeface="Arial MT"/>
                <a:cs typeface="Arial MT"/>
              </a:rPr>
              <a:t> </a:t>
            </a:r>
            <a:r>
              <a:rPr sz="1550" spc="20" dirty="0">
                <a:latin typeface="Arial MT"/>
                <a:cs typeface="Arial MT"/>
              </a:rPr>
              <a:t>of</a:t>
            </a:r>
            <a:r>
              <a:rPr sz="1550" spc="30" dirty="0">
                <a:latin typeface="Arial MT"/>
                <a:cs typeface="Arial MT"/>
              </a:rPr>
              <a:t> </a:t>
            </a:r>
            <a:r>
              <a:rPr sz="1550" spc="10" dirty="0">
                <a:latin typeface="Arial MT"/>
                <a:cs typeface="Arial MT"/>
              </a:rPr>
              <a:t>packets</a:t>
            </a:r>
            <a:r>
              <a:rPr sz="1550" spc="65" dirty="0">
                <a:latin typeface="Arial MT"/>
                <a:cs typeface="Arial MT"/>
              </a:rPr>
              <a:t> </a:t>
            </a:r>
            <a:r>
              <a:rPr sz="1550" spc="-5" dirty="0">
                <a:latin typeface="Arial MT"/>
                <a:cs typeface="Arial MT"/>
              </a:rPr>
              <a:t>dropped</a:t>
            </a:r>
            <a:r>
              <a:rPr sz="1550" spc="200" dirty="0">
                <a:latin typeface="Arial MT"/>
                <a:cs typeface="Arial MT"/>
              </a:rPr>
              <a:t> </a:t>
            </a:r>
            <a:r>
              <a:rPr sz="1550" spc="20" dirty="0">
                <a:latin typeface="Arial MT"/>
                <a:cs typeface="Arial MT"/>
              </a:rPr>
              <a:t>is</a:t>
            </a:r>
            <a:r>
              <a:rPr sz="1550" spc="55" dirty="0">
                <a:latin typeface="Arial MT"/>
                <a:cs typeface="Arial MT"/>
              </a:rPr>
              <a:t> </a:t>
            </a:r>
            <a:r>
              <a:rPr sz="1550" spc="5" dirty="0">
                <a:latin typeface="Arial MT"/>
                <a:cs typeface="Arial MT"/>
              </a:rPr>
              <a:t>printed</a:t>
            </a:r>
            <a:r>
              <a:rPr sz="1550" spc="120" dirty="0">
                <a:latin typeface="Arial MT"/>
                <a:cs typeface="Arial MT"/>
              </a:rPr>
              <a:t> </a:t>
            </a:r>
            <a:r>
              <a:rPr sz="1550" spc="20" dirty="0">
                <a:latin typeface="Arial MT"/>
                <a:cs typeface="Arial MT"/>
              </a:rPr>
              <a:t>on</a:t>
            </a:r>
            <a:r>
              <a:rPr sz="1550" spc="-30" dirty="0">
                <a:latin typeface="Arial MT"/>
                <a:cs typeface="Arial MT"/>
              </a:rPr>
              <a:t> </a:t>
            </a:r>
            <a:r>
              <a:rPr sz="1550" spc="-5" dirty="0">
                <a:latin typeface="Arial MT"/>
                <a:cs typeface="Arial MT"/>
              </a:rPr>
              <a:t>the</a:t>
            </a:r>
            <a:r>
              <a:rPr sz="1550" spc="120" dirty="0">
                <a:latin typeface="Arial MT"/>
                <a:cs typeface="Arial MT"/>
              </a:rPr>
              <a:t> </a:t>
            </a:r>
            <a:r>
              <a:rPr sz="1550" spc="30" dirty="0">
                <a:latin typeface="Arial MT"/>
                <a:cs typeface="Arial MT"/>
              </a:rPr>
              <a:t>screen</a:t>
            </a:r>
            <a:endParaRPr sz="1550" dirty="0">
              <a:latin typeface="Arial MT"/>
              <a:cs typeface="Arial MT"/>
            </a:endParaRP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6" name="object 6"/>
          <p:cNvSpPr txBox="1"/>
          <p:nvPr/>
        </p:nvSpPr>
        <p:spPr>
          <a:xfrm>
            <a:off x="8539480" y="6609243"/>
            <a:ext cx="368935" cy="258445"/>
          </a:xfrm>
          <a:prstGeom prst="rect">
            <a:avLst/>
          </a:prstGeom>
        </p:spPr>
        <p:txBody>
          <a:bodyPr vert="horz" wrap="square" lIns="0" tIns="3810" rIns="0" bIns="0" rtlCol="0">
            <a:spAutoFit/>
          </a:bodyPr>
          <a:lstStyle/>
          <a:p>
            <a:pPr marL="12700">
              <a:lnSpc>
                <a:spcPct val="100000"/>
              </a:lnSpc>
              <a:spcBef>
                <a:spcPts val="30"/>
              </a:spcBef>
            </a:pPr>
            <a:r>
              <a:rPr sz="1550" b="1" spc="-10" dirty="0">
                <a:solidFill>
                  <a:srgbClr val="001F5F"/>
                </a:solidFill>
                <a:latin typeface="Trebuchet MS"/>
                <a:cs typeface="Trebuchet MS"/>
              </a:rPr>
              <a:t>011</a:t>
            </a:r>
            <a:endParaRPr sz="155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5825" y="181355"/>
            <a:ext cx="2393315" cy="632460"/>
          </a:xfrm>
          <a:prstGeom prst="rect">
            <a:avLst/>
          </a:prstGeom>
        </p:spPr>
        <p:txBody>
          <a:bodyPr vert="horz" wrap="square" lIns="0" tIns="16510" rIns="0" bIns="0" rtlCol="0">
            <a:spAutoFit/>
          </a:bodyPr>
          <a:lstStyle/>
          <a:p>
            <a:pPr marL="12700">
              <a:lnSpc>
                <a:spcPct val="100000"/>
              </a:lnSpc>
              <a:spcBef>
                <a:spcPts val="130"/>
              </a:spcBef>
            </a:pPr>
            <a:r>
              <a:rPr dirty="0"/>
              <a:t>R</a:t>
            </a:r>
            <a:r>
              <a:rPr spc="40" dirty="0"/>
              <a:t>e</a:t>
            </a:r>
            <a:r>
              <a:rPr spc="30" dirty="0"/>
              <a:t>f</a:t>
            </a:r>
            <a:r>
              <a:rPr spc="40" dirty="0"/>
              <a:t>ere</a:t>
            </a:r>
            <a:r>
              <a:rPr spc="-100" dirty="0"/>
              <a:t>n</a:t>
            </a:r>
            <a:r>
              <a:rPr spc="40" dirty="0"/>
              <a:t>ce</a:t>
            </a:r>
            <a:r>
              <a:rPr spc="10" dirty="0"/>
              <a:t>s</a:t>
            </a:r>
          </a:p>
        </p:txBody>
      </p:sp>
      <p:sp>
        <p:nvSpPr>
          <p:cNvPr id="4" name="object 4"/>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5" name="object 5"/>
          <p:cNvSpPr txBox="1"/>
          <p:nvPr/>
        </p:nvSpPr>
        <p:spPr>
          <a:xfrm>
            <a:off x="8539480" y="6609243"/>
            <a:ext cx="368935" cy="258445"/>
          </a:xfrm>
          <a:prstGeom prst="rect">
            <a:avLst/>
          </a:prstGeom>
        </p:spPr>
        <p:txBody>
          <a:bodyPr vert="horz" wrap="square" lIns="0" tIns="3810" rIns="0" bIns="0" rtlCol="0">
            <a:spAutoFit/>
          </a:bodyPr>
          <a:lstStyle/>
          <a:p>
            <a:pPr marL="12700">
              <a:lnSpc>
                <a:spcPct val="100000"/>
              </a:lnSpc>
              <a:spcBef>
                <a:spcPts val="30"/>
              </a:spcBef>
            </a:pPr>
            <a:r>
              <a:rPr sz="1550" b="1" spc="-10" dirty="0">
                <a:solidFill>
                  <a:srgbClr val="001F5F"/>
                </a:solidFill>
                <a:latin typeface="Trebuchet MS"/>
                <a:cs typeface="Trebuchet MS"/>
              </a:rPr>
              <a:t>012</a:t>
            </a:r>
            <a:endParaRPr sz="1550">
              <a:latin typeface="Trebuchet MS"/>
              <a:cs typeface="Trebuchet MS"/>
            </a:endParaRPr>
          </a:p>
        </p:txBody>
      </p:sp>
      <p:sp>
        <p:nvSpPr>
          <p:cNvPr id="3" name="object 3"/>
          <p:cNvSpPr txBox="1"/>
          <p:nvPr/>
        </p:nvSpPr>
        <p:spPr>
          <a:xfrm>
            <a:off x="642619" y="973772"/>
            <a:ext cx="7962900" cy="294248"/>
          </a:xfrm>
          <a:prstGeom prst="rect">
            <a:avLst/>
          </a:prstGeom>
        </p:spPr>
        <p:txBody>
          <a:bodyPr vert="horz" wrap="square" lIns="0" tIns="12700" rIns="0" bIns="0" rtlCol="0">
            <a:spAutoFit/>
          </a:bodyPr>
          <a:lstStyle/>
          <a:p>
            <a:pPr marL="342900" indent="-342900">
              <a:lnSpc>
                <a:spcPct val="107000"/>
              </a:lnSpc>
              <a:spcAft>
                <a:spcPts val="800"/>
              </a:spcAft>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object 3">
            <a:extLst>
              <a:ext uri="{FF2B5EF4-FFF2-40B4-BE49-F238E27FC236}">
                <a16:creationId xmlns:a16="http://schemas.microsoft.com/office/drawing/2014/main" id="{F85C50B7-3D52-2118-C1CF-6E96E824BBA9}"/>
              </a:ext>
            </a:extLst>
          </p:cNvPr>
          <p:cNvSpPr txBox="1"/>
          <p:nvPr/>
        </p:nvSpPr>
        <p:spPr>
          <a:xfrm>
            <a:off x="642619" y="973772"/>
            <a:ext cx="7962900" cy="4171591"/>
          </a:xfrm>
          <a:prstGeom prst="rect">
            <a:avLst/>
          </a:prstGeom>
        </p:spPr>
        <p:txBody>
          <a:bodyPr vert="horz" wrap="square" lIns="0" tIns="12700" rIns="0" bIns="0" rtlCol="0">
            <a:spAutoFit/>
          </a:bodyPr>
          <a:lstStyle/>
          <a:p>
            <a:pPr marL="34290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https://www.sciencedirect.com/science/article/abs/pii/S1389128619300246</a:t>
            </a:r>
          </a:p>
          <a:p>
            <a:pPr marL="342900" indent="-342900">
              <a:lnSpc>
                <a:spcPct val="107000"/>
              </a:lnSpc>
              <a:spcAft>
                <a:spcPts val="800"/>
              </a:spcAft>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dirty="0">
                <a:latin typeface="Calibri" panose="020F0502020204030204" pitchFamily="34" charset="0"/>
                <a:ea typeface="Calibri" panose="020F0502020204030204" pitchFamily="34" charset="0"/>
                <a:cs typeface="Times New Roman" panose="02020603050405020304" pitchFamily="18" charset="0"/>
              </a:rPr>
              <a:t>http://eprints.ugd.edu.mk/6462/1/__ugd.edu.mk_private_UserFiles_biljana.kosturanova_Desktop_Mitko%20Bogdanoski%20-%20Trudovi%20za%20UGD%20Repozitorium_Telekomunikacii%20-%20Kompjuterski%20Nauki_8.%2065-254-1-PB.pdf</a:t>
            </a:r>
          </a:p>
          <a:p>
            <a:pPr marL="342900" indent="-342900">
              <a:lnSpc>
                <a:spcPct val="107000"/>
              </a:lnSpc>
              <a:spcAft>
                <a:spcPts val="800"/>
              </a:spcAft>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ICMP - Echo / Echo Reply (Ping) Message (firewall.cx) [https://www.firewall.cx/networking-topics/protocols/icmp-protocol/152- icmp-echo-ping.html]</a:t>
            </a:r>
          </a:p>
          <a:p>
            <a:pPr marL="342900" indent="-342900">
              <a:lnSpc>
                <a:spcPct val="107000"/>
              </a:lnSpc>
              <a:spcAft>
                <a:spcPts val="800"/>
              </a:spcAft>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https://ieeexplore.ieee.org/abstract/document/1236446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2720" y="1892553"/>
            <a:ext cx="4794885" cy="1204595"/>
          </a:xfrm>
          <a:prstGeom prst="rect">
            <a:avLst/>
          </a:prstGeom>
        </p:spPr>
        <p:txBody>
          <a:bodyPr vert="horz" wrap="square" lIns="0" tIns="17145" rIns="0" bIns="0" rtlCol="0">
            <a:spAutoFit/>
          </a:bodyPr>
          <a:lstStyle/>
          <a:p>
            <a:pPr marL="12700">
              <a:lnSpc>
                <a:spcPct val="100000"/>
              </a:lnSpc>
              <a:spcBef>
                <a:spcPts val="135"/>
              </a:spcBef>
            </a:pPr>
            <a:r>
              <a:rPr sz="7700" spc="20" dirty="0">
                <a:solidFill>
                  <a:srgbClr val="4985E8"/>
                </a:solidFill>
              </a:rPr>
              <a:t>Thank</a:t>
            </a:r>
            <a:r>
              <a:rPr sz="7700" spc="-150" dirty="0">
                <a:solidFill>
                  <a:srgbClr val="4985E8"/>
                </a:solidFill>
              </a:rPr>
              <a:t> </a:t>
            </a:r>
            <a:r>
              <a:rPr sz="7700" spc="15" dirty="0">
                <a:solidFill>
                  <a:srgbClr val="4985E8"/>
                </a:solidFill>
              </a:rPr>
              <a:t>You</a:t>
            </a:r>
            <a:endParaRPr sz="7700"/>
          </a:p>
        </p:txBody>
      </p:sp>
      <p:sp>
        <p:nvSpPr>
          <p:cNvPr id="3" name="object 3"/>
          <p:cNvSpPr/>
          <p:nvPr/>
        </p:nvSpPr>
        <p:spPr>
          <a:xfrm>
            <a:off x="728662" y="3414776"/>
            <a:ext cx="7766684" cy="1905"/>
          </a:xfrm>
          <a:custGeom>
            <a:avLst/>
            <a:gdLst/>
            <a:ahLst/>
            <a:cxnLst/>
            <a:rect l="l" t="t" r="r" b="b"/>
            <a:pathLst>
              <a:path w="7766684" h="1904">
                <a:moveTo>
                  <a:pt x="0" y="0"/>
                </a:moveTo>
                <a:lnTo>
                  <a:pt x="7766494" y="1524"/>
                </a:lnTo>
              </a:path>
            </a:pathLst>
          </a:custGeom>
          <a:ln w="9525">
            <a:solidFill>
              <a:srgbClr val="497CB9"/>
            </a:solidFill>
          </a:ln>
        </p:spPr>
        <p:txBody>
          <a:bodyPr wrap="square" lIns="0" tIns="0" rIns="0" bIns="0" rtlCol="0"/>
          <a:lstStyle/>
          <a:p>
            <a:endParaRPr/>
          </a:p>
        </p:txBody>
      </p:sp>
      <p:sp>
        <p:nvSpPr>
          <p:cNvPr id="4" name="object 4"/>
          <p:cNvSpPr txBox="1"/>
          <p:nvPr/>
        </p:nvSpPr>
        <p:spPr>
          <a:xfrm>
            <a:off x="242887" y="6618829"/>
            <a:ext cx="1758314" cy="247650"/>
          </a:xfrm>
          <a:prstGeom prst="rect">
            <a:avLst/>
          </a:prstGeom>
        </p:spPr>
        <p:txBody>
          <a:bodyPr vert="horz" wrap="square" lIns="0" tIns="0" rIns="0" bIns="0" rtlCol="0">
            <a:spAutoFit/>
          </a:bodyPr>
          <a:lstStyle/>
          <a:p>
            <a:pPr marL="12700">
              <a:lnSpc>
                <a:spcPts val="1814"/>
              </a:lnSpc>
            </a:pPr>
            <a:r>
              <a:rPr sz="1550" b="1" spc="-5" dirty="0">
                <a:solidFill>
                  <a:srgbClr val="001F5F"/>
                </a:solidFill>
                <a:latin typeface="Times New Roman"/>
                <a:cs typeface="Times New Roman"/>
              </a:rPr>
              <a:t>Department</a:t>
            </a:r>
            <a:r>
              <a:rPr sz="1550" b="1" spc="250" dirty="0">
                <a:solidFill>
                  <a:srgbClr val="001F5F"/>
                </a:solidFill>
                <a:latin typeface="Times New Roman"/>
                <a:cs typeface="Times New Roman"/>
              </a:rPr>
              <a:t> </a:t>
            </a:r>
            <a:r>
              <a:rPr sz="1550" b="1" spc="25" dirty="0">
                <a:solidFill>
                  <a:srgbClr val="001F5F"/>
                </a:solidFill>
                <a:latin typeface="Times New Roman"/>
                <a:cs typeface="Times New Roman"/>
              </a:rPr>
              <a:t>of</a:t>
            </a:r>
            <a:r>
              <a:rPr sz="1550" b="1" spc="-30" dirty="0">
                <a:solidFill>
                  <a:srgbClr val="001F5F"/>
                </a:solidFill>
                <a:latin typeface="Times New Roman"/>
                <a:cs typeface="Times New Roman"/>
              </a:rPr>
              <a:t> </a:t>
            </a:r>
            <a:r>
              <a:rPr sz="1550" b="1" spc="10" dirty="0">
                <a:solidFill>
                  <a:srgbClr val="001F5F"/>
                </a:solidFill>
                <a:latin typeface="Times New Roman"/>
                <a:cs typeface="Times New Roman"/>
              </a:rPr>
              <a:t>ECE</a:t>
            </a:r>
            <a:endParaRPr sz="1550">
              <a:latin typeface="Times New Roman"/>
              <a:cs typeface="Times New Roman"/>
            </a:endParaRPr>
          </a:p>
        </p:txBody>
      </p:sp>
      <p:sp>
        <p:nvSpPr>
          <p:cNvPr id="5" name="object 5"/>
          <p:cNvSpPr txBox="1"/>
          <p:nvPr/>
        </p:nvSpPr>
        <p:spPr>
          <a:xfrm>
            <a:off x="8568055" y="6618829"/>
            <a:ext cx="340360" cy="247650"/>
          </a:xfrm>
          <a:prstGeom prst="rect">
            <a:avLst/>
          </a:prstGeom>
        </p:spPr>
        <p:txBody>
          <a:bodyPr vert="horz" wrap="square" lIns="0" tIns="0" rIns="0" bIns="0" rtlCol="0">
            <a:spAutoFit/>
          </a:bodyPr>
          <a:lstStyle/>
          <a:p>
            <a:pPr marL="12700">
              <a:lnSpc>
                <a:spcPts val="1814"/>
              </a:lnSpc>
            </a:pPr>
            <a:r>
              <a:rPr sz="1550" b="1" spc="45" dirty="0">
                <a:solidFill>
                  <a:srgbClr val="001F5F"/>
                </a:solidFill>
                <a:latin typeface="Times New Roman"/>
                <a:cs typeface="Times New Roman"/>
              </a:rPr>
              <a:t>013</a:t>
            </a:r>
            <a:endParaRPr sz="15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7434" y="260667"/>
            <a:ext cx="1936750" cy="632460"/>
          </a:xfrm>
          <a:prstGeom prst="rect">
            <a:avLst/>
          </a:prstGeom>
        </p:spPr>
        <p:txBody>
          <a:bodyPr vert="horz" wrap="square" lIns="0" tIns="16510" rIns="0" bIns="0" rtlCol="0">
            <a:spAutoFit/>
          </a:bodyPr>
          <a:lstStyle/>
          <a:p>
            <a:pPr marL="12700">
              <a:lnSpc>
                <a:spcPct val="100000"/>
              </a:lnSpc>
              <a:spcBef>
                <a:spcPts val="130"/>
              </a:spcBef>
            </a:pPr>
            <a:r>
              <a:rPr spc="-5" dirty="0"/>
              <a:t>C</a:t>
            </a:r>
            <a:r>
              <a:rPr spc="-25" dirty="0"/>
              <a:t>o</a:t>
            </a:r>
            <a:r>
              <a:rPr spc="-100" dirty="0"/>
              <a:t>n</a:t>
            </a:r>
            <a:r>
              <a:rPr spc="25" dirty="0"/>
              <a:t>t</a:t>
            </a:r>
            <a:r>
              <a:rPr spc="40" dirty="0"/>
              <a:t>e</a:t>
            </a:r>
            <a:r>
              <a:rPr spc="-100" dirty="0"/>
              <a:t>n</a:t>
            </a:r>
            <a:r>
              <a:rPr spc="25" dirty="0"/>
              <a:t>t</a:t>
            </a:r>
            <a:r>
              <a:rPr spc="10" dirty="0"/>
              <a:t>s</a:t>
            </a:r>
          </a:p>
        </p:txBody>
      </p:sp>
      <p:sp>
        <p:nvSpPr>
          <p:cNvPr id="3" name="object 3"/>
          <p:cNvSpPr txBox="1"/>
          <p:nvPr/>
        </p:nvSpPr>
        <p:spPr>
          <a:xfrm>
            <a:off x="8653780" y="6597015"/>
            <a:ext cx="257810" cy="266065"/>
          </a:xfrm>
          <a:prstGeom prst="rect">
            <a:avLst/>
          </a:prstGeom>
        </p:spPr>
        <p:txBody>
          <a:bodyPr vert="horz" wrap="square" lIns="0" tIns="15875" rIns="0" bIns="0" rtlCol="0">
            <a:spAutoFit/>
          </a:bodyPr>
          <a:lstStyle/>
          <a:p>
            <a:pPr marL="12700">
              <a:lnSpc>
                <a:spcPct val="100000"/>
              </a:lnSpc>
              <a:spcBef>
                <a:spcPts val="125"/>
              </a:spcBef>
            </a:pPr>
            <a:r>
              <a:rPr sz="1550" b="1" spc="-10" dirty="0">
                <a:solidFill>
                  <a:srgbClr val="001F5F"/>
                </a:solidFill>
                <a:latin typeface="Trebuchet MS"/>
                <a:cs typeface="Trebuchet MS"/>
              </a:rPr>
              <a:t>0</a:t>
            </a:r>
            <a:r>
              <a:rPr sz="1550" b="1" spc="15" dirty="0">
                <a:solidFill>
                  <a:srgbClr val="001F5F"/>
                </a:solidFill>
                <a:latin typeface="Trebuchet MS"/>
                <a:cs typeface="Trebuchet MS"/>
              </a:rPr>
              <a:t>2</a:t>
            </a:r>
            <a:endParaRPr sz="1550">
              <a:latin typeface="Trebuchet MS"/>
              <a:cs typeface="Trebuchet MS"/>
            </a:endParaRPr>
          </a:p>
        </p:txBody>
      </p:sp>
      <p:sp>
        <p:nvSpPr>
          <p:cNvPr id="4" name="object 4"/>
          <p:cNvSpPr txBox="1"/>
          <p:nvPr/>
        </p:nvSpPr>
        <p:spPr>
          <a:xfrm>
            <a:off x="326707" y="6408737"/>
            <a:ext cx="1824989" cy="266065"/>
          </a:xfrm>
          <a:prstGeom prst="rect">
            <a:avLst/>
          </a:prstGeom>
        </p:spPr>
        <p:txBody>
          <a:bodyPr vert="horz" wrap="square" lIns="0" tIns="15875" rIns="0" bIns="0" rtlCol="0">
            <a:spAutoFit/>
          </a:bodyPr>
          <a:lstStyle/>
          <a:p>
            <a:pPr marL="12700">
              <a:lnSpc>
                <a:spcPct val="100000"/>
              </a:lnSpc>
              <a:spcBef>
                <a:spcPts val="125"/>
              </a:spcBef>
            </a:pPr>
            <a:r>
              <a:rPr sz="1550" b="1" spc="5" dirty="0">
                <a:solidFill>
                  <a:srgbClr val="001F5F"/>
                </a:solidFill>
                <a:latin typeface="Trebuchet MS"/>
                <a:cs typeface="Trebuchet MS"/>
              </a:rPr>
              <a:t>Department</a:t>
            </a:r>
            <a:r>
              <a:rPr sz="1550" b="1" spc="204" dirty="0">
                <a:solidFill>
                  <a:srgbClr val="001F5F"/>
                </a:solidFill>
                <a:latin typeface="Trebuchet MS"/>
                <a:cs typeface="Trebuchet MS"/>
              </a:rPr>
              <a:t> </a:t>
            </a:r>
            <a:r>
              <a:rPr sz="1550" b="1" spc="15" dirty="0">
                <a:solidFill>
                  <a:srgbClr val="001F5F"/>
                </a:solidFill>
                <a:latin typeface="Trebuchet MS"/>
                <a:cs typeface="Trebuchet MS"/>
              </a:rPr>
              <a:t>of</a:t>
            </a:r>
            <a:r>
              <a:rPr sz="1550" b="1" spc="-35" dirty="0">
                <a:solidFill>
                  <a:srgbClr val="001F5F"/>
                </a:solidFill>
                <a:latin typeface="Trebuchet MS"/>
                <a:cs typeface="Trebuchet MS"/>
              </a:rPr>
              <a:t> </a:t>
            </a:r>
            <a:r>
              <a:rPr sz="1550" b="1" spc="15" dirty="0">
                <a:solidFill>
                  <a:srgbClr val="001F5F"/>
                </a:solidFill>
                <a:latin typeface="Trebuchet MS"/>
                <a:cs typeface="Trebuchet MS"/>
              </a:rPr>
              <a:t>ECE</a:t>
            </a:r>
            <a:endParaRPr sz="1550">
              <a:latin typeface="Trebuchet MS"/>
              <a:cs typeface="Trebuchet MS"/>
            </a:endParaRPr>
          </a:p>
        </p:txBody>
      </p:sp>
      <p:sp>
        <p:nvSpPr>
          <p:cNvPr id="5" name="object 5"/>
          <p:cNvSpPr txBox="1"/>
          <p:nvPr/>
        </p:nvSpPr>
        <p:spPr>
          <a:xfrm>
            <a:off x="946467" y="1280731"/>
            <a:ext cx="2908300" cy="4035425"/>
          </a:xfrm>
          <a:prstGeom prst="rect">
            <a:avLst/>
          </a:prstGeom>
        </p:spPr>
        <p:txBody>
          <a:bodyPr vert="horz" wrap="square" lIns="0" tIns="15875" rIns="0" bIns="0" rtlCol="0">
            <a:spAutoFit/>
          </a:bodyPr>
          <a:lstStyle/>
          <a:p>
            <a:pPr marL="355600" indent="-343535">
              <a:lnSpc>
                <a:spcPct val="100000"/>
              </a:lnSpc>
              <a:spcBef>
                <a:spcPts val="125"/>
              </a:spcBef>
              <a:buFont typeface="Arial MT"/>
              <a:buChar char="•"/>
              <a:tabLst>
                <a:tab pos="355600" algn="l"/>
                <a:tab pos="356235" algn="l"/>
              </a:tabLst>
            </a:pPr>
            <a:r>
              <a:rPr sz="2750" spc="-15" dirty="0">
                <a:latin typeface="Times New Roman"/>
                <a:cs typeface="Times New Roman"/>
              </a:rPr>
              <a:t>Introduction</a:t>
            </a:r>
            <a:endParaRPr sz="2750">
              <a:latin typeface="Times New Roman"/>
              <a:cs typeface="Times New Roman"/>
            </a:endParaRPr>
          </a:p>
          <a:p>
            <a:pPr marL="355600" indent="-343535">
              <a:lnSpc>
                <a:spcPct val="100000"/>
              </a:lnSpc>
              <a:spcBef>
                <a:spcPts val="2410"/>
              </a:spcBef>
              <a:buFont typeface="Arial MT"/>
              <a:buChar char="•"/>
              <a:tabLst>
                <a:tab pos="355600" algn="l"/>
                <a:tab pos="356235" algn="l"/>
              </a:tabLst>
            </a:pPr>
            <a:r>
              <a:rPr sz="2750" spc="-20" dirty="0">
                <a:latin typeface="Times New Roman"/>
                <a:cs typeface="Times New Roman"/>
              </a:rPr>
              <a:t>Literature</a:t>
            </a:r>
            <a:r>
              <a:rPr sz="2750" spc="260" dirty="0">
                <a:latin typeface="Times New Roman"/>
                <a:cs typeface="Times New Roman"/>
              </a:rPr>
              <a:t> </a:t>
            </a:r>
            <a:r>
              <a:rPr sz="2750" spc="-20" dirty="0">
                <a:latin typeface="Times New Roman"/>
                <a:cs typeface="Times New Roman"/>
              </a:rPr>
              <a:t>Review</a:t>
            </a:r>
            <a:endParaRPr sz="2750">
              <a:latin typeface="Times New Roman"/>
              <a:cs typeface="Times New Roman"/>
            </a:endParaRPr>
          </a:p>
          <a:p>
            <a:pPr marL="355600" indent="-343535">
              <a:lnSpc>
                <a:spcPct val="100000"/>
              </a:lnSpc>
              <a:spcBef>
                <a:spcPts val="2330"/>
              </a:spcBef>
              <a:buFont typeface="Arial MT"/>
              <a:buChar char="•"/>
              <a:tabLst>
                <a:tab pos="355600" algn="l"/>
                <a:tab pos="356235" algn="l"/>
              </a:tabLst>
            </a:pPr>
            <a:r>
              <a:rPr sz="2750" spc="-25" dirty="0">
                <a:latin typeface="Times New Roman"/>
                <a:cs typeface="Times New Roman"/>
              </a:rPr>
              <a:t>Objectives</a:t>
            </a:r>
            <a:endParaRPr sz="2750">
              <a:latin typeface="Times New Roman"/>
              <a:cs typeface="Times New Roman"/>
            </a:endParaRPr>
          </a:p>
          <a:p>
            <a:pPr marL="355600" indent="-343535">
              <a:lnSpc>
                <a:spcPct val="100000"/>
              </a:lnSpc>
              <a:spcBef>
                <a:spcPts val="2335"/>
              </a:spcBef>
              <a:buFont typeface="Arial MT"/>
              <a:buChar char="•"/>
              <a:tabLst>
                <a:tab pos="355600" algn="l"/>
                <a:tab pos="356235" algn="l"/>
              </a:tabLst>
            </a:pPr>
            <a:r>
              <a:rPr sz="2750" spc="-10" dirty="0">
                <a:latin typeface="Times New Roman"/>
                <a:cs typeface="Times New Roman"/>
              </a:rPr>
              <a:t>Methodology</a:t>
            </a:r>
            <a:endParaRPr sz="2750">
              <a:latin typeface="Times New Roman"/>
              <a:cs typeface="Times New Roman"/>
            </a:endParaRPr>
          </a:p>
          <a:p>
            <a:pPr marL="355600" indent="-343535">
              <a:lnSpc>
                <a:spcPct val="100000"/>
              </a:lnSpc>
              <a:spcBef>
                <a:spcPts val="2330"/>
              </a:spcBef>
              <a:buFont typeface="Arial MT"/>
              <a:buChar char="•"/>
              <a:tabLst>
                <a:tab pos="355600" algn="l"/>
                <a:tab pos="356235" algn="l"/>
              </a:tabLst>
            </a:pPr>
            <a:r>
              <a:rPr sz="2750" spc="-10" dirty="0">
                <a:latin typeface="Times New Roman"/>
                <a:cs typeface="Times New Roman"/>
              </a:rPr>
              <a:t>Results</a:t>
            </a:r>
            <a:endParaRPr sz="2750">
              <a:latin typeface="Times New Roman"/>
              <a:cs typeface="Times New Roman"/>
            </a:endParaRPr>
          </a:p>
          <a:p>
            <a:pPr marL="355600" indent="-343535">
              <a:lnSpc>
                <a:spcPct val="100000"/>
              </a:lnSpc>
              <a:spcBef>
                <a:spcPts val="2335"/>
              </a:spcBef>
              <a:buFont typeface="Arial MT"/>
              <a:buChar char="•"/>
              <a:tabLst>
                <a:tab pos="355600" algn="l"/>
                <a:tab pos="356235" algn="l"/>
              </a:tabLst>
            </a:pPr>
            <a:r>
              <a:rPr sz="2750" spc="-5" dirty="0">
                <a:latin typeface="Times New Roman"/>
                <a:cs typeface="Times New Roman"/>
              </a:rPr>
              <a:t>References</a:t>
            </a:r>
            <a:endParaRPr sz="27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7225" y="195262"/>
            <a:ext cx="2764790" cy="632460"/>
          </a:xfrm>
          <a:prstGeom prst="rect">
            <a:avLst/>
          </a:prstGeom>
        </p:spPr>
        <p:txBody>
          <a:bodyPr vert="horz" wrap="square" lIns="0" tIns="16510" rIns="0" bIns="0" rtlCol="0">
            <a:spAutoFit/>
          </a:bodyPr>
          <a:lstStyle/>
          <a:p>
            <a:pPr marL="12700">
              <a:lnSpc>
                <a:spcPct val="100000"/>
              </a:lnSpc>
              <a:spcBef>
                <a:spcPts val="130"/>
              </a:spcBef>
            </a:pPr>
            <a:r>
              <a:rPr dirty="0"/>
              <a:t>Introduction</a:t>
            </a:r>
          </a:p>
        </p:txBody>
      </p:sp>
      <p:sp>
        <p:nvSpPr>
          <p:cNvPr id="4" name="object 4"/>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5" name="object 5"/>
          <p:cNvSpPr txBox="1"/>
          <p:nvPr/>
        </p:nvSpPr>
        <p:spPr>
          <a:xfrm>
            <a:off x="8653780" y="6609243"/>
            <a:ext cx="257810" cy="258445"/>
          </a:xfrm>
          <a:prstGeom prst="rect">
            <a:avLst/>
          </a:prstGeom>
        </p:spPr>
        <p:txBody>
          <a:bodyPr vert="horz" wrap="square" lIns="0" tIns="3810" rIns="0" bIns="0" rtlCol="0">
            <a:spAutoFit/>
          </a:bodyPr>
          <a:lstStyle/>
          <a:p>
            <a:pPr marL="12700">
              <a:lnSpc>
                <a:spcPct val="100000"/>
              </a:lnSpc>
              <a:spcBef>
                <a:spcPts val="30"/>
              </a:spcBef>
            </a:pPr>
            <a:r>
              <a:rPr sz="1550" b="1" spc="-10" dirty="0">
                <a:solidFill>
                  <a:srgbClr val="001F5F"/>
                </a:solidFill>
                <a:latin typeface="Trebuchet MS"/>
                <a:cs typeface="Trebuchet MS"/>
              </a:rPr>
              <a:t>0</a:t>
            </a:r>
            <a:r>
              <a:rPr sz="1550" b="1" spc="15" dirty="0">
                <a:solidFill>
                  <a:srgbClr val="001F5F"/>
                </a:solidFill>
                <a:latin typeface="Trebuchet MS"/>
                <a:cs typeface="Trebuchet MS"/>
              </a:rPr>
              <a:t>3</a:t>
            </a:r>
            <a:endParaRPr sz="1550">
              <a:latin typeface="Trebuchet MS"/>
              <a:cs typeface="Trebuchet MS"/>
            </a:endParaRPr>
          </a:p>
        </p:txBody>
      </p:sp>
      <p:sp>
        <p:nvSpPr>
          <p:cNvPr id="3" name="object 3"/>
          <p:cNvSpPr txBox="1"/>
          <p:nvPr/>
        </p:nvSpPr>
        <p:spPr>
          <a:xfrm>
            <a:off x="709612" y="1085024"/>
            <a:ext cx="7742555" cy="5005216"/>
          </a:xfrm>
          <a:prstGeom prst="rect">
            <a:avLst/>
          </a:prstGeom>
        </p:spPr>
        <p:txBody>
          <a:bodyPr vert="horz" wrap="square" lIns="0" tIns="19050" rIns="0" bIns="0" rtlCol="0">
            <a:spAutoFit/>
          </a:bodyPr>
          <a:lstStyle/>
          <a:p>
            <a:pPr marL="355600" marR="5080" indent="-343535" algn="just">
              <a:lnSpc>
                <a:spcPct val="150400"/>
              </a:lnSpc>
              <a:spcBef>
                <a:spcPts val="150"/>
              </a:spcBef>
              <a:buChar char="•"/>
              <a:tabLst>
                <a:tab pos="356235" algn="l"/>
              </a:tabLst>
            </a:pPr>
            <a:r>
              <a:rPr lang="en-US" sz="1800" spc="-30" dirty="0">
                <a:latin typeface="Arial MT"/>
                <a:cs typeface="Arial MT"/>
              </a:rPr>
              <a:t>The Internet Control Message Protocol (ICMP) echo request and ICMP echo reply messages are commonly referred to as ping messages in networking. A ping is a troubleshooting tool used by system administrators to manually evaluate network device connectivity as well as network delay and packet loss. </a:t>
            </a:r>
          </a:p>
          <a:p>
            <a:pPr marL="355600" marR="5080" indent="-343535" algn="just">
              <a:lnSpc>
                <a:spcPct val="150400"/>
              </a:lnSpc>
              <a:spcBef>
                <a:spcPts val="150"/>
              </a:spcBef>
              <a:buChar char="•"/>
              <a:tabLst>
                <a:tab pos="356235" algn="l"/>
              </a:tabLst>
            </a:pPr>
            <a:r>
              <a:rPr lang="en-IN" sz="1800" dirty="0">
                <a:effectLst/>
                <a:latin typeface="Arial" panose="020B0604020202020204" pitchFamily="34" charset="0"/>
                <a:ea typeface="Calibri" panose="020F0502020204030204" pitchFamily="34" charset="0"/>
              </a:rPr>
              <a:t>The ping command makes an ICMP echo request to a network device, which promptly answers with an ICMP echo reply. </a:t>
            </a:r>
          </a:p>
          <a:p>
            <a:pPr marL="355600" marR="5080" indent="-343535" algn="just">
              <a:lnSpc>
                <a:spcPct val="150400"/>
              </a:lnSpc>
              <a:spcBef>
                <a:spcPts val="150"/>
              </a:spcBef>
              <a:buChar char="•"/>
              <a:tabLst>
                <a:tab pos="356235" algn="l"/>
              </a:tabLst>
            </a:pPr>
            <a:r>
              <a:rPr lang="en-IN" sz="1800" dirty="0">
                <a:effectLst/>
                <a:latin typeface="Arial" panose="020B0604020202020204" pitchFamily="34" charset="0"/>
                <a:ea typeface="Calibri" panose="020F0502020204030204" pitchFamily="34" charset="0"/>
              </a:rPr>
              <a:t>When the device receives the response, it suggests that the two devices are linked. Ping can also be used to test for network delay and packet loss. It also reports errors, packet loss, and a statistical summary of the results, which typically includes the minimum, maximum, mean round-trip times, and standard deviation of the mean. </a:t>
            </a:r>
            <a:endParaRPr sz="18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7225" y="195262"/>
            <a:ext cx="2764790" cy="632460"/>
          </a:xfrm>
          <a:prstGeom prst="rect">
            <a:avLst/>
          </a:prstGeom>
        </p:spPr>
        <p:txBody>
          <a:bodyPr vert="horz" wrap="square" lIns="0" tIns="16510" rIns="0" bIns="0" rtlCol="0">
            <a:spAutoFit/>
          </a:bodyPr>
          <a:lstStyle/>
          <a:p>
            <a:pPr marL="12700">
              <a:lnSpc>
                <a:spcPct val="100000"/>
              </a:lnSpc>
              <a:spcBef>
                <a:spcPts val="130"/>
              </a:spcBef>
            </a:pPr>
            <a:r>
              <a:rPr dirty="0"/>
              <a:t>Introduction</a:t>
            </a:r>
          </a:p>
        </p:txBody>
      </p:sp>
      <p:sp>
        <p:nvSpPr>
          <p:cNvPr id="4" name="object 4"/>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5" name="object 5"/>
          <p:cNvSpPr txBox="1"/>
          <p:nvPr/>
        </p:nvSpPr>
        <p:spPr>
          <a:xfrm>
            <a:off x="8653780" y="6609243"/>
            <a:ext cx="257810" cy="258445"/>
          </a:xfrm>
          <a:prstGeom prst="rect">
            <a:avLst/>
          </a:prstGeom>
        </p:spPr>
        <p:txBody>
          <a:bodyPr vert="horz" wrap="square" lIns="0" tIns="3810" rIns="0" bIns="0" rtlCol="0">
            <a:spAutoFit/>
          </a:bodyPr>
          <a:lstStyle/>
          <a:p>
            <a:pPr marL="12700">
              <a:lnSpc>
                <a:spcPct val="100000"/>
              </a:lnSpc>
              <a:spcBef>
                <a:spcPts val="30"/>
              </a:spcBef>
            </a:pPr>
            <a:r>
              <a:rPr sz="1550" b="1" spc="-10" dirty="0">
                <a:solidFill>
                  <a:srgbClr val="001F5F"/>
                </a:solidFill>
                <a:latin typeface="Trebuchet MS"/>
                <a:cs typeface="Trebuchet MS"/>
              </a:rPr>
              <a:t>0</a:t>
            </a:r>
            <a:r>
              <a:rPr sz="1550" b="1" spc="15" dirty="0">
                <a:solidFill>
                  <a:srgbClr val="001F5F"/>
                </a:solidFill>
                <a:latin typeface="Trebuchet MS"/>
                <a:cs typeface="Trebuchet MS"/>
              </a:rPr>
              <a:t>4</a:t>
            </a:r>
            <a:endParaRPr sz="1550">
              <a:latin typeface="Trebuchet MS"/>
              <a:cs typeface="Trebuchet MS"/>
            </a:endParaRPr>
          </a:p>
        </p:txBody>
      </p:sp>
      <p:sp>
        <p:nvSpPr>
          <p:cNvPr id="3" name="object 3"/>
          <p:cNvSpPr txBox="1"/>
          <p:nvPr/>
        </p:nvSpPr>
        <p:spPr>
          <a:xfrm>
            <a:off x="675005" y="1080325"/>
            <a:ext cx="7813040" cy="4212590"/>
          </a:xfrm>
          <a:prstGeom prst="rect">
            <a:avLst/>
          </a:prstGeom>
        </p:spPr>
        <p:txBody>
          <a:bodyPr vert="horz" wrap="square" lIns="0" tIns="18415" rIns="0" bIns="0" rtlCol="0">
            <a:spAutoFit/>
          </a:bodyPr>
          <a:lstStyle/>
          <a:p>
            <a:pPr marL="355600" marR="8255" indent="-343535" algn="just">
              <a:lnSpc>
                <a:spcPct val="150600"/>
              </a:lnSpc>
              <a:spcBef>
                <a:spcPts val="145"/>
              </a:spcBef>
              <a:buChar char="•"/>
              <a:tabLst>
                <a:tab pos="356235" algn="l"/>
              </a:tabLst>
            </a:pPr>
            <a:r>
              <a:rPr lang="en-US" spc="-10" dirty="0">
                <a:latin typeface="Arial MT"/>
                <a:cs typeface="Arial MT"/>
              </a:rPr>
              <a:t>P</a:t>
            </a:r>
            <a:r>
              <a:rPr lang="en-US" sz="1800" spc="-10" dirty="0">
                <a:latin typeface="Arial MT"/>
                <a:cs typeface="Arial MT"/>
              </a:rPr>
              <a:t>acket loss occurs when one or more data packets attempt to reach their destination but are unsuccessful. Network congestion or data transmission problems, which commonly occur over wireless networks, are the two main causes of packet loss. </a:t>
            </a:r>
          </a:p>
          <a:p>
            <a:pPr marL="355600" marR="8255" indent="-343535" algn="just">
              <a:lnSpc>
                <a:spcPct val="150600"/>
              </a:lnSpc>
              <a:spcBef>
                <a:spcPts val="145"/>
              </a:spcBef>
              <a:buChar char="•"/>
              <a:tabLst>
                <a:tab pos="356235" algn="l"/>
              </a:tabLst>
            </a:pPr>
            <a:r>
              <a:rPr lang="en-US" sz="1800" spc="-15" dirty="0">
                <a:latin typeface="Arial MT"/>
                <a:cs typeface="Arial MT"/>
              </a:rPr>
              <a:t>Network congestion is a cause of packet loss that can affect all types of networks. There is no other choice but to delete packets when data continuously arrives at a router or network segment at a pace that is higher than what can be sent through. A bottleneck is defined as a router or connection that limits the capacity of the whole trip path or of network transit in general.</a:t>
            </a:r>
            <a:endParaRPr lang="en-US" sz="18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7845" y="29844"/>
            <a:ext cx="3985260" cy="632460"/>
          </a:xfrm>
          <a:prstGeom prst="rect">
            <a:avLst/>
          </a:prstGeom>
        </p:spPr>
        <p:txBody>
          <a:bodyPr vert="horz" wrap="square" lIns="0" tIns="16510" rIns="0" bIns="0" rtlCol="0">
            <a:spAutoFit/>
          </a:bodyPr>
          <a:lstStyle/>
          <a:p>
            <a:pPr marL="12700">
              <a:lnSpc>
                <a:spcPct val="100000"/>
              </a:lnSpc>
              <a:spcBef>
                <a:spcPts val="130"/>
              </a:spcBef>
            </a:pPr>
            <a:r>
              <a:rPr spc="10" dirty="0"/>
              <a:t>Literature</a:t>
            </a:r>
            <a:r>
              <a:rPr spc="-25" dirty="0"/>
              <a:t> </a:t>
            </a:r>
            <a:r>
              <a:rPr spc="25" dirty="0"/>
              <a:t>Review</a:t>
            </a:r>
          </a:p>
        </p:txBody>
      </p:sp>
      <p:sp>
        <p:nvSpPr>
          <p:cNvPr id="4" name="object 4"/>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5" name="object 5"/>
          <p:cNvSpPr txBox="1"/>
          <p:nvPr/>
        </p:nvSpPr>
        <p:spPr>
          <a:xfrm>
            <a:off x="8653780" y="6609243"/>
            <a:ext cx="257810" cy="258445"/>
          </a:xfrm>
          <a:prstGeom prst="rect">
            <a:avLst/>
          </a:prstGeom>
        </p:spPr>
        <p:txBody>
          <a:bodyPr vert="horz" wrap="square" lIns="0" tIns="3810" rIns="0" bIns="0" rtlCol="0">
            <a:spAutoFit/>
          </a:bodyPr>
          <a:lstStyle/>
          <a:p>
            <a:pPr marL="12700">
              <a:lnSpc>
                <a:spcPct val="100000"/>
              </a:lnSpc>
              <a:spcBef>
                <a:spcPts val="30"/>
              </a:spcBef>
            </a:pPr>
            <a:r>
              <a:rPr sz="1550" b="1" spc="-10" dirty="0">
                <a:solidFill>
                  <a:srgbClr val="001F5F"/>
                </a:solidFill>
                <a:latin typeface="Trebuchet MS"/>
                <a:cs typeface="Trebuchet MS"/>
              </a:rPr>
              <a:t>0</a:t>
            </a:r>
            <a:r>
              <a:rPr sz="1550" b="1" spc="15" dirty="0">
                <a:solidFill>
                  <a:srgbClr val="001F5F"/>
                </a:solidFill>
                <a:latin typeface="Trebuchet MS"/>
                <a:cs typeface="Trebuchet MS"/>
              </a:rPr>
              <a:t>5</a:t>
            </a:r>
            <a:endParaRPr sz="1550">
              <a:latin typeface="Trebuchet MS"/>
              <a:cs typeface="Trebuchet MS"/>
            </a:endParaRPr>
          </a:p>
        </p:txBody>
      </p:sp>
      <p:sp>
        <p:nvSpPr>
          <p:cNvPr id="3" name="object 3"/>
          <p:cNvSpPr txBox="1"/>
          <p:nvPr/>
        </p:nvSpPr>
        <p:spPr>
          <a:xfrm>
            <a:off x="229932" y="1295400"/>
            <a:ext cx="8681085" cy="3933769"/>
          </a:xfrm>
          <a:prstGeom prst="rect">
            <a:avLst/>
          </a:prstGeom>
        </p:spPr>
        <p:txBody>
          <a:bodyPr vert="horz" wrap="square" lIns="0" tIns="12065" rIns="0" bIns="0" rtlCol="0">
            <a:spAutoFit/>
          </a:bodyPr>
          <a:lstStyle/>
          <a:p>
            <a:pPr marL="346075" marR="8890" indent="-334010" algn="just">
              <a:lnSpc>
                <a:spcPct val="155000"/>
              </a:lnSpc>
              <a:spcBef>
                <a:spcPts val="1170"/>
              </a:spcBef>
              <a:buChar char="•"/>
              <a:tabLst>
                <a:tab pos="346710" algn="l"/>
              </a:tabLst>
            </a:pPr>
            <a:r>
              <a:rPr lang="en-US" sz="1600" spc="-5" dirty="0">
                <a:latin typeface="Arial MT"/>
                <a:cs typeface="Arial MT"/>
              </a:rPr>
              <a:t>Francisco H.M.B et.al. [1] In this paper, an ICMP protocol version with header suppression was developed to enable Ping to work in underwater environments with acoustic communication. ICMP messages sent from any computer on the Internet now may achieve underwater destinations, which can generate responses and send them back. </a:t>
            </a:r>
          </a:p>
          <a:p>
            <a:pPr marL="346075" marR="8890" indent="-334010" algn="just">
              <a:lnSpc>
                <a:spcPct val="155000"/>
              </a:lnSpc>
              <a:spcBef>
                <a:spcPts val="1170"/>
              </a:spcBef>
              <a:buChar char="•"/>
              <a:tabLst>
                <a:tab pos="346710" algn="l"/>
              </a:tabLst>
            </a:pPr>
            <a:r>
              <a:rPr lang="en-US" sz="1600" spc="-5" dirty="0">
                <a:latin typeface="Arial MT"/>
                <a:cs typeface="Arial MT"/>
              </a:rPr>
              <a:t>The presented solution may be used, for example, in monitoring lakes or oil pipelines. By using an intermediate device, a gateway, the ICMP protocol messages sent from any place on the Internet are suppressed and transmitted to the underwater devices, whose communication is limited by their low computational power and the particular characteristics of underwater communication, like high latency, low transmission rate, high packet loss rate, and others, which compose obstacles for the creation of Internet of Underwater Things.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B6A3-5B51-51BE-7D7C-5DFF6BB92D15}"/>
              </a:ext>
            </a:extLst>
          </p:cNvPr>
          <p:cNvSpPr>
            <a:spLocks noGrp="1"/>
          </p:cNvSpPr>
          <p:nvPr>
            <p:ph type="ctrTitle"/>
          </p:nvPr>
        </p:nvSpPr>
        <p:spPr>
          <a:xfrm>
            <a:off x="2514600" y="224204"/>
            <a:ext cx="7772400" cy="607859"/>
          </a:xfrm>
        </p:spPr>
        <p:txBody>
          <a:bodyPr/>
          <a:lstStyle/>
          <a:p>
            <a:r>
              <a:rPr lang="en-IN" spc="10" dirty="0"/>
              <a:t>Literature</a:t>
            </a:r>
            <a:r>
              <a:rPr lang="en-IN" spc="-25" dirty="0"/>
              <a:t> </a:t>
            </a:r>
            <a:r>
              <a:rPr lang="en-IN" spc="25" dirty="0"/>
              <a:t>Review</a:t>
            </a:r>
            <a:endParaRPr lang="en-IN" dirty="0"/>
          </a:p>
        </p:txBody>
      </p:sp>
      <p:sp>
        <p:nvSpPr>
          <p:cNvPr id="3" name="Subtitle 2">
            <a:extLst>
              <a:ext uri="{FF2B5EF4-FFF2-40B4-BE49-F238E27FC236}">
                <a16:creationId xmlns:a16="http://schemas.microsoft.com/office/drawing/2014/main" id="{3369CA67-10CC-F8FF-53D2-386E1783E699}"/>
              </a:ext>
            </a:extLst>
          </p:cNvPr>
          <p:cNvSpPr>
            <a:spLocks noGrp="1"/>
          </p:cNvSpPr>
          <p:nvPr>
            <p:ph type="subTitle" idx="4"/>
          </p:nvPr>
        </p:nvSpPr>
        <p:spPr>
          <a:xfrm>
            <a:off x="533400" y="1371600"/>
            <a:ext cx="8305800" cy="2708434"/>
          </a:xfrm>
        </p:spPr>
        <p:txBody>
          <a:bodyPr/>
          <a:lstStyle/>
          <a:p>
            <a:pPr marL="285750" indent="-285750" algn="just">
              <a:buFont typeface="Arial" panose="020B0604020202020204" pitchFamily="34" charset="0"/>
              <a:buChar char="•"/>
            </a:pPr>
            <a:r>
              <a:rPr lang="en-US" sz="1600" spc="-5" dirty="0" err="1">
                <a:latin typeface="Arial MT"/>
                <a:cs typeface="Arial MT"/>
              </a:rPr>
              <a:t>Mitko</a:t>
            </a:r>
            <a:r>
              <a:rPr lang="en-US" sz="1600" spc="-5" dirty="0">
                <a:latin typeface="Arial MT"/>
                <a:cs typeface="Arial MT"/>
              </a:rPr>
              <a:t> </a:t>
            </a:r>
            <a:r>
              <a:rPr lang="en-US" sz="1600" spc="-5" dirty="0" err="1">
                <a:latin typeface="Arial MT"/>
                <a:cs typeface="Arial MT"/>
              </a:rPr>
              <a:t>Bogdanoski</a:t>
            </a:r>
            <a:r>
              <a:rPr lang="en-US" sz="1600" spc="-5" dirty="0">
                <a:latin typeface="Arial MT"/>
                <a:cs typeface="Arial MT"/>
              </a:rPr>
              <a:t> et.al. [2] In this, the effects of the ICMP Ping Flood Attack on the wireless network were explored. </a:t>
            </a:r>
          </a:p>
          <a:p>
            <a:pPr algn="just"/>
            <a:endParaRPr lang="en-US" sz="1600" spc="-5" dirty="0">
              <a:latin typeface="Arial MT"/>
              <a:cs typeface="Arial MT"/>
            </a:endParaRPr>
          </a:p>
          <a:p>
            <a:pPr marL="285750" indent="-285750" algn="just">
              <a:buFont typeface="Arial" panose="020B0604020202020204" pitchFamily="34" charset="0"/>
              <a:buChar char="•"/>
            </a:pPr>
            <a:r>
              <a:rPr lang="en-US" sz="1600" spc="-5" dirty="0">
                <a:latin typeface="Arial MT"/>
                <a:cs typeface="Arial MT"/>
              </a:rPr>
              <a:t>More specifically, the behavior of the wireless networks under the attack of different numbers of attackers and different ping packets size is examined. </a:t>
            </a:r>
          </a:p>
          <a:p>
            <a:pPr marL="285750" indent="-285750" algn="just">
              <a:buFont typeface="Arial" panose="020B0604020202020204" pitchFamily="34" charset="0"/>
              <a:buChar char="•"/>
            </a:pPr>
            <a:endParaRPr lang="en-US" sz="1600" spc="-5" dirty="0">
              <a:latin typeface="Arial MT"/>
              <a:cs typeface="Arial MT"/>
            </a:endParaRPr>
          </a:p>
          <a:p>
            <a:pPr marL="285750" indent="-285750" algn="just">
              <a:buFont typeface="Arial" panose="020B0604020202020204" pitchFamily="34" charset="0"/>
              <a:buChar char="•"/>
            </a:pPr>
            <a:r>
              <a:rPr lang="en-US" sz="1600" spc="-5" dirty="0">
                <a:latin typeface="Arial MT"/>
                <a:cs typeface="Arial MT"/>
              </a:rPr>
              <a:t>With the in-depth simulation, found that the wireless networks Quality of Service (QoS) parameters can be dramatically reduced under this type of flooding attack. Also, an increased number of attackers and packet size has different effect on different WLAN QoS Parameters.</a:t>
            </a:r>
            <a:endParaRPr lang="en-US" sz="1600" dirty="0">
              <a:latin typeface="Arial MT"/>
              <a:cs typeface="Arial MT"/>
            </a:endParaRPr>
          </a:p>
          <a:p>
            <a:endParaRPr lang="en-IN" sz="1600" dirty="0"/>
          </a:p>
        </p:txBody>
      </p:sp>
    </p:spTree>
    <p:extLst>
      <p:ext uri="{BB962C8B-B14F-4D97-AF65-F5344CB8AC3E}">
        <p14:creationId xmlns:p14="http://schemas.microsoft.com/office/powerpoint/2010/main" val="146712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553" y="195262"/>
            <a:ext cx="2318385" cy="632460"/>
          </a:xfrm>
          <a:prstGeom prst="rect">
            <a:avLst/>
          </a:prstGeom>
        </p:spPr>
        <p:txBody>
          <a:bodyPr vert="horz" wrap="square" lIns="0" tIns="16510" rIns="0" bIns="0" rtlCol="0">
            <a:spAutoFit/>
          </a:bodyPr>
          <a:lstStyle/>
          <a:p>
            <a:pPr marL="12700">
              <a:lnSpc>
                <a:spcPct val="100000"/>
              </a:lnSpc>
              <a:spcBef>
                <a:spcPts val="130"/>
              </a:spcBef>
            </a:pPr>
            <a:r>
              <a:rPr spc="5" dirty="0"/>
              <a:t>O</a:t>
            </a:r>
            <a:r>
              <a:rPr spc="-25" dirty="0"/>
              <a:t>b</a:t>
            </a:r>
            <a:r>
              <a:rPr spc="30" dirty="0"/>
              <a:t>j</a:t>
            </a:r>
            <a:r>
              <a:rPr spc="40" dirty="0"/>
              <a:t>ec</a:t>
            </a:r>
            <a:r>
              <a:rPr spc="30" dirty="0"/>
              <a:t>t</a:t>
            </a:r>
            <a:r>
              <a:rPr spc="20" dirty="0"/>
              <a:t>i</a:t>
            </a:r>
            <a:r>
              <a:rPr spc="45" dirty="0"/>
              <a:t>ve</a:t>
            </a:r>
            <a:r>
              <a:rPr spc="10" dirty="0"/>
              <a:t>s</a:t>
            </a:r>
          </a:p>
        </p:txBody>
      </p:sp>
      <p:pic>
        <p:nvPicPr>
          <p:cNvPr id="3" name="object 3"/>
          <p:cNvPicPr/>
          <p:nvPr/>
        </p:nvPicPr>
        <p:blipFill>
          <a:blip r:embed="rId2" cstate="print"/>
          <a:stretch>
            <a:fillRect/>
          </a:stretch>
        </p:blipFill>
        <p:spPr>
          <a:xfrm>
            <a:off x="714375" y="2762250"/>
            <a:ext cx="7715250" cy="2962275"/>
          </a:xfrm>
          <a:prstGeom prst="rect">
            <a:avLst/>
          </a:prstGeom>
        </p:spPr>
      </p:pic>
      <p:sp>
        <p:nvSpPr>
          <p:cNvPr id="4" name="object 4"/>
          <p:cNvSpPr txBox="1"/>
          <p:nvPr/>
        </p:nvSpPr>
        <p:spPr>
          <a:xfrm>
            <a:off x="763586" y="1267397"/>
            <a:ext cx="7715249" cy="1625894"/>
          </a:xfrm>
          <a:prstGeom prst="rect">
            <a:avLst/>
          </a:prstGeom>
        </p:spPr>
        <p:txBody>
          <a:bodyPr vert="horz" wrap="square" lIns="0" tIns="157480" rIns="0" bIns="0" rtlCol="0">
            <a:spAutoFit/>
          </a:bodyPr>
          <a:lstStyle/>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Times New Roman" panose="02020603050405020304" pitchFamily="18" charset="0"/>
              </a:rPr>
              <a:t>To send ping messages across a network, four nodes are assigned as ping agents and they transmit data.</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Times New Roman" panose="02020603050405020304" pitchFamily="18" charset="0"/>
              </a:rPr>
              <a:t>To calculate the round-trip time: After receiving the response, the round-trip time should be calculated.</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Times New Roman" panose="02020603050405020304" pitchFamily="18" charset="0"/>
              </a:rPr>
              <a:t>To count the number of packets dropped due to congestion.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6" name="object 6"/>
          <p:cNvSpPr txBox="1"/>
          <p:nvPr/>
        </p:nvSpPr>
        <p:spPr>
          <a:xfrm>
            <a:off x="8653780" y="6609243"/>
            <a:ext cx="257810" cy="258445"/>
          </a:xfrm>
          <a:prstGeom prst="rect">
            <a:avLst/>
          </a:prstGeom>
        </p:spPr>
        <p:txBody>
          <a:bodyPr vert="horz" wrap="square" lIns="0" tIns="3810" rIns="0" bIns="0" rtlCol="0">
            <a:spAutoFit/>
          </a:bodyPr>
          <a:lstStyle/>
          <a:p>
            <a:pPr marL="12700">
              <a:lnSpc>
                <a:spcPct val="100000"/>
              </a:lnSpc>
              <a:spcBef>
                <a:spcPts val="30"/>
              </a:spcBef>
            </a:pPr>
            <a:r>
              <a:rPr sz="1550" b="1" spc="-10" dirty="0">
                <a:solidFill>
                  <a:srgbClr val="001F5F"/>
                </a:solidFill>
                <a:latin typeface="Trebuchet MS"/>
                <a:cs typeface="Trebuchet MS"/>
              </a:rPr>
              <a:t>0</a:t>
            </a:r>
            <a:r>
              <a:rPr sz="1550" b="1" spc="15" dirty="0">
                <a:solidFill>
                  <a:srgbClr val="001F5F"/>
                </a:solidFill>
                <a:latin typeface="Trebuchet MS"/>
                <a:cs typeface="Trebuchet MS"/>
              </a:rPr>
              <a:t>6</a:t>
            </a:r>
            <a:endParaRPr sz="155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9600" y="139318"/>
            <a:ext cx="2842260" cy="632460"/>
          </a:xfrm>
          <a:prstGeom prst="rect">
            <a:avLst/>
          </a:prstGeom>
        </p:spPr>
        <p:txBody>
          <a:bodyPr vert="horz" wrap="square" lIns="0" tIns="16510" rIns="0" bIns="0" rtlCol="0">
            <a:spAutoFit/>
          </a:bodyPr>
          <a:lstStyle/>
          <a:p>
            <a:pPr marL="12700">
              <a:lnSpc>
                <a:spcPct val="100000"/>
              </a:lnSpc>
              <a:spcBef>
                <a:spcPts val="130"/>
              </a:spcBef>
            </a:pPr>
            <a:r>
              <a:rPr spc="-5" dirty="0"/>
              <a:t>Methodology</a:t>
            </a:r>
          </a:p>
        </p:txBody>
      </p:sp>
      <p:sp>
        <p:nvSpPr>
          <p:cNvPr id="4" name="object 4"/>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5" name="object 5"/>
          <p:cNvSpPr txBox="1"/>
          <p:nvPr/>
        </p:nvSpPr>
        <p:spPr>
          <a:xfrm>
            <a:off x="8653780" y="6609243"/>
            <a:ext cx="257810" cy="258445"/>
          </a:xfrm>
          <a:prstGeom prst="rect">
            <a:avLst/>
          </a:prstGeom>
        </p:spPr>
        <p:txBody>
          <a:bodyPr vert="horz" wrap="square" lIns="0" tIns="3810" rIns="0" bIns="0" rtlCol="0">
            <a:spAutoFit/>
          </a:bodyPr>
          <a:lstStyle/>
          <a:p>
            <a:pPr marL="12700">
              <a:lnSpc>
                <a:spcPct val="100000"/>
              </a:lnSpc>
              <a:spcBef>
                <a:spcPts val="30"/>
              </a:spcBef>
            </a:pPr>
            <a:r>
              <a:rPr sz="1550" b="1" spc="-10" dirty="0">
                <a:solidFill>
                  <a:srgbClr val="001F5F"/>
                </a:solidFill>
                <a:latin typeface="Trebuchet MS"/>
                <a:cs typeface="Trebuchet MS"/>
              </a:rPr>
              <a:t>0</a:t>
            </a:r>
            <a:r>
              <a:rPr sz="1550" b="1" spc="15" dirty="0">
                <a:solidFill>
                  <a:srgbClr val="001F5F"/>
                </a:solidFill>
                <a:latin typeface="Trebuchet MS"/>
                <a:cs typeface="Trebuchet MS"/>
              </a:rPr>
              <a:t>7</a:t>
            </a:r>
            <a:endParaRPr sz="1550">
              <a:latin typeface="Trebuchet MS"/>
              <a:cs typeface="Trebuchet MS"/>
            </a:endParaRPr>
          </a:p>
        </p:txBody>
      </p:sp>
      <p:sp>
        <p:nvSpPr>
          <p:cNvPr id="3" name="object 3"/>
          <p:cNvSpPr txBox="1"/>
          <p:nvPr/>
        </p:nvSpPr>
        <p:spPr>
          <a:xfrm>
            <a:off x="536575" y="842200"/>
            <a:ext cx="8092440" cy="5013552"/>
          </a:xfrm>
          <a:prstGeom prst="rect">
            <a:avLst/>
          </a:prstGeom>
        </p:spPr>
        <p:txBody>
          <a:bodyPr vert="horz" wrap="square" lIns="0" tIns="19050" rIns="0" bIns="0" rtlCol="0">
            <a:spAutoFit/>
          </a:bodyPr>
          <a:lstStyle/>
          <a:p>
            <a:pPr marL="355600" marR="8255" indent="-343535" algn="just">
              <a:lnSpc>
                <a:spcPct val="150700"/>
              </a:lnSpc>
              <a:spcBef>
                <a:spcPts val="150"/>
              </a:spcBef>
              <a:buFont typeface="Arial MT"/>
              <a:buChar char="•"/>
              <a:tabLst>
                <a:tab pos="356235" algn="l"/>
              </a:tabLst>
            </a:pPr>
            <a:r>
              <a:rPr lang="en-US" sz="1800" spc="-20" dirty="0">
                <a:latin typeface="Times New Roman"/>
                <a:cs typeface="Times New Roman"/>
              </a:rPr>
              <a:t>The program is divided into 2 sub-programs, namely the AWK file and the TCL file. We have considered 6 nodes in the program out of which 4 nodes (n0, n4, n5, n6) are assigned as ping agents and 1 node (n2) is a router. Duplex links between the nodes are created and the queue limit between the nodes is set to 5 (n0 - n2 and n2 - n5),	2(n2 - n6), 3(n2-n4). Next, we attach the nodes to their respective agents, i.e., ping agents. Later a </a:t>
            </a:r>
            <a:r>
              <a:rPr lang="en-US" sz="1800" spc="-20" dirty="0" err="1">
                <a:latin typeface="Times New Roman"/>
                <a:cs typeface="Times New Roman"/>
              </a:rPr>
              <a:t>recv</a:t>
            </a:r>
            <a:r>
              <a:rPr lang="en-US" sz="1800" spc="-20" dirty="0">
                <a:latin typeface="Times New Roman"/>
                <a:cs typeface="Times New Roman"/>
              </a:rPr>
              <a:t> is defined, which calculates the round-trip time for the reply received using the built-in function ‘Round Trip Time (RTT)’ and the same is displayed on the screen. Finally, the events have to be scheduled to what event should be triggered at what time. </a:t>
            </a:r>
          </a:p>
          <a:p>
            <a:pPr marL="355600" marR="8255" indent="-343535" algn="just">
              <a:lnSpc>
                <a:spcPct val="150700"/>
              </a:lnSpc>
              <a:spcBef>
                <a:spcPts val="150"/>
              </a:spcBef>
              <a:buFont typeface="Arial MT"/>
              <a:buChar char="•"/>
              <a:tabLst>
                <a:tab pos="356235" algn="l"/>
              </a:tabLst>
            </a:pPr>
            <a:r>
              <a:rPr lang="en-US" sz="1800" spc="-5" dirty="0">
                <a:latin typeface="Times New Roman"/>
                <a:cs typeface="Times New Roman"/>
              </a:rPr>
              <a:t>In the AWK file first, we initialize the count to 0. If there is a drop in the packet, then the count must be incremented. Once all the packet transmission is done, the total number of packets dropped is printed on the screen.</a:t>
            </a:r>
            <a:endParaRPr lang="en-US" sz="1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9685">
              <a:lnSpc>
                <a:spcPct val="100000"/>
              </a:lnSpc>
              <a:spcBef>
                <a:spcPts val="130"/>
              </a:spcBef>
            </a:pPr>
            <a:r>
              <a:rPr dirty="0"/>
              <a:t>R</a:t>
            </a:r>
            <a:r>
              <a:rPr spc="40" dirty="0"/>
              <a:t>e</a:t>
            </a:r>
            <a:r>
              <a:rPr spc="30" dirty="0"/>
              <a:t>s</a:t>
            </a:r>
            <a:r>
              <a:rPr spc="-100" dirty="0"/>
              <a:t>u</a:t>
            </a:r>
            <a:r>
              <a:rPr spc="20" dirty="0"/>
              <a:t>l</a:t>
            </a:r>
            <a:r>
              <a:rPr spc="30" dirty="0"/>
              <a:t>t</a:t>
            </a:r>
            <a:r>
              <a:rPr spc="10" dirty="0"/>
              <a:t>s</a:t>
            </a:r>
          </a:p>
        </p:txBody>
      </p:sp>
      <p:sp>
        <p:nvSpPr>
          <p:cNvPr id="4" name="object 4"/>
          <p:cNvSpPr txBox="1"/>
          <p:nvPr/>
        </p:nvSpPr>
        <p:spPr>
          <a:xfrm>
            <a:off x="3542665" y="5293423"/>
            <a:ext cx="2875280" cy="243204"/>
          </a:xfrm>
          <a:prstGeom prst="rect">
            <a:avLst/>
          </a:prstGeom>
        </p:spPr>
        <p:txBody>
          <a:bodyPr vert="horz" wrap="square" lIns="0" tIns="15875" rIns="0" bIns="0" rtlCol="0">
            <a:spAutoFit/>
          </a:bodyPr>
          <a:lstStyle/>
          <a:p>
            <a:pPr marL="12700">
              <a:lnSpc>
                <a:spcPct val="100000"/>
              </a:lnSpc>
              <a:spcBef>
                <a:spcPts val="125"/>
              </a:spcBef>
            </a:pPr>
            <a:r>
              <a:rPr sz="1400" spc="40" dirty="0">
                <a:latin typeface="Arial MT"/>
                <a:cs typeface="Arial MT"/>
              </a:rPr>
              <a:t>F</a:t>
            </a:r>
            <a:r>
              <a:rPr sz="1400" spc="-15" dirty="0">
                <a:latin typeface="Arial MT"/>
                <a:cs typeface="Arial MT"/>
              </a:rPr>
              <a:t>i</a:t>
            </a:r>
            <a:r>
              <a:rPr sz="1400" spc="45" dirty="0">
                <a:latin typeface="Arial MT"/>
                <a:cs typeface="Arial MT"/>
              </a:rPr>
              <a:t>g</a:t>
            </a:r>
            <a:r>
              <a:rPr sz="1400" spc="-30" dirty="0">
                <a:latin typeface="Arial MT"/>
                <a:cs typeface="Arial MT"/>
              </a:rPr>
              <a:t>u</a:t>
            </a:r>
            <a:r>
              <a:rPr sz="1400" spc="-25" dirty="0">
                <a:latin typeface="Arial MT"/>
                <a:cs typeface="Arial MT"/>
              </a:rPr>
              <a:t>r</a:t>
            </a:r>
            <a:r>
              <a:rPr sz="1400" spc="15" dirty="0">
                <a:latin typeface="Arial MT"/>
                <a:cs typeface="Arial MT"/>
              </a:rPr>
              <a:t>e</a:t>
            </a:r>
            <a:r>
              <a:rPr sz="1400" spc="-60" dirty="0">
                <a:latin typeface="Arial MT"/>
                <a:cs typeface="Arial MT"/>
              </a:rPr>
              <a:t> </a:t>
            </a:r>
            <a:r>
              <a:rPr sz="1400" spc="45" dirty="0">
                <a:latin typeface="Arial MT"/>
                <a:cs typeface="Arial MT"/>
              </a:rPr>
              <a:t>3</a:t>
            </a:r>
            <a:r>
              <a:rPr sz="1400" spc="-20" dirty="0">
                <a:latin typeface="Arial MT"/>
                <a:cs typeface="Arial MT"/>
              </a:rPr>
              <a:t>.</a:t>
            </a:r>
            <a:r>
              <a:rPr sz="1400" spc="45" dirty="0">
                <a:latin typeface="Arial MT"/>
                <a:cs typeface="Arial MT"/>
              </a:rPr>
              <a:t>1</a:t>
            </a:r>
            <a:r>
              <a:rPr sz="1400" spc="5" dirty="0">
                <a:latin typeface="Arial MT"/>
                <a:cs typeface="Arial MT"/>
              </a:rPr>
              <a:t>:</a:t>
            </a:r>
            <a:r>
              <a:rPr sz="1400" spc="-114" dirty="0">
                <a:latin typeface="Arial MT"/>
                <a:cs typeface="Arial MT"/>
              </a:rPr>
              <a:t> </a:t>
            </a:r>
            <a:r>
              <a:rPr sz="1400" spc="55" dirty="0">
                <a:latin typeface="Arial MT"/>
                <a:cs typeface="Arial MT"/>
              </a:rPr>
              <a:t>I</a:t>
            </a:r>
            <a:r>
              <a:rPr sz="1400" spc="-30" dirty="0">
                <a:latin typeface="Arial MT"/>
                <a:cs typeface="Arial MT"/>
              </a:rPr>
              <a:t>n</a:t>
            </a:r>
            <a:r>
              <a:rPr sz="1400" spc="-20" dirty="0">
                <a:latin typeface="Arial MT"/>
                <a:cs typeface="Arial MT"/>
              </a:rPr>
              <a:t>t</a:t>
            </a:r>
            <a:r>
              <a:rPr sz="1400" spc="45" dirty="0">
                <a:latin typeface="Arial MT"/>
                <a:cs typeface="Arial MT"/>
              </a:rPr>
              <a:t>e</a:t>
            </a:r>
            <a:r>
              <a:rPr sz="1400" spc="-25" dirty="0">
                <a:latin typeface="Arial MT"/>
                <a:cs typeface="Arial MT"/>
              </a:rPr>
              <a:t>r</a:t>
            </a:r>
            <a:r>
              <a:rPr sz="1400" spc="40" dirty="0">
                <a:latin typeface="Arial MT"/>
                <a:cs typeface="Arial MT"/>
              </a:rPr>
              <a:t>c</a:t>
            </a:r>
            <a:r>
              <a:rPr sz="1400" spc="45" dirty="0">
                <a:latin typeface="Arial MT"/>
                <a:cs typeface="Arial MT"/>
              </a:rPr>
              <a:t>o</a:t>
            </a:r>
            <a:r>
              <a:rPr sz="1400" spc="-30" dirty="0">
                <a:latin typeface="Arial MT"/>
                <a:cs typeface="Arial MT"/>
              </a:rPr>
              <a:t>nn</a:t>
            </a:r>
            <a:r>
              <a:rPr sz="1400" spc="45" dirty="0">
                <a:latin typeface="Arial MT"/>
                <a:cs typeface="Arial MT"/>
              </a:rPr>
              <a:t>e</a:t>
            </a:r>
            <a:r>
              <a:rPr sz="1400" spc="40" dirty="0">
                <a:latin typeface="Arial MT"/>
                <a:cs typeface="Arial MT"/>
              </a:rPr>
              <a:t>c</a:t>
            </a:r>
            <a:r>
              <a:rPr sz="1400" spc="-20" dirty="0">
                <a:latin typeface="Arial MT"/>
                <a:cs typeface="Arial MT"/>
              </a:rPr>
              <a:t>t</a:t>
            </a:r>
            <a:r>
              <a:rPr sz="1400" spc="-15" dirty="0">
                <a:latin typeface="Arial MT"/>
                <a:cs typeface="Arial MT"/>
              </a:rPr>
              <a:t>i</a:t>
            </a:r>
            <a:r>
              <a:rPr sz="1400" spc="45" dirty="0">
                <a:latin typeface="Arial MT"/>
                <a:cs typeface="Arial MT"/>
              </a:rPr>
              <a:t>o</a:t>
            </a:r>
            <a:r>
              <a:rPr sz="1400" spc="15" dirty="0">
                <a:latin typeface="Arial MT"/>
                <a:cs typeface="Arial MT"/>
              </a:rPr>
              <a:t>n</a:t>
            </a:r>
            <a:r>
              <a:rPr sz="1400" spc="-210" dirty="0">
                <a:latin typeface="Arial MT"/>
                <a:cs typeface="Arial MT"/>
              </a:rPr>
              <a:t> </a:t>
            </a:r>
            <a:r>
              <a:rPr sz="1400" spc="45" dirty="0">
                <a:latin typeface="Arial MT"/>
                <a:cs typeface="Arial MT"/>
              </a:rPr>
              <a:t>o</a:t>
            </a:r>
            <a:r>
              <a:rPr sz="1400" spc="5" dirty="0">
                <a:latin typeface="Arial MT"/>
                <a:cs typeface="Arial MT"/>
              </a:rPr>
              <a:t>f</a:t>
            </a:r>
            <a:r>
              <a:rPr sz="1400" spc="-114" dirty="0">
                <a:latin typeface="Arial MT"/>
                <a:cs typeface="Arial MT"/>
              </a:rPr>
              <a:t> </a:t>
            </a:r>
            <a:r>
              <a:rPr sz="1400" spc="-30" dirty="0">
                <a:latin typeface="Arial MT"/>
                <a:cs typeface="Arial MT"/>
              </a:rPr>
              <a:t>n</a:t>
            </a:r>
            <a:r>
              <a:rPr sz="1400" spc="45" dirty="0">
                <a:latin typeface="Arial MT"/>
                <a:cs typeface="Arial MT"/>
              </a:rPr>
              <a:t>ode</a:t>
            </a:r>
            <a:r>
              <a:rPr sz="1400" spc="10" dirty="0">
                <a:latin typeface="Arial MT"/>
                <a:cs typeface="Arial MT"/>
              </a:rPr>
              <a:t>s</a:t>
            </a:r>
            <a:endParaRPr sz="1400">
              <a:latin typeface="Arial MT"/>
              <a:cs typeface="Arial MT"/>
            </a:endParaRPr>
          </a:p>
        </p:txBody>
      </p:sp>
      <p:sp>
        <p:nvSpPr>
          <p:cNvPr id="5" name="object 5"/>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Department</a:t>
            </a:r>
            <a:r>
              <a:rPr spc="204" dirty="0"/>
              <a:t> </a:t>
            </a:r>
            <a:r>
              <a:rPr spc="15" dirty="0"/>
              <a:t>of</a:t>
            </a:r>
            <a:r>
              <a:rPr spc="-35" dirty="0"/>
              <a:t> </a:t>
            </a:r>
            <a:r>
              <a:rPr spc="15" dirty="0"/>
              <a:t>ECE</a:t>
            </a:r>
          </a:p>
        </p:txBody>
      </p:sp>
      <p:sp>
        <p:nvSpPr>
          <p:cNvPr id="6" name="object 6"/>
          <p:cNvSpPr txBox="1"/>
          <p:nvPr/>
        </p:nvSpPr>
        <p:spPr>
          <a:xfrm>
            <a:off x="8653780" y="6609243"/>
            <a:ext cx="257810" cy="258445"/>
          </a:xfrm>
          <a:prstGeom prst="rect">
            <a:avLst/>
          </a:prstGeom>
        </p:spPr>
        <p:txBody>
          <a:bodyPr vert="horz" wrap="square" lIns="0" tIns="3810" rIns="0" bIns="0" rtlCol="0">
            <a:spAutoFit/>
          </a:bodyPr>
          <a:lstStyle/>
          <a:p>
            <a:pPr marL="12700">
              <a:lnSpc>
                <a:spcPct val="100000"/>
              </a:lnSpc>
              <a:spcBef>
                <a:spcPts val="30"/>
              </a:spcBef>
            </a:pPr>
            <a:r>
              <a:rPr sz="1550" b="1" spc="-10" dirty="0">
                <a:solidFill>
                  <a:srgbClr val="001F5F"/>
                </a:solidFill>
                <a:latin typeface="Trebuchet MS"/>
                <a:cs typeface="Trebuchet MS"/>
              </a:rPr>
              <a:t>0</a:t>
            </a:r>
            <a:r>
              <a:rPr sz="1550" b="1" spc="15" dirty="0">
                <a:solidFill>
                  <a:srgbClr val="001F5F"/>
                </a:solidFill>
                <a:latin typeface="Trebuchet MS"/>
                <a:cs typeface="Trebuchet MS"/>
              </a:rPr>
              <a:t>8</a:t>
            </a:r>
            <a:endParaRPr sz="1550">
              <a:latin typeface="Trebuchet MS"/>
              <a:cs typeface="Trebuchet MS"/>
            </a:endParaRPr>
          </a:p>
        </p:txBody>
      </p:sp>
      <p:pic>
        <p:nvPicPr>
          <p:cNvPr id="7" name="Picture 6">
            <a:extLst>
              <a:ext uri="{FF2B5EF4-FFF2-40B4-BE49-F238E27FC236}">
                <a16:creationId xmlns:a16="http://schemas.microsoft.com/office/drawing/2014/main" id="{55EC99A7-E5EF-4B90-F9C8-8B182E9B63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820" y="1219200"/>
            <a:ext cx="7364180" cy="379709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1114</Words>
  <Application>Microsoft Office PowerPoint</Application>
  <PresentationFormat>On-screen Show (4:3)</PresentationFormat>
  <Paragraphs>84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MT</vt:lpstr>
      <vt:lpstr>Calibri</vt:lpstr>
      <vt:lpstr>Times New Roman</vt:lpstr>
      <vt:lpstr>Trebuchet MS</vt:lpstr>
      <vt:lpstr>Office Theme</vt:lpstr>
      <vt:lpstr>Network Transmission of Ping Messages using Network Simulator 2</vt:lpstr>
      <vt:lpstr>Contents</vt:lpstr>
      <vt:lpstr>Introduction</vt:lpstr>
      <vt:lpstr>Introduction</vt:lpstr>
      <vt:lpstr>Literature Review</vt:lpstr>
      <vt:lpstr>Literature Review</vt:lpstr>
      <vt:lpstr>Objectives</vt:lpstr>
      <vt:lpstr>Methodology</vt:lpstr>
      <vt:lpstr>Results</vt:lpstr>
      <vt:lpstr>Results</vt:lpstr>
      <vt:lpstr>Results</vt:lpstr>
      <vt:lpstr>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Transmission of Ping Messages using Network Simulator 2</dc:title>
  <cp:lastModifiedBy>Harsh Patkar</cp:lastModifiedBy>
  <cp:revision>5</cp:revision>
  <dcterms:created xsi:type="dcterms:W3CDTF">2022-12-26T13:55:25Z</dcterms:created>
  <dcterms:modified xsi:type="dcterms:W3CDTF">2022-12-26T15:01:27Z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2022-12-26T00:00:00Z</vt:filetime>
  </property>
  <property fmtid="{D5CDD505-2E9C-101B-9397-08002B2CF9AE}" pid="3" name="LastSaved">
    <vt:filetime>2022-12-26T00:00:00Z</vt:filetime>
  </property>
</Properties>
</file>