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73" r:id="rId14"/>
    <p:sldId id="274" r:id="rId15"/>
    <p:sldId id="275" r:id="rId16"/>
    <p:sldId id="265" r:id="rId17"/>
    <p:sldId id="266" r:id="rId1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4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5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17" name="bg object 17"/>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4688" y="1368755"/>
            <a:ext cx="8096249" cy="7400925"/>
          </a:xfrm>
          <a:prstGeom prst="rect">
            <a:avLst/>
          </a:prstGeom>
        </p:spPr>
      </p:pic>
      <p:sp>
        <p:nvSpPr>
          <p:cNvPr id="2" name="Holder 2"/>
          <p:cNvSpPr>
            <a:spLocks noGrp="1"/>
          </p:cNvSpPr>
          <p:nvPr>
            <p:ph type="ctrTitle"/>
          </p:nvPr>
        </p:nvSpPr>
        <p:spPr>
          <a:xfrm>
            <a:off x="9886250" y="3175673"/>
            <a:ext cx="6376034" cy="2541270"/>
          </a:xfrm>
          <a:prstGeom prst="rect">
            <a:avLst/>
          </a:prstGeom>
        </p:spPr>
        <p:txBody>
          <a:bodyPr wrap="square" lIns="0" tIns="0" rIns="0" bIns="0">
            <a:spAutoFit/>
          </a:bodyPr>
          <a:lstStyle>
            <a:lvl1pPr>
              <a:defRPr sz="2750" b="0" i="0">
                <a:solidFill>
                  <a:srgbClr val="B75442"/>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43434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434343"/>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43434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0617" y="1883365"/>
            <a:ext cx="15939464" cy="950594"/>
          </a:xfrm>
          <a:prstGeom prst="rect">
            <a:avLst/>
          </a:prstGeom>
        </p:spPr>
        <p:txBody>
          <a:bodyPr wrap="square" lIns="0" tIns="0" rIns="0" bIns="0">
            <a:spAutoFit/>
          </a:bodyPr>
          <a:lstStyle>
            <a:lvl1pPr>
              <a:defRPr sz="3300" b="1" i="0">
                <a:solidFill>
                  <a:srgbClr val="434343"/>
                </a:solidFill>
                <a:latin typeface="Trebuchet MS"/>
                <a:cs typeface="Trebuchet MS"/>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47499" y="2819996"/>
            <a:ext cx="19050" cy="9525"/>
          </a:xfrm>
          <a:custGeom>
            <a:avLst/>
            <a:gdLst/>
            <a:ahLst/>
            <a:cxnLst/>
            <a:rect l="l" t="t" r="r" b="b"/>
            <a:pathLst>
              <a:path w="19050" h="9525">
                <a:moveTo>
                  <a:pt x="16662" y="0"/>
                </a:moveTo>
                <a:lnTo>
                  <a:pt x="11912" y="0"/>
                </a:lnTo>
                <a:lnTo>
                  <a:pt x="11912" y="1905"/>
                </a:lnTo>
                <a:lnTo>
                  <a:pt x="9525" y="1905"/>
                </a:lnTo>
                <a:lnTo>
                  <a:pt x="11912" y="3810"/>
                </a:lnTo>
                <a:lnTo>
                  <a:pt x="14287" y="3810"/>
                </a:lnTo>
                <a:lnTo>
                  <a:pt x="11912" y="5715"/>
                </a:lnTo>
                <a:lnTo>
                  <a:pt x="0" y="5715"/>
                </a:lnTo>
                <a:lnTo>
                  <a:pt x="0" y="9525"/>
                </a:lnTo>
                <a:lnTo>
                  <a:pt x="4649" y="8096"/>
                </a:lnTo>
                <a:lnTo>
                  <a:pt x="10415" y="8096"/>
                </a:lnTo>
                <a:lnTo>
                  <a:pt x="15735" y="7381"/>
                </a:lnTo>
                <a:lnTo>
                  <a:pt x="19050" y="3810"/>
                </a:lnTo>
                <a:lnTo>
                  <a:pt x="19050" y="1905"/>
                </a:lnTo>
                <a:lnTo>
                  <a:pt x="16662" y="0"/>
                </a:lnTo>
                <a:close/>
              </a:path>
            </a:pathLst>
          </a:custGeom>
          <a:solidFill>
            <a:srgbClr val="F8BA89"/>
          </a:solidFill>
        </p:spPr>
        <p:txBody>
          <a:bodyPr wrap="square" lIns="0" tIns="0" rIns="0" bIns="0" rtlCol="0"/>
          <a:lstStyle/>
          <a:p>
            <a:endParaRPr/>
          </a:p>
        </p:txBody>
      </p:sp>
      <p:sp>
        <p:nvSpPr>
          <p:cNvPr id="3" name="object 3"/>
          <p:cNvSpPr/>
          <p:nvPr/>
        </p:nvSpPr>
        <p:spPr>
          <a:xfrm>
            <a:off x="3672497" y="7175004"/>
            <a:ext cx="19050" cy="28575"/>
          </a:xfrm>
          <a:custGeom>
            <a:avLst/>
            <a:gdLst/>
            <a:ahLst/>
            <a:cxnLst/>
            <a:rect l="l" t="t" r="r" b="b"/>
            <a:pathLst>
              <a:path w="19050" h="28575">
                <a:moveTo>
                  <a:pt x="0" y="0"/>
                </a:moveTo>
                <a:lnTo>
                  <a:pt x="16332" y="25717"/>
                </a:lnTo>
                <a:lnTo>
                  <a:pt x="19050" y="28575"/>
                </a:lnTo>
                <a:lnTo>
                  <a:pt x="11865" y="15666"/>
                </a:lnTo>
                <a:lnTo>
                  <a:pt x="6467" y="6781"/>
                </a:lnTo>
                <a:lnTo>
                  <a:pt x="2597" y="1650"/>
                </a:lnTo>
                <a:lnTo>
                  <a:pt x="0" y="0"/>
                </a:lnTo>
                <a:close/>
              </a:path>
            </a:pathLst>
          </a:custGeom>
          <a:solidFill>
            <a:srgbClr val="F8BA89"/>
          </a:solidFill>
        </p:spPr>
        <p:txBody>
          <a:bodyPr wrap="square" lIns="0" tIns="0" rIns="0" bIns="0" rtlCol="0"/>
          <a:lstStyle/>
          <a:p>
            <a:endParaRPr/>
          </a:p>
        </p:txBody>
      </p:sp>
      <p:sp>
        <p:nvSpPr>
          <p:cNvPr id="4" name="object 4"/>
          <p:cNvSpPr/>
          <p:nvPr/>
        </p:nvSpPr>
        <p:spPr>
          <a:xfrm>
            <a:off x="6979996" y="5644997"/>
            <a:ext cx="9525" cy="28575"/>
          </a:xfrm>
          <a:custGeom>
            <a:avLst/>
            <a:gdLst/>
            <a:ahLst/>
            <a:cxnLst/>
            <a:rect l="l" t="t" r="r" b="b"/>
            <a:pathLst>
              <a:path w="9525" h="28575">
                <a:moveTo>
                  <a:pt x="3884" y="12314"/>
                </a:moveTo>
                <a:lnTo>
                  <a:pt x="5025" y="15768"/>
                </a:lnTo>
                <a:lnTo>
                  <a:pt x="9525" y="28575"/>
                </a:lnTo>
                <a:lnTo>
                  <a:pt x="9525" y="26377"/>
                </a:lnTo>
                <a:lnTo>
                  <a:pt x="7370" y="20129"/>
                </a:lnTo>
                <a:lnTo>
                  <a:pt x="3884" y="12314"/>
                </a:lnTo>
                <a:close/>
              </a:path>
              <a:path w="9525" h="28575">
                <a:moveTo>
                  <a:pt x="0" y="0"/>
                </a:moveTo>
                <a:lnTo>
                  <a:pt x="0" y="2197"/>
                </a:lnTo>
                <a:lnTo>
                  <a:pt x="2161" y="8452"/>
                </a:lnTo>
                <a:lnTo>
                  <a:pt x="3884" y="12314"/>
                </a:lnTo>
                <a:lnTo>
                  <a:pt x="2085" y="6872"/>
                </a:lnTo>
                <a:lnTo>
                  <a:pt x="484" y="1684"/>
                </a:lnTo>
                <a:lnTo>
                  <a:pt x="0" y="0"/>
                </a:lnTo>
                <a:close/>
              </a:path>
            </a:pathLst>
          </a:custGeom>
          <a:solidFill>
            <a:srgbClr val="F8BA89"/>
          </a:solidFill>
        </p:spPr>
        <p:txBody>
          <a:bodyPr wrap="square" lIns="0" tIns="0" rIns="0" bIns="0" rtlCol="0"/>
          <a:lstStyle/>
          <a:p>
            <a:endParaRPr/>
          </a:p>
        </p:txBody>
      </p:sp>
      <p:sp>
        <p:nvSpPr>
          <p:cNvPr id="5" name="object 5"/>
          <p:cNvSpPr/>
          <p:nvPr/>
        </p:nvSpPr>
        <p:spPr>
          <a:xfrm>
            <a:off x="17934940" y="6932501"/>
            <a:ext cx="352425" cy="3343275"/>
          </a:xfrm>
          <a:custGeom>
            <a:avLst/>
            <a:gdLst/>
            <a:ahLst/>
            <a:cxnLst/>
            <a:rect l="l" t="t" r="r" b="b"/>
            <a:pathLst>
              <a:path w="352425" h="3343275">
                <a:moveTo>
                  <a:pt x="352425" y="0"/>
                </a:moveTo>
                <a:lnTo>
                  <a:pt x="0" y="0"/>
                </a:lnTo>
                <a:lnTo>
                  <a:pt x="0" y="3343275"/>
                </a:lnTo>
                <a:lnTo>
                  <a:pt x="352425" y="3343275"/>
                </a:lnTo>
                <a:lnTo>
                  <a:pt x="352425" y="0"/>
                </a:lnTo>
                <a:close/>
              </a:path>
            </a:pathLst>
          </a:custGeom>
          <a:solidFill>
            <a:srgbClr val="DB7563"/>
          </a:solidFill>
        </p:spPr>
        <p:txBody>
          <a:bodyPr wrap="square" lIns="0" tIns="0" rIns="0" bIns="0" rtlCol="0"/>
          <a:lstStyle/>
          <a:p>
            <a:endParaRPr/>
          </a:p>
        </p:txBody>
      </p:sp>
      <p:sp>
        <p:nvSpPr>
          <p:cNvPr id="6" name="object 6"/>
          <p:cNvSpPr/>
          <p:nvPr/>
        </p:nvSpPr>
        <p:spPr>
          <a:xfrm>
            <a:off x="0" y="0"/>
            <a:ext cx="13234669" cy="352425"/>
          </a:xfrm>
          <a:custGeom>
            <a:avLst/>
            <a:gdLst/>
            <a:ahLst/>
            <a:cxnLst/>
            <a:rect l="l" t="t" r="r" b="b"/>
            <a:pathLst>
              <a:path w="13234669" h="352425">
                <a:moveTo>
                  <a:pt x="0" y="352424"/>
                </a:moveTo>
                <a:lnTo>
                  <a:pt x="13234273" y="352424"/>
                </a:lnTo>
                <a:lnTo>
                  <a:pt x="13234273" y="0"/>
                </a:lnTo>
                <a:lnTo>
                  <a:pt x="0" y="0"/>
                </a:lnTo>
                <a:lnTo>
                  <a:pt x="0" y="352424"/>
                </a:lnTo>
                <a:close/>
              </a:path>
            </a:pathLst>
          </a:custGeom>
          <a:solidFill>
            <a:srgbClr val="DB7563"/>
          </a:solidFill>
        </p:spPr>
        <p:txBody>
          <a:bodyPr wrap="square" lIns="0" tIns="0" rIns="0" bIns="0" rtlCol="0"/>
          <a:lstStyle/>
          <a:p>
            <a:endParaRPr/>
          </a:p>
        </p:txBody>
      </p:sp>
      <p:pic>
        <p:nvPicPr>
          <p:cNvPr id="7" name="object 7"/>
          <p:cNvPicPr/>
          <p:nvPr/>
        </p:nvPicPr>
        <p:blipFill>
          <a:blip r:embed="rId2" cstate="print"/>
          <a:stretch>
            <a:fillRect/>
          </a:stretch>
        </p:blipFill>
        <p:spPr>
          <a:xfrm>
            <a:off x="0" y="1429156"/>
            <a:ext cx="9144000" cy="7429487"/>
          </a:xfrm>
          <a:prstGeom prst="rect">
            <a:avLst/>
          </a:prstGeom>
        </p:spPr>
      </p:pic>
      <p:sp>
        <p:nvSpPr>
          <p:cNvPr id="8" name="object 8"/>
          <p:cNvSpPr txBox="1"/>
          <p:nvPr/>
        </p:nvSpPr>
        <p:spPr>
          <a:xfrm>
            <a:off x="9607550" y="2635250"/>
            <a:ext cx="8173084" cy="1563248"/>
          </a:xfrm>
          <a:prstGeom prst="rect">
            <a:avLst/>
          </a:prstGeom>
        </p:spPr>
        <p:txBody>
          <a:bodyPr vert="horz" wrap="square" lIns="0" tIns="151130" rIns="0" bIns="0" rtlCol="0">
            <a:spAutoFit/>
          </a:bodyPr>
          <a:lstStyle/>
          <a:p>
            <a:pPr marL="12700" marR="5080" indent="-635" algn="ctr">
              <a:lnSpc>
                <a:spcPts val="5480"/>
              </a:lnSpc>
              <a:spcBef>
                <a:spcPts val="1190"/>
              </a:spcBef>
            </a:pPr>
            <a:r>
              <a:rPr lang="en-US" sz="5450" b="1" spc="165" dirty="0">
                <a:solidFill>
                  <a:srgbClr val="434343"/>
                </a:solidFill>
                <a:latin typeface="Arial"/>
                <a:cs typeface="Arial"/>
              </a:rPr>
              <a:t>Budget And Sales Analysis</a:t>
            </a:r>
            <a:endParaRPr sz="5450" dirty="0">
              <a:latin typeface="Arial"/>
              <a:cs typeface="Arial"/>
            </a:endParaRPr>
          </a:p>
        </p:txBody>
      </p:sp>
      <p:sp>
        <p:nvSpPr>
          <p:cNvPr id="9" name="TextBox 8">
            <a:extLst>
              <a:ext uri="{FF2B5EF4-FFF2-40B4-BE49-F238E27FC236}">
                <a16:creationId xmlns:a16="http://schemas.microsoft.com/office/drawing/2014/main" id="{A0573505-6A74-D587-4C45-CD2326D6C4BE}"/>
              </a:ext>
            </a:extLst>
          </p:cNvPr>
          <p:cNvSpPr txBox="1"/>
          <p:nvPr/>
        </p:nvSpPr>
        <p:spPr>
          <a:xfrm>
            <a:off x="14408150" y="4387850"/>
            <a:ext cx="2255489" cy="461665"/>
          </a:xfrm>
          <a:prstGeom prst="rect">
            <a:avLst/>
          </a:prstGeom>
          <a:noFill/>
        </p:spPr>
        <p:txBody>
          <a:bodyPr wrap="none" rtlCol="0">
            <a:spAutoFit/>
          </a:bodyPr>
          <a:lstStyle/>
          <a:p>
            <a:r>
              <a:rPr lang="en-US" sz="2400" dirty="0"/>
              <a:t>By:-  Harsh Saini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0" name="TextBox 9">
            <a:extLst>
              <a:ext uri="{FF2B5EF4-FFF2-40B4-BE49-F238E27FC236}">
                <a16:creationId xmlns:a16="http://schemas.microsoft.com/office/drawing/2014/main" id="{C6F021C8-8B05-9B5A-1044-D693B1741171}"/>
              </a:ext>
            </a:extLst>
          </p:cNvPr>
          <p:cNvSpPr txBox="1"/>
          <p:nvPr/>
        </p:nvSpPr>
        <p:spPr>
          <a:xfrm>
            <a:off x="1301750" y="577850"/>
            <a:ext cx="739140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Product Sales Analysis &amp; Insights</a:t>
            </a:r>
          </a:p>
        </p:txBody>
      </p:sp>
      <p:sp>
        <p:nvSpPr>
          <p:cNvPr id="4" name="Rectangle 2">
            <a:extLst>
              <a:ext uri="{FF2B5EF4-FFF2-40B4-BE49-F238E27FC236}">
                <a16:creationId xmlns:a16="http://schemas.microsoft.com/office/drawing/2014/main" id="{495B88DB-A932-04B0-CD7D-59DCBF453AA2}"/>
              </a:ext>
            </a:extLst>
          </p:cNvPr>
          <p:cNvSpPr>
            <a:spLocks noChangeArrowheads="1"/>
          </p:cNvSpPr>
          <p:nvPr/>
        </p:nvSpPr>
        <p:spPr bwMode="auto">
          <a:xfrm>
            <a:off x="1073150" y="1416050"/>
            <a:ext cx="14935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Bikes Dominate Sales: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Bikes account for 96.62% of total sales, making them the most significant product category by a large margin.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Top Subcategory - Road Bikes</a:t>
            </a:r>
            <a:r>
              <a:rPr kumimoji="0" lang="en-US" altLang="en-US" sz="2000" b="1" i="0" u="none" strike="noStrike" cap="none" normalizeH="0" baseline="0" dirty="0">
                <a:ln>
                  <a:noFill/>
                </a:ln>
                <a:solidFill>
                  <a:srgbClr val="964B00"/>
                </a:solidFill>
                <a:effectLst/>
                <a:latin typeface="Arial" panose="020B0604020202020204" pitchFamily="34" charset="0"/>
              </a:rPr>
              <a:t>:</a:t>
            </a:r>
            <a:r>
              <a:rPr kumimoji="0" lang="en-US" altLang="en-US" sz="2000" b="0" i="0" u="none" strike="noStrike" cap="none" normalizeH="0" baseline="0" dirty="0">
                <a:ln>
                  <a:noFill/>
                </a:ln>
                <a:solidFill>
                  <a:srgbClr val="964B00"/>
                </a:solidFill>
                <a:effectLst/>
                <a:latin typeface="Arial" panose="020B0604020202020204" pitchFamily="34" charset="0"/>
              </a:rPr>
              <a:t> Road Bikes lead in sales with $14.5M, followed by Mountain Bikes at $10M, indicating a strong customer preference for these types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Preferred Colors - Black and Red:</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Black ($8.8M) and Red ($7.7M) are the top-selling colors across all regions, reflecting a strong customer preference for these colors.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Country-Specific Color Trends: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In the United States and Australia, Black and Red are the most popular colors, while in the United Kingdom, Black leads in sales.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Low Impact of Accessories and Clothing: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Accessories and Clothing categories contribute minimally to overall sales, with Accessories making up only 2.28% of the total, suggesting limited customer interest.</a:t>
            </a:r>
          </a:p>
        </p:txBody>
      </p:sp>
    </p:spTree>
    <p:extLst>
      <p:ext uri="{BB962C8B-B14F-4D97-AF65-F5344CB8AC3E}">
        <p14:creationId xmlns:p14="http://schemas.microsoft.com/office/powerpoint/2010/main" val="54228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582480" y="2089270"/>
            <a:ext cx="7085330" cy="551180"/>
          </a:xfrm>
          <a:prstGeom prst="rect">
            <a:avLst/>
          </a:prstGeom>
        </p:spPr>
        <p:txBody>
          <a:bodyPr vert="horz" wrap="square" lIns="0" tIns="12700" rIns="0" bIns="0" rtlCol="0">
            <a:spAutoFit/>
          </a:bodyPr>
          <a:lstStyle/>
          <a:p>
            <a:pPr marL="12700">
              <a:lnSpc>
                <a:spcPct val="100000"/>
              </a:lnSpc>
              <a:spcBef>
                <a:spcPts val="100"/>
              </a:spcBef>
            </a:pPr>
            <a:endParaRPr sz="3450" dirty="0">
              <a:latin typeface="Arial"/>
              <a:cs typeface="Arial"/>
            </a:endParaRPr>
          </a:p>
        </p:txBody>
      </p:sp>
      <p:pic>
        <p:nvPicPr>
          <p:cNvPr id="6" name="Picture 5">
            <a:extLst>
              <a:ext uri="{FF2B5EF4-FFF2-40B4-BE49-F238E27FC236}">
                <a16:creationId xmlns:a16="http://schemas.microsoft.com/office/drawing/2014/main" id="{8FA5AADD-F639-A7C7-2ECC-68ED1503B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 y="-9713"/>
            <a:ext cx="18288127" cy="10319125"/>
          </a:xfrm>
          <a:prstGeom prst="rect">
            <a:avLst/>
          </a:prstGeom>
        </p:spPr>
      </p:pic>
    </p:spTree>
    <p:extLst>
      <p:ext uri="{BB962C8B-B14F-4D97-AF65-F5344CB8AC3E}">
        <p14:creationId xmlns:p14="http://schemas.microsoft.com/office/powerpoint/2010/main" val="17217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0" name="TextBox 9">
            <a:extLst>
              <a:ext uri="{FF2B5EF4-FFF2-40B4-BE49-F238E27FC236}">
                <a16:creationId xmlns:a16="http://schemas.microsoft.com/office/drawing/2014/main" id="{C6F021C8-8B05-9B5A-1044-D693B1741171}"/>
              </a:ext>
            </a:extLst>
          </p:cNvPr>
          <p:cNvSpPr txBox="1"/>
          <p:nvPr/>
        </p:nvSpPr>
        <p:spPr>
          <a:xfrm>
            <a:off x="1301750" y="577850"/>
            <a:ext cx="739140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Profit Analysis &amp; Insights</a:t>
            </a:r>
          </a:p>
        </p:txBody>
      </p:sp>
      <p:sp>
        <p:nvSpPr>
          <p:cNvPr id="4" name="Rectangle 2">
            <a:extLst>
              <a:ext uri="{FF2B5EF4-FFF2-40B4-BE49-F238E27FC236}">
                <a16:creationId xmlns:a16="http://schemas.microsoft.com/office/drawing/2014/main" id="{495B88DB-A932-04B0-CD7D-59DCBF453AA2}"/>
              </a:ext>
            </a:extLst>
          </p:cNvPr>
          <p:cNvSpPr>
            <a:spLocks noChangeArrowheads="1"/>
          </p:cNvSpPr>
          <p:nvPr/>
        </p:nvSpPr>
        <p:spPr bwMode="auto">
          <a:xfrm>
            <a:off x="996950" y="1339850"/>
            <a:ext cx="14935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 Overall Sales Growth</a:t>
            </a:r>
            <a:r>
              <a:rPr lang="en-US" sz="2400" b="1" dirty="0">
                <a:solidFill>
                  <a:srgbClr val="964B00"/>
                </a:solidFill>
              </a:rPr>
              <a:t>:</a:t>
            </a:r>
            <a:r>
              <a:rPr lang="en-US" sz="2400" dirty="0">
                <a:solidFill>
                  <a:srgbClr val="964B00"/>
                </a:solidFill>
              </a:rPr>
              <a:t> The line graph shows a general upward trend in sales revenue over the years, indicating overall growth in the business.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4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Country-Specific Performance</a:t>
            </a:r>
            <a:r>
              <a:rPr lang="en-US" sz="2400" b="1" dirty="0">
                <a:solidFill>
                  <a:srgbClr val="964B00"/>
                </a:solidFill>
              </a:rPr>
              <a:t>:</a:t>
            </a:r>
            <a:r>
              <a:rPr lang="en-US" sz="2400" dirty="0">
                <a:solidFill>
                  <a:srgbClr val="964B00"/>
                </a:solidFill>
              </a:rPr>
              <a:t> The bar chart comparing product cost and sales amount by country reveals that the United States and Australia have higher sales and lower costs compared to other regions, suggesting these markets may be more profitable.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400" dirty="0">
              <a:solidFill>
                <a:srgbClr val="964B00"/>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Product Category Performance</a:t>
            </a:r>
            <a:r>
              <a:rPr lang="en-US" sz="2400" b="1" dirty="0">
                <a:solidFill>
                  <a:srgbClr val="964B00"/>
                </a:solidFill>
              </a:rPr>
              <a:t>:</a:t>
            </a:r>
            <a:r>
              <a:rPr lang="en-US" sz="2400" dirty="0">
                <a:solidFill>
                  <a:srgbClr val="964B00"/>
                </a:solidFill>
              </a:rPr>
              <a:t> The bar chart comparing product cost and sales amount by category indicates that Bikes have the highest sales and costs, while Clothing has the lowest. This suggests that Bikes might be the most profitable category, but it's important to consider other factors like profit margins.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4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Seasonal Sales Patterns:</a:t>
            </a:r>
            <a:r>
              <a:rPr lang="en-US" sz="2400" dirty="0"/>
              <a:t> </a:t>
            </a:r>
            <a:r>
              <a:rPr lang="en-US" sz="2400" dirty="0">
                <a:solidFill>
                  <a:srgbClr val="964B00"/>
                </a:solidFill>
              </a:rPr>
              <a:t>The line graph shows that sales tend to be higher in the latter half of the year (July) compared to the beginning (January). This could be due to factors like seasonal demand, marketing campaigns, or holiday sales.</a:t>
            </a:r>
            <a:endParaRPr kumimoji="0" lang="en-US" altLang="en-US" sz="2400" b="0" i="0" u="none" strike="noStrike" cap="none" normalizeH="0" baseline="0" dirty="0">
              <a:ln>
                <a:noFill/>
              </a:ln>
              <a:solidFill>
                <a:srgbClr val="964B00"/>
              </a:solidFill>
              <a:effectLst/>
              <a:latin typeface="Arial" panose="020B0604020202020204" pitchFamily="34" charset="0"/>
            </a:endParaRPr>
          </a:p>
        </p:txBody>
      </p:sp>
    </p:spTree>
    <p:extLst>
      <p:ext uri="{BB962C8B-B14F-4D97-AF65-F5344CB8AC3E}">
        <p14:creationId xmlns:p14="http://schemas.microsoft.com/office/powerpoint/2010/main" val="282072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582480" y="2089270"/>
            <a:ext cx="7085330" cy="551180"/>
          </a:xfrm>
          <a:prstGeom prst="rect">
            <a:avLst/>
          </a:prstGeom>
        </p:spPr>
        <p:txBody>
          <a:bodyPr vert="horz" wrap="square" lIns="0" tIns="12700" rIns="0" bIns="0" rtlCol="0">
            <a:spAutoFit/>
          </a:bodyPr>
          <a:lstStyle/>
          <a:p>
            <a:pPr marL="12700">
              <a:lnSpc>
                <a:spcPct val="100000"/>
              </a:lnSpc>
              <a:spcBef>
                <a:spcPts val="100"/>
              </a:spcBef>
            </a:pPr>
            <a:endParaRPr sz="3450" dirty="0">
              <a:latin typeface="Arial"/>
              <a:cs typeface="Arial"/>
            </a:endParaRPr>
          </a:p>
        </p:txBody>
      </p:sp>
      <p:pic>
        <p:nvPicPr>
          <p:cNvPr id="7" name="Picture 6">
            <a:extLst>
              <a:ext uri="{FF2B5EF4-FFF2-40B4-BE49-F238E27FC236}">
                <a16:creationId xmlns:a16="http://schemas.microsoft.com/office/drawing/2014/main" id="{4D80232C-1B5B-DB65-63F6-93989116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50" y="2778"/>
            <a:ext cx="18522949" cy="10294144"/>
          </a:xfrm>
          <a:prstGeom prst="rect">
            <a:avLst/>
          </a:prstGeom>
        </p:spPr>
      </p:pic>
    </p:spTree>
    <p:extLst>
      <p:ext uri="{BB962C8B-B14F-4D97-AF65-F5344CB8AC3E}">
        <p14:creationId xmlns:p14="http://schemas.microsoft.com/office/powerpoint/2010/main" val="347612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0" name="TextBox 9">
            <a:extLst>
              <a:ext uri="{FF2B5EF4-FFF2-40B4-BE49-F238E27FC236}">
                <a16:creationId xmlns:a16="http://schemas.microsoft.com/office/drawing/2014/main" id="{C6F021C8-8B05-9B5A-1044-D693B1741171}"/>
              </a:ext>
            </a:extLst>
          </p:cNvPr>
          <p:cNvSpPr txBox="1"/>
          <p:nvPr/>
        </p:nvSpPr>
        <p:spPr>
          <a:xfrm>
            <a:off x="1301750" y="577850"/>
            <a:ext cx="739140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Budget Analysis &amp; Insights</a:t>
            </a:r>
          </a:p>
        </p:txBody>
      </p:sp>
      <p:sp>
        <p:nvSpPr>
          <p:cNvPr id="4" name="Rectangle 2">
            <a:extLst>
              <a:ext uri="{FF2B5EF4-FFF2-40B4-BE49-F238E27FC236}">
                <a16:creationId xmlns:a16="http://schemas.microsoft.com/office/drawing/2014/main" id="{495B88DB-A932-04B0-CD7D-59DCBF453AA2}"/>
              </a:ext>
            </a:extLst>
          </p:cNvPr>
          <p:cNvSpPr>
            <a:spLocks noChangeArrowheads="1"/>
          </p:cNvSpPr>
          <p:nvPr/>
        </p:nvSpPr>
        <p:spPr bwMode="auto">
          <a:xfrm>
            <a:off x="996950" y="1492250"/>
            <a:ext cx="14935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 Dominant Category:</a:t>
            </a:r>
            <a:r>
              <a:rPr lang="en-US" sz="2400" dirty="0"/>
              <a:t> </a:t>
            </a:r>
            <a:r>
              <a:rPr lang="en-US" sz="2400" dirty="0">
                <a:solidFill>
                  <a:srgbClr val="964B00"/>
                </a:solidFill>
              </a:rPr>
              <a:t>Bikes are the primary category receiving the majority of the budget, accounting for 93.95% of the total. This suggests that the company prioritizes bikes as its core product or service.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4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Mountain Bikes:</a:t>
            </a:r>
            <a:r>
              <a:rPr lang="en-US" sz="2400" dirty="0"/>
              <a:t> </a:t>
            </a:r>
            <a:r>
              <a:rPr lang="en-US" sz="2400" dirty="0">
                <a:solidFill>
                  <a:srgbClr val="964B00"/>
                </a:solidFill>
              </a:rPr>
              <a:t>Within the Bikes category, Mountain Bikes have the highest budget allocation, indicating their potential importance or popularity.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400" dirty="0">
              <a:solidFill>
                <a:srgbClr val="964B00"/>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Seasonal Fluctuations:</a:t>
            </a:r>
            <a:r>
              <a:rPr lang="en-US" sz="2400" dirty="0"/>
              <a:t> </a:t>
            </a:r>
            <a:r>
              <a:rPr lang="en-US" sz="2400" dirty="0">
                <a:solidFill>
                  <a:srgbClr val="964B00"/>
                </a:solidFill>
              </a:rPr>
              <a:t>The line graph shows variations in budget allocation across months. This could be due to factors like seasonal demand, production cycles, or marketing campaigns.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400" dirty="0">
              <a:solidFill>
                <a:srgbClr val="964B00"/>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t>Highest Allocation:</a:t>
            </a:r>
            <a:r>
              <a:rPr lang="en-US" sz="2400" dirty="0"/>
              <a:t> </a:t>
            </a:r>
            <a:r>
              <a:rPr lang="en-US" sz="2400" dirty="0">
                <a:solidFill>
                  <a:srgbClr val="964B00"/>
                </a:solidFill>
              </a:rPr>
              <a:t>The month with the highest budget allocation appears to be December, potentially indicating increased spending for holiday promotions or year-end activities.</a:t>
            </a:r>
            <a:endParaRPr kumimoji="0" lang="en-US" altLang="en-US" sz="2400" b="0" i="0" u="none" strike="noStrike" cap="none" normalizeH="0" baseline="0" dirty="0">
              <a:ln>
                <a:noFill/>
              </a:ln>
              <a:solidFill>
                <a:srgbClr val="964B00"/>
              </a:solidFill>
              <a:effectLst/>
              <a:latin typeface="Arial" panose="020B0604020202020204" pitchFamily="34" charset="0"/>
            </a:endParaRPr>
          </a:p>
        </p:txBody>
      </p:sp>
    </p:spTree>
    <p:extLst>
      <p:ext uri="{BB962C8B-B14F-4D97-AF65-F5344CB8AC3E}">
        <p14:creationId xmlns:p14="http://schemas.microsoft.com/office/powerpoint/2010/main" val="263999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0" name="TextBox 9">
            <a:extLst>
              <a:ext uri="{FF2B5EF4-FFF2-40B4-BE49-F238E27FC236}">
                <a16:creationId xmlns:a16="http://schemas.microsoft.com/office/drawing/2014/main" id="{C6F021C8-8B05-9B5A-1044-D693B1741171}"/>
              </a:ext>
            </a:extLst>
          </p:cNvPr>
          <p:cNvSpPr txBox="1"/>
          <p:nvPr/>
        </p:nvSpPr>
        <p:spPr>
          <a:xfrm>
            <a:off x="1149350" y="560052"/>
            <a:ext cx="739140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Recommendation</a:t>
            </a:r>
          </a:p>
        </p:txBody>
      </p:sp>
      <p:sp>
        <p:nvSpPr>
          <p:cNvPr id="4" name="Rectangle 2">
            <a:extLst>
              <a:ext uri="{FF2B5EF4-FFF2-40B4-BE49-F238E27FC236}">
                <a16:creationId xmlns:a16="http://schemas.microsoft.com/office/drawing/2014/main" id="{495B88DB-A932-04B0-CD7D-59DCBF453AA2}"/>
              </a:ext>
            </a:extLst>
          </p:cNvPr>
          <p:cNvSpPr>
            <a:spLocks noChangeArrowheads="1"/>
          </p:cNvSpPr>
          <p:nvPr/>
        </p:nvSpPr>
        <p:spPr bwMode="auto">
          <a:xfrm>
            <a:off x="1073150" y="1144827"/>
            <a:ext cx="15925800" cy="898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Expand the Bike Product Line:</a:t>
            </a:r>
            <a:endParaRPr lang="en-US" sz="2000" dirty="0"/>
          </a:p>
          <a:p>
            <a:pPr>
              <a:buFont typeface="Arial" panose="020B0604020202020204" pitchFamily="34" charset="0"/>
              <a:buChar char="•"/>
            </a:pPr>
            <a:r>
              <a:rPr lang="en-US" sz="2000" dirty="0">
                <a:solidFill>
                  <a:srgbClr val="964B00"/>
                </a:solidFill>
              </a:rPr>
              <a:t>Given that bikes, particularly Road and Mountain Bikes, dominate sales, consider expanding the product line with more options or specialized models. This could include new colors, features, or customization options.</a:t>
            </a:r>
          </a:p>
          <a:p>
            <a:pPr>
              <a:buFont typeface="Arial" panose="020B0604020202020204" pitchFamily="34" charset="0"/>
              <a:buChar char="•"/>
            </a:pPr>
            <a:endParaRPr lang="en-US" sz="2000" dirty="0"/>
          </a:p>
          <a:p>
            <a:r>
              <a:rPr lang="en-US" sz="2000" b="1" dirty="0"/>
              <a:t>Target Middle-Income Earners:</a:t>
            </a:r>
            <a:endParaRPr lang="en-US" sz="2000" dirty="0"/>
          </a:p>
          <a:p>
            <a:pPr>
              <a:buFont typeface="Arial" panose="020B0604020202020204" pitchFamily="34" charset="0"/>
              <a:buChar char="•"/>
            </a:pPr>
            <a:r>
              <a:rPr lang="en-US" sz="2000" dirty="0">
                <a:solidFill>
                  <a:srgbClr val="964B00"/>
                </a:solidFill>
              </a:rPr>
              <a:t>Since customers with yearly incomes between $30K and $80K contribute the most to sales, tailor marketing campaigns and product offerings to appeal to this demographic. Offering financing options or mid-range pricing could further attract these customers.</a:t>
            </a:r>
          </a:p>
          <a:p>
            <a:pPr>
              <a:buFont typeface="Arial" panose="020B0604020202020204" pitchFamily="34" charset="0"/>
              <a:buChar char="•"/>
            </a:pPr>
            <a:endParaRPr lang="en-US" sz="2000" dirty="0"/>
          </a:p>
          <a:p>
            <a:r>
              <a:rPr lang="en-US" sz="2000" b="1" dirty="0"/>
              <a:t>Enhance Online Presence in Key Markets:</a:t>
            </a:r>
            <a:endParaRPr lang="en-US" sz="2000" dirty="0"/>
          </a:p>
          <a:p>
            <a:pPr>
              <a:buFont typeface="Arial" panose="020B0604020202020204" pitchFamily="34" charset="0"/>
              <a:buChar char="•"/>
            </a:pPr>
            <a:r>
              <a:rPr lang="en-US" sz="2000" dirty="0">
                <a:solidFill>
                  <a:srgbClr val="964B00"/>
                </a:solidFill>
              </a:rPr>
              <a:t>Focus on strengthening online marketing and e-commerce platforms in the United States, Australia, and the United Kingdom, as these regions show the highest sales. Localized promotions and targeted ads could drive further growth.</a:t>
            </a:r>
          </a:p>
          <a:p>
            <a:pPr>
              <a:buFont typeface="Arial" panose="020B0604020202020204" pitchFamily="34" charset="0"/>
              <a:buChar char="•"/>
            </a:pPr>
            <a:endParaRPr lang="en-US" sz="2000" dirty="0"/>
          </a:p>
          <a:p>
            <a:r>
              <a:rPr lang="en-US" sz="2000" b="1" dirty="0"/>
              <a:t>Improve Product Availability and Customization:</a:t>
            </a:r>
            <a:endParaRPr lang="en-US" sz="2000" dirty="0"/>
          </a:p>
          <a:p>
            <a:pPr>
              <a:buFont typeface="Arial" panose="020B0604020202020204" pitchFamily="34" charset="0"/>
              <a:buChar char="•"/>
            </a:pPr>
            <a:r>
              <a:rPr lang="en-US" sz="2000" dirty="0">
                <a:solidFill>
                  <a:srgbClr val="964B00"/>
                </a:solidFill>
              </a:rPr>
              <a:t>Ensure that the most popular products and colors are readily available in all key markets. Consider offering customization options for colors or features, which can enhance customer satisfaction and attract more buyers.</a:t>
            </a:r>
          </a:p>
          <a:p>
            <a:pPr>
              <a:buFont typeface="Arial" panose="020B0604020202020204" pitchFamily="34" charset="0"/>
              <a:buChar char="•"/>
            </a:pPr>
            <a:endParaRPr lang="en-US" sz="2000" dirty="0"/>
          </a:p>
          <a:p>
            <a:r>
              <a:rPr lang="en-US" sz="2000" b="1" dirty="0"/>
              <a:t>Expand Accessory Line with High-Demand Items:</a:t>
            </a:r>
            <a:endParaRPr lang="en-US" sz="2000" dirty="0"/>
          </a:p>
          <a:p>
            <a:pPr>
              <a:buFont typeface="Arial" panose="020B0604020202020204" pitchFamily="34" charset="0"/>
              <a:buChar char="•"/>
            </a:pPr>
            <a:r>
              <a:rPr lang="en-US" sz="2000" dirty="0">
                <a:solidFill>
                  <a:srgbClr val="964B00"/>
                </a:solidFill>
              </a:rPr>
              <a:t>Although accessories currently represent a small portion of sales, identify high-demand items like helmets, gloves, or bike racks, and expand the accessory line with quality products that complement the bikes.</a:t>
            </a:r>
          </a:p>
          <a:p>
            <a:pPr>
              <a:buFont typeface="Arial" panose="020B0604020202020204" pitchFamily="34" charset="0"/>
              <a:buChar char="•"/>
            </a:pPr>
            <a:endParaRPr lang="en-US" sz="2000" dirty="0"/>
          </a:p>
          <a:p>
            <a:r>
              <a:rPr lang="en-US" sz="2000" b="1" dirty="0"/>
              <a:t>Enhance Customer Engagement and Feedback:</a:t>
            </a:r>
            <a:endParaRPr lang="en-US" sz="2000" dirty="0"/>
          </a:p>
          <a:p>
            <a:pPr>
              <a:buFont typeface="Arial" panose="020B0604020202020204" pitchFamily="34" charset="0"/>
              <a:buChar char="•"/>
            </a:pPr>
            <a:r>
              <a:rPr lang="en-US" sz="2000" dirty="0">
                <a:solidFill>
                  <a:srgbClr val="964B00"/>
                </a:solidFill>
              </a:rPr>
              <a:t>Implement a feedback system to regularly gather customer insights on product satisfaction and potential improvements. </a:t>
            </a:r>
          </a:p>
          <a:p>
            <a:pPr>
              <a:buFont typeface="Arial" panose="020B0604020202020204" pitchFamily="34" charset="0"/>
              <a:buChar char="•"/>
            </a:pPr>
            <a:endParaRPr lang="en-US" sz="2000" dirty="0"/>
          </a:p>
          <a:p>
            <a:r>
              <a:rPr lang="en-US" sz="2000" b="1" dirty="0"/>
              <a:t>Expand Market Reach:</a:t>
            </a:r>
            <a:endParaRPr lang="en-US" sz="2000" dirty="0"/>
          </a:p>
          <a:p>
            <a:pPr>
              <a:buFont typeface="Arial" panose="020B0604020202020204" pitchFamily="34" charset="0"/>
              <a:buChar char="•"/>
            </a:pPr>
            <a:r>
              <a:rPr lang="en-US" sz="2000" dirty="0">
                <a:solidFill>
                  <a:srgbClr val="964B00"/>
                </a:solidFill>
              </a:rPr>
              <a:t> Explore markets with high growth potential, such as regions with increasing demand for cycling or outdoor activities.</a:t>
            </a:r>
          </a:p>
          <a:p>
            <a:pPr>
              <a:buFont typeface="Arial" panose="020B0604020202020204" pitchFamily="34" charset="0"/>
              <a:buChar char="•"/>
            </a:pPr>
            <a:endParaRPr lang="en-US" sz="2000" dirty="0"/>
          </a:p>
          <a:p>
            <a:r>
              <a:rPr lang="en-US" sz="2000" b="1" dirty="0"/>
              <a:t>Foster Partnerships:</a:t>
            </a:r>
            <a:endParaRPr lang="en-US" sz="2000" dirty="0"/>
          </a:p>
          <a:p>
            <a:pPr>
              <a:buFont typeface="Arial" panose="020B0604020202020204" pitchFamily="34" charset="0"/>
              <a:buChar char="•"/>
            </a:pPr>
            <a:r>
              <a:rPr lang="en-US" sz="2000" dirty="0">
                <a:solidFill>
                  <a:srgbClr val="964B00"/>
                </a:solidFill>
              </a:rPr>
              <a:t>Partner with bike shops and retailers to expand distribution channels.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6296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01" y="0"/>
            <a:ext cx="18259425" cy="352425"/>
          </a:xfrm>
          <a:custGeom>
            <a:avLst/>
            <a:gdLst/>
            <a:ahLst/>
            <a:cxnLst/>
            <a:rect l="l" t="t" r="r" b="b"/>
            <a:pathLst>
              <a:path w="18259425" h="352425">
                <a:moveTo>
                  <a:pt x="18259425" y="0"/>
                </a:moveTo>
                <a:lnTo>
                  <a:pt x="0" y="0"/>
                </a:lnTo>
                <a:lnTo>
                  <a:pt x="0" y="352425"/>
                </a:lnTo>
                <a:lnTo>
                  <a:pt x="18259425" y="352425"/>
                </a:lnTo>
                <a:lnTo>
                  <a:pt x="18259425" y="0"/>
                </a:lnTo>
                <a:close/>
              </a:path>
            </a:pathLst>
          </a:custGeom>
          <a:solidFill>
            <a:srgbClr val="DB7563"/>
          </a:solidFill>
        </p:spPr>
        <p:txBody>
          <a:bodyPr wrap="square" lIns="0" tIns="0" rIns="0" bIns="0" rtlCol="0"/>
          <a:lstStyle/>
          <a:p>
            <a:endParaRPr/>
          </a:p>
        </p:txBody>
      </p:sp>
      <p:sp>
        <p:nvSpPr>
          <p:cNvPr id="3" name="object 3"/>
          <p:cNvSpPr/>
          <p:nvPr/>
        </p:nvSpPr>
        <p:spPr>
          <a:xfrm>
            <a:off x="0" y="8852507"/>
            <a:ext cx="352425" cy="1435100"/>
          </a:xfrm>
          <a:custGeom>
            <a:avLst/>
            <a:gdLst/>
            <a:ahLst/>
            <a:cxnLst/>
            <a:rect l="l" t="t" r="r" b="b"/>
            <a:pathLst>
              <a:path w="352425" h="1435100">
                <a:moveTo>
                  <a:pt x="352424" y="0"/>
                </a:moveTo>
                <a:lnTo>
                  <a:pt x="0" y="0"/>
                </a:lnTo>
                <a:lnTo>
                  <a:pt x="0" y="1434490"/>
                </a:lnTo>
                <a:lnTo>
                  <a:pt x="352424" y="1434490"/>
                </a:lnTo>
                <a:lnTo>
                  <a:pt x="352424" y="0"/>
                </a:lnTo>
                <a:close/>
              </a:path>
            </a:pathLst>
          </a:custGeom>
          <a:solidFill>
            <a:srgbClr val="DB7563"/>
          </a:solidFill>
        </p:spPr>
        <p:txBody>
          <a:bodyPr wrap="square" lIns="0" tIns="0" rIns="0" bIns="0" rtlCol="0"/>
          <a:lstStyle/>
          <a:p>
            <a:endParaRPr/>
          </a:p>
        </p:txBody>
      </p:sp>
      <p:sp>
        <p:nvSpPr>
          <p:cNvPr id="4" name="object 4"/>
          <p:cNvSpPr/>
          <p:nvPr/>
        </p:nvSpPr>
        <p:spPr>
          <a:xfrm>
            <a:off x="17940021" y="8852507"/>
            <a:ext cx="348615" cy="1435100"/>
          </a:xfrm>
          <a:custGeom>
            <a:avLst/>
            <a:gdLst/>
            <a:ahLst/>
            <a:cxnLst/>
            <a:rect l="l" t="t" r="r" b="b"/>
            <a:pathLst>
              <a:path w="348615" h="1435100">
                <a:moveTo>
                  <a:pt x="0" y="0"/>
                </a:moveTo>
                <a:lnTo>
                  <a:pt x="0" y="1434490"/>
                </a:lnTo>
                <a:lnTo>
                  <a:pt x="347998" y="1434490"/>
                </a:lnTo>
                <a:lnTo>
                  <a:pt x="347998" y="0"/>
                </a:lnTo>
                <a:lnTo>
                  <a:pt x="0"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3848379" y="2565425"/>
            <a:ext cx="10582910" cy="711200"/>
          </a:xfrm>
          <a:prstGeom prst="rect">
            <a:avLst/>
          </a:prstGeom>
        </p:spPr>
        <p:txBody>
          <a:bodyPr vert="horz" wrap="square" lIns="0" tIns="12700" rIns="0" bIns="0" rtlCol="0">
            <a:spAutoFit/>
          </a:bodyPr>
          <a:lstStyle/>
          <a:p>
            <a:pPr marL="12700" algn="ctr">
              <a:lnSpc>
                <a:spcPct val="100000"/>
              </a:lnSpc>
              <a:spcBef>
                <a:spcPts val="100"/>
              </a:spcBef>
            </a:pPr>
            <a:r>
              <a:rPr lang="en-US" sz="4500" spc="509" dirty="0">
                <a:solidFill>
                  <a:srgbClr val="B75442"/>
                </a:solidFill>
              </a:rPr>
              <a:t>CONCLUSION</a:t>
            </a:r>
            <a:r>
              <a:rPr lang="en-US" sz="4500" spc="75" dirty="0">
                <a:solidFill>
                  <a:srgbClr val="B75442"/>
                </a:solidFill>
              </a:rPr>
              <a:t> </a:t>
            </a:r>
            <a:endParaRPr lang="en-US" sz="4500" dirty="0"/>
          </a:p>
        </p:txBody>
      </p:sp>
      <p:pic>
        <p:nvPicPr>
          <p:cNvPr id="10" name="Picture 9">
            <a:extLst>
              <a:ext uri="{FF2B5EF4-FFF2-40B4-BE49-F238E27FC236}">
                <a16:creationId xmlns:a16="http://schemas.microsoft.com/office/drawing/2014/main" id="{6B173D41-A696-8A0C-1B7E-25194F2414FD}"/>
              </a:ext>
            </a:extLst>
          </p:cNvPr>
          <p:cNvPicPr>
            <a:picLocks noChangeAspect="1"/>
          </p:cNvPicPr>
          <p:nvPr/>
        </p:nvPicPr>
        <p:blipFill>
          <a:blip r:embed="rId2"/>
          <a:stretch>
            <a:fillRect/>
          </a:stretch>
        </p:blipFill>
        <p:spPr>
          <a:xfrm>
            <a:off x="729673" y="6553161"/>
            <a:ext cx="16820322" cy="688908"/>
          </a:xfrm>
          <a:prstGeom prst="rect">
            <a:avLst/>
          </a:prstGeom>
        </p:spPr>
      </p:pic>
      <p:sp>
        <p:nvSpPr>
          <p:cNvPr id="11" name="TextBox 10">
            <a:extLst>
              <a:ext uri="{FF2B5EF4-FFF2-40B4-BE49-F238E27FC236}">
                <a16:creationId xmlns:a16="http://schemas.microsoft.com/office/drawing/2014/main" id="{7E498834-434E-5226-6A39-B33FC471AC11}"/>
              </a:ext>
            </a:extLst>
          </p:cNvPr>
          <p:cNvSpPr txBox="1"/>
          <p:nvPr/>
        </p:nvSpPr>
        <p:spPr>
          <a:xfrm>
            <a:off x="3054350" y="3999063"/>
            <a:ext cx="13524083" cy="2862322"/>
          </a:xfrm>
          <a:prstGeom prst="rect">
            <a:avLst/>
          </a:prstGeom>
          <a:noFill/>
        </p:spPr>
        <p:txBody>
          <a:bodyPr wrap="square" rtlCol="0">
            <a:spAutoFit/>
          </a:bodyPr>
          <a:lstStyle/>
          <a:p>
            <a:r>
              <a:rPr lang="en-US" sz="3600" dirty="0"/>
              <a:t>In conclusion, to boost sales and keep customers happy, we should </a:t>
            </a:r>
            <a:r>
              <a:rPr lang="en-US" sz="3600" dirty="0">
                <a:solidFill>
                  <a:srgbClr val="964B00"/>
                </a:solidFill>
              </a:rPr>
              <a:t>focus</a:t>
            </a:r>
            <a:r>
              <a:rPr lang="en-US" sz="3600" dirty="0"/>
              <a:t> on </a:t>
            </a:r>
            <a:r>
              <a:rPr lang="en-US" sz="3600" dirty="0">
                <a:solidFill>
                  <a:srgbClr val="964B00"/>
                </a:solidFill>
              </a:rPr>
              <a:t>expanding our best-selling bike lines</a:t>
            </a:r>
            <a:r>
              <a:rPr lang="en-US" sz="3600" dirty="0"/>
              <a:t>, targeting </a:t>
            </a:r>
            <a:r>
              <a:rPr lang="en-US" sz="3600" dirty="0">
                <a:solidFill>
                  <a:srgbClr val="964B00"/>
                </a:solidFill>
              </a:rPr>
              <a:t>key customer groups</a:t>
            </a:r>
            <a:r>
              <a:rPr lang="en-US" sz="3600" dirty="0"/>
              <a:t>, and offering </a:t>
            </a:r>
            <a:r>
              <a:rPr lang="en-US" sz="3600" dirty="0">
                <a:solidFill>
                  <a:srgbClr val="964B00"/>
                </a:solidFill>
              </a:rPr>
              <a:t>more personalized options</a:t>
            </a:r>
            <a:r>
              <a:rPr lang="en-US" sz="3600" dirty="0"/>
              <a:t>. By expanding our marketing and improving how we engage with customers, we can strengthen the loyalty and grow our business in the market.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59999" y="7174992"/>
            <a:ext cx="19050" cy="28575"/>
          </a:xfrm>
          <a:custGeom>
            <a:avLst/>
            <a:gdLst/>
            <a:ahLst/>
            <a:cxnLst/>
            <a:rect l="l" t="t" r="r" b="b"/>
            <a:pathLst>
              <a:path w="19050" h="28575">
                <a:moveTo>
                  <a:pt x="0" y="0"/>
                </a:moveTo>
                <a:lnTo>
                  <a:pt x="1190" y="1651"/>
                </a:lnTo>
                <a:lnTo>
                  <a:pt x="4762" y="6786"/>
                </a:lnTo>
                <a:lnTo>
                  <a:pt x="10715" y="15671"/>
                </a:lnTo>
                <a:lnTo>
                  <a:pt x="19050" y="28575"/>
                </a:lnTo>
                <a:lnTo>
                  <a:pt x="19050" y="25717"/>
                </a:lnTo>
                <a:lnTo>
                  <a:pt x="0" y="0"/>
                </a:lnTo>
                <a:close/>
              </a:path>
            </a:pathLst>
          </a:custGeom>
          <a:solidFill>
            <a:srgbClr val="F8BA89"/>
          </a:solidFill>
        </p:spPr>
        <p:txBody>
          <a:bodyPr wrap="square" lIns="0" tIns="0" rIns="0" bIns="0" rtlCol="0"/>
          <a:lstStyle/>
          <a:p>
            <a:endParaRPr/>
          </a:p>
        </p:txBody>
      </p:sp>
      <p:sp>
        <p:nvSpPr>
          <p:cNvPr id="3" name="object 3"/>
          <p:cNvSpPr/>
          <p:nvPr/>
        </p:nvSpPr>
        <p:spPr>
          <a:xfrm>
            <a:off x="0" y="0"/>
            <a:ext cx="352425" cy="2593340"/>
          </a:xfrm>
          <a:custGeom>
            <a:avLst/>
            <a:gdLst/>
            <a:ahLst/>
            <a:cxnLst/>
            <a:rect l="l" t="t" r="r" b="b"/>
            <a:pathLst>
              <a:path w="352425" h="2593340">
                <a:moveTo>
                  <a:pt x="0" y="2592818"/>
                </a:moveTo>
                <a:lnTo>
                  <a:pt x="352424" y="2592818"/>
                </a:lnTo>
                <a:lnTo>
                  <a:pt x="352424" y="0"/>
                </a:lnTo>
                <a:lnTo>
                  <a:pt x="0" y="0"/>
                </a:lnTo>
                <a:lnTo>
                  <a:pt x="0" y="2592818"/>
                </a:lnTo>
                <a:close/>
              </a:path>
            </a:pathLst>
          </a:custGeom>
          <a:solidFill>
            <a:srgbClr val="DB7563"/>
          </a:solidFill>
        </p:spPr>
        <p:txBody>
          <a:bodyPr wrap="square" lIns="0" tIns="0" rIns="0" bIns="0" rtlCol="0"/>
          <a:lstStyle/>
          <a:p>
            <a:endParaRPr/>
          </a:p>
        </p:txBody>
      </p:sp>
      <p:sp>
        <p:nvSpPr>
          <p:cNvPr id="4" name="object 4"/>
          <p:cNvSpPr/>
          <p:nvPr/>
        </p:nvSpPr>
        <p:spPr>
          <a:xfrm>
            <a:off x="14220063" y="9934999"/>
            <a:ext cx="4067175" cy="352425"/>
          </a:xfrm>
          <a:custGeom>
            <a:avLst/>
            <a:gdLst/>
            <a:ahLst/>
            <a:cxnLst/>
            <a:rect l="l" t="t" r="r" b="b"/>
            <a:pathLst>
              <a:path w="4067175" h="352425">
                <a:moveTo>
                  <a:pt x="4067175" y="0"/>
                </a:moveTo>
                <a:lnTo>
                  <a:pt x="0" y="0"/>
                </a:lnTo>
                <a:lnTo>
                  <a:pt x="0" y="352425"/>
                </a:lnTo>
                <a:lnTo>
                  <a:pt x="4067175" y="352425"/>
                </a:lnTo>
                <a:lnTo>
                  <a:pt x="4067175" y="0"/>
                </a:lnTo>
                <a:close/>
              </a:path>
            </a:pathLst>
          </a:custGeom>
          <a:solidFill>
            <a:srgbClr val="DB7563"/>
          </a:solidFill>
        </p:spPr>
        <p:txBody>
          <a:bodyPr wrap="square" lIns="0" tIns="0" rIns="0" bIns="0" rtlCol="0"/>
          <a:lstStyle/>
          <a:p>
            <a:endParaRPr/>
          </a:p>
        </p:txBody>
      </p:sp>
      <p:sp>
        <p:nvSpPr>
          <p:cNvPr id="12" name="object 12"/>
          <p:cNvSpPr txBox="1">
            <a:spLocks noGrp="1"/>
          </p:cNvSpPr>
          <p:nvPr>
            <p:ph type="title"/>
          </p:nvPr>
        </p:nvSpPr>
        <p:spPr>
          <a:xfrm>
            <a:off x="7335266" y="2102332"/>
            <a:ext cx="3609340" cy="1225550"/>
          </a:xfrm>
          <a:prstGeom prst="rect">
            <a:avLst/>
          </a:prstGeom>
        </p:spPr>
        <p:txBody>
          <a:bodyPr vert="horz" wrap="square" lIns="0" tIns="15875" rIns="0" bIns="0" rtlCol="0">
            <a:spAutoFit/>
          </a:bodyPr>
          <a:lstStyle/>
          <a:p>
            <a:pPr marL="12700">
              <a:lnSpc>
                <a:spcPct val="100000"/>
              </a:lnSpc>
              <a:spcBef>
                <a:spcPts val="125"/>
              </a:spcBef>
            </a:pPr>
            <a:r>
              <a:rPr sz="7850" spc="-90" dirty="0"/>
              <a:t>Thanks!</a:t>
            </a:r>
            <a:endParaRPr sz="7850"/>
          </a:p>
        </p:txBody>
      </p:sp>
      <p:sp>
        <p:nvSpPr>
          <p:cNvPr id="13" name="object 13"/>
          <p:cNvSpPr txBox="1"/>
          <p:nvPr/>
        </p:nvSpPr>
        <p:spPr>
          <a:xfrm>
            <a:off x="6482079" y="4020774"/>
            <a:ext cx="5317490" cy="1657249"/>
          </a:xfrm>
          <a:prstGeom prst="rect">
            <a:avLst/>
          </a:prstGeom>
        </p:spPr>
        <p:txBody>
          <a:bodyPr vert="horz" wrap="square" lIns="0" tIns="12700" rIns="0" bIns="0" rtlCol="0">
            <a:spAutoFit/>
          </a:bodyPr>
          <a:lstStyle/>
          <a:p>
            <a:pPr marL="12700" marR="5080" algn="ctr">
              <a:lnSpc>
                <a:spcPct val="112599"/>
              </a:lnSpc>
              <a:spcBef>
                <a:spcPts val="100"/>
              </a:spcBef>
            </a:pPr>
            <a:r>
              <a:rPr sz="3150" spc="175" dirty="0">
                <a:solidFill>
                  <a:srgbClr val="B75442"/>
                </a:solidFill>
                <a:latin typeface="Tahoma"/>
                <a:cs typeface="Tahoma"/>
              </a:rPr>
              <a:t>Do</a:t>
            </a:r>
            <a:r>
              <a:rPr sz="3150" spc="-135" dirty="0">
                <a:solidFill>
                  <a:srgbClr val="B75442"/>
                </a:solidFill>
                <a:latin typeface="Tahoma"/>
                <a:cs typeface="Tahoma"/>
              </a:rPr>
              <a:t> </a:t>
            </a:r>
            <a:r>
              <a:rPr sz="3150" spc="160" dirty="0">
                <a:solidFill>
                  <a:srgbClr val="B75442"/>
                </a:solidFill>
                <a:latin typeface="Tahoma"/>
                <a:cs typeface="Tahoma"/>
              </a:rPr>
              <a:t>you</a:t>
            </a:r>
            <a:r>
              <a:rPr sz="3150" spc="-130" dirty="0">
                <a:solidFill>
                  <a:srgbClr val="B75442"/>
                </a:solidFill>
                <a:latin typeface="Tahoma"/>
                <a:cs typeface="Tahoma"/>
              </a:rPr>
              <a:t> </a:t>
            </a:r>
            <a:r>
              <a:rPr sz="3150" spc="135" dirty="0">
                <a:solidFill>
                  <a:srgbClr val="B75442"/>
                </a:solidFill>
                <a:latin typeface="Tahoma"/>
                <a:cs typeface="Tahoma"/>
              </a:rPr>
              <a:t>have</a:t>
            </a:r>
            <a:r>
              <a:rPr sz="3150" spc="-135" dirty="0">
                <a:solidFill>
                  <a:srgbClr val="B75442"/>
                </a:solidFill>
                <a:latin typeface="Tahoma"/>
                <a:cs typeface="Tahoma"/>
              </a:rPr>
              <a:t> </a:t>
            </a:r>
            <a:r>
              <a:rPr sz="3150" spc="190" dirty="0">
                <a:solidFill>
                  <a:srgbClr val="B75442"/>
                </a:solidFill>
                <a:latin typeface="Tahoma"/>
                <a:cs typeface="Tahoma"/>
              </a:rPr>
              <a:t>any</a:t>
            </a:r>
            <a:r>
              <a:rPr sz="3150" spc="-130" dirty="0">
                <a:solidFill>
                  <a:srgbClr val="B75442"/>
                </a:solidFill>
                <a:latin typeface="Tahoma"/>
                <a:cs typeface="Tahoma"/>
              </a:rPr>
              <a:t> </a:t>
            </a:r>
            <a:r>
              <a:rPr sz="3150" spc="95" dirty="0">
                <a:solidFill>
                  <a:srgbClr val="B75442"/>
                </a:solidFill>
                <a:latin typeface="Tahoma"/>
                <a:cs typeface="Tahoma"/>
              </a:rPr>
              <a:t>questions? </a:t>
            </a:r>
            <a:r>
              <a:rPr sz="3150" spc="-969" dirty="0">
                <a:solidFill>
                  <a:srgbClr val="B75442"/>
                </a:solidFill>
                <a:latin typeface="Tahoma"/>
                <a:cs typeface="Tahoma"/>
              </a:rPr>
              <a:t> </a:t>
            </a:r>
            <a:r>
              <a:rPr lang="en-US" sz="3150" spc="120" dirty="0">
                <a:solidFill>
                  <a:schemeClr val="bg2">
                    <a:lumMod val="10000"/>
                  </a:schemeClr>
                </a:solidFill>
                <a:latin typeface="Tahoma"/>
                <a:cs typeface="Tahoma"/>
              </a:rPr>
              <a:t>harshsaini1324</a:t>
            </a:r>
            <a:r>
              <a:rPr sz="3150" spc="120" dirty="0">
                <a:solidFill>
                  <a:schemeClr val="bg2">
                    <a:lumMod val="10000"/>
                  </a:schemeClr>
                </a:solidFill>
                <a:latin typeface="Tahoma"/>
                <a:cs typeface="Tahoma"/>
              </a:rPr>
              <a:t>@email</a:t>
            </a:r>
            <a:r>
              <a:rPr lang="en-US" sz="3150" spc="120" dirty="0">
                <a:solidFill>
                  <a:schemeClr val="bg2">
                    <a:lumMod val="10000"/>
                  </a:schemeClr>
                </a:solidFill>
                <a:latin typeface="Tahoma"/>
                <a:cs typeface="Tahoma"/>
              </a:rPr>
              <a:t>.com</a:t>
            </a:r>
            <a:endParaRPr sz="3150" dirty="0">
              <a:solidFill>
                <a:schemeClr val="bg2">
                  <a:lumMod val="10000"/>
                </a:schemeClr>
              </a:solidFill>
              <a:latin typeface="Tahoma"/>
              <a:cs typeface="Tahoma"/>
            </a:endParaRPr>
          </a:p>
          <a:p>
            <a:pPr algn="ctr">
              <a:lnSpc>
                <a:spcPct val="100000"/>
              </a:lnSpc>
              <a:spcBef>
                <a:spcPts val="484"/>
              </a:spcBef>
            </a:pPr>
            <a:endParaRPr sz="315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9143745" y="2980817"/>
            <a:ext cx="7715250" cy="5876924"/>
          </a:xfrm>
          <a:prstGeom prst="rect">
            <a:avLst/>
          </a:prstGeom>
        </p:spPr>
      </p:pic>
      <p:sp>
        <p:nvSpPr>
          <p:cNvPr id="11" name="object 11"/>
          <p:cNvSpPr txBox="1"/>
          <p:nvPr/>
        </p:nvSpPr>
        <p:spPr>
          <a:xfrm>
            <a:off x="1160018" y="1875739"/>
            <a:ext cx="7176134" cy="4121641"/>
          </a:xfrm>
          <a:prstGeom prst="rect">
            <a:avLst/>
          </a:prstGeom>
        </p:spPr>
        <p:txBody>
          <a:bodyPr vert="horz" wrap="square" lIns="0" tIns="12700" rIns="0" bIns="0" rtlCol="0">
            <a:spAutoFit/>
          </a:bodyPr>
          <a:lstStyle/>
          <a:p>
            <a:pPr marL="12700">
              <a:lnSpc>
                <a:spcPct val="100000"/>
              </a:lnSpc>
              <a:spcBef>
                <a:spcPts val="100"/>
              </a:spcBef>
            </a:pPr>
            <a:r>
              <a:rPr sz="2800" b="1" spc="85" dirty="0">
                <a:solidFill>
                  <a:srgbClr val="434343"/>
                </a:solidFill>
                <a:latin typeface="Arial"/>
                <a:cs typeface="Arial"/>
              </a:rPr>
              <a:t>INTRODUCT</a:t>
            </a:r>
            <a:r>
              <a:rPr lang="en-US" sz="2800" b="1" spc="85" dirty="0">
                <a:solidFill>
                  <a:srgbClr val="434343"/>
                </a:solidFill>
                <a:latin typeface="Arial"/>
                <a:cs typeface="Arial"/>
              </a:rPr>
              <a:t>ION</a:t>
            </a:r>
            <a:r>
              <a:rPr lang="en-US" sz="2800" b="1" spc="110" dirty="0">
                <a:solidFill>
                  <a:srgbClr val="434343"/>
                </a:solidFill>
                <a:latin typeface="Arial"/>
                <a:cs typeface="Arial"/>
              </a:rPr>
              <a:t> </a:t>
            </a:r>
            <a:endParaRPr sz="2800" dirty="0">
              <a:latin typeface="Arial"/>
              <a:cs typeface="Arial"/>
            </a:endParaRPr>
          </a:p>
          <a:p>
            <a:pPr>
              <a:lnSpc>
                <a:spcPct val="100000"/>
              </a:lnSpc>
            </a:pPr>
            <a:endParaRPr sz="2400" dirty="0">
              <a:latin typeface="Arial"/>
              <a:cs typeface="Arial"/>
            </a:endParaRPr>
          </a:p>
          <a:p>
            <a:pPr>
              <a:lnSpc>
                <a:spcPct val="100000"/>
              </a:lnSpc>
              <a:spcBef>
                <a:spcPts val="15"/>
              </a:spcBef>
            </a:pPr>
            <a:endParaRPr sz="2250" dirty="0">
              <a:latin typeface="Arial"/>
              <a:cs typeface="Arial"/>
            </a:endParaRPr>
          </a:p>
          <a:p>
            <a:pPr marL="284480" marR="378460" indent="-635" algn="ctr">
              <a:lnSpc>
                <a:spcPct val="100400"/>
              </a:lnSpc>
              <a:spcBef>
                <a:spcPts val="5"/>
              </a:spcBef>
            </a:pPr>
            <a:r>
              <a:rPr sz="2750" spc="-320" dirty="0">
                <a:solidFill>
                  <a:srgbClr val="B75442"/>
                </a:solidFill>
                <a:latin typeface="Tahoma"/>
                <a:cs typeface="Tahoma"/>
              </a:rPr>
              <a:t>I</a:t>
            </a:r>
            <a:r>
              <a:rPr sz="2750" spc="75" dirty="0">
                <a:solidFill>
                  <a:srgbClr val="B75442"/>
                </a:solidFill>
                <a:latin typeface="Tahoma"/>
                <a:cs typeface="Tahoma"/>
              </a:rPr>
              <a:t>n</a:t>
            </a:r>
            <a:r>
              <a:rPr sz="2750" spc="-105" dirty="0">
                <a:solidFill>
                  <a:srgbClr val="B75442"/>
                </a:solidFill>
                <a:latin typeface="Tahoma"/>
                <a:cs typeface="Tahoma"/>
              </a:rPr>
              <a:t> </a:t>
            </a:r>
            <a:r>
              <a:rPr sz="2750" spc="75" dirty="0">
                <a:solidFill>
                  <a:srgbClr val="B75442"/>
                </a:solidFill>
                <a:latin typeface="Tahoma"/>
                <a:cs typeface="Tahoma"/>
              </a:rPr>
              <a:t>t</a:t>
            </a:r>
            <a:r>
              <a:rPr sz="2750" spc="40" dirty="0">
                <a:solidFill>
                  <a:srgbClr val="B75442"/>
                </a:solidFill>
                <a:latin typeface="Tahoma"/>
                <a:cs typeface="Tahoma"/>
              </a:rPr>
              <a:t>h</a:t>
            </a:r>
            <a:r>
              <a:rPr sz="2750" spc="-25" dirty="0">
                <a:solidFill>
                  <a:srgbClr val="B75442"/>
                </a:solidFill>
                <a:latin typeface="Tahoma"/>
                <a:cs typeface="Tahoma"/>
              </a:rPr>
              <a:t>i</a:t>
            </a:r>
            <a:r>
              <a:rPr sz="2750" spc="75" dirty="0">
                <a:solidFill>
                  <a:srgbClr val="B75442"/>
                </a:solidFill>
                <a:latin typeface="Tahoma"/>
                <a:cs typeface="Tahoma"/>
              </a:rPr>
              <a:t>s</a:t>
            </a:r>
            <a:r>
              <a:rPr sz="2750" spc="-105" dirty="0">
                <a:solidFill>
                  <a:srgbClr val="B75442"/>
                </a:solidFill>
                <a:latin typeface="Tahoma"/>
                <a:cs typeface="Tahoma"/>
              </a:rPr>
              <a:t> </a:t>
            </a:r>
            <a:r>
              <a:rPr sz="2750" spc="165" dirty="0">
                <a:solidFill>
                  <a:srgbClr val="B75442"/>
                </a:solidFill>
                <a:latin typeface="Tahoma"/>
                <a:cs typeface="Tahoma"/>
              </a:rPr>
              <a:t>p</a:t>
            </a:r>
            <a:r>
              <a:rPr sz="2750" spc="45" dirty="0">
                <a:solidFill>
                  <a:srgbClr val="B75442"/>
                </a:solidFill>
                <a:latin typeface="Tahoma"/>
                <a:cs typeface="Tahoma"/>
              </a:rPr>
              <a:t>r</a:t>
            </a:r>
            <a:r>
              <a:rPr sz="2750" spc="125" dirty="0">
                <a:solidFill>
                  <a:srgbClr val="B75442"/>
                </a:solidFill>
                <a:latin typeface="Tahoma"/>
                <a:cs typeface="Tahoma"/>
              </a:rPr>
              <a:t>e</a:t>
            </a:r>
            <a:r>
              <a:rPr sz="2750" spc="70" dirty="0">
                <a:solidFill>
                  <a:srgbClr val="B75442"/>
                </a:solidFill>
                <a:latin typeface="Tahoma"/>
                <a:cs typeface="Tahoma"/>
              </a:rPr>
              <a:t>s</a:t>
            </a:r>
            <a:r>
              <a:rPr sz="2750" spc="125" dirty="0">
                <a:solidFill>
                  <a:srgbClr val="B75442"/>
                </a:solidFill>
                <a:latin typeface="Tahoma"/>
                <a:cs typeface="Tahoma"/>
              </a:rPr>
              <a:t>e</a:t>
            </a:r>
            <a:r>
              <a:rPr sz="2750" spc="70" dirty="0">
                <a:solidFill>
                  <a:srgbClr val="B75442"/>
                </a:solidFill>
                <a:latin typeface="Tahoma"/>
                <a:cs typeface="Tahoma"/>
              </a:rPr>
              <a:t>n</a:t>
            </a:r>
            <a:r>
              <a:rPr sz="2750" spc="75" dirty="0">
                <a:solidFill>
                  <a:srgbClr val="B75442"/>
                </a:solidFill>
                <a:latin typeface="Tahoma"/>
                <a:cs typeface="Tahoma"/>
              </a:rPr>
              <a:t>t</a:t>
            </a:r>
            <a:r>
              <a:rPr sz="2750" spc="240" dirty="0">
                <a:solidFill>
                  <a:srgbClr val="B75442"/>
                </a:solidFill>
                <a:latin typeface="Tahoma"/>
                <a:cs typeface="Tahoma"/>
              </a:rPr>
              <a:t>a</a:t>
            </a:r>
            <a:r>
              <a:rPr sz="2750" spc="75" dirty="0">
                <a:solidFill>
                  <a:srgbClr val="B75442"/>
                </a:solidFill>
                <a:latin typeface="Tahoma"/>
                <a:cs typeface="Tahoma"/>
              </a:rPr>
              <a:t>t</a:t>
            </a:r>
            <a:r>
              <a:rPr sz="2750" spc="-25" dirty="0">
                <a:solidFill>
                  <a:srgbClr val="B75442"/>
                </a:solidFill>
                <a:latin typeface="Tahoma"/>
                <a:cs typeface="Tahoma"/>
              </a:rPr>
              <a:t>i</a:t>
            </a:r>
            <a:r>
              <a:rPr sz="2750" spc="185" dirty="0">
                <a:solidFill>
                  <a:srgbClr val="B75442"/>
                </a:solidFill>
                <a:latin typeface="Tahoma"/>
                <a:cs typeface="Tahoma"/>
              </a:rPr>
              <a:t>o</a:t>
            </a:r>
            <a:r>
              <a:rPr sz="2750" spc="70" dirty="0">
                <a:solidFill>
                  <a:srgbClr val="B75442"/>
                </a:solidFill>
                <a:latin typeface="Tahoma"/>
                <a:cs typeface="Tahoma"/>
              </a:rPr>
              <a:t>n</a:t>
            </a:r>
            <a:r>
              <a:rPr sz="2750" spc="-225" dirty="0">
                <a:solidFill>
                  <a:srgbClr val="B75442"/>
                </a:solidFill>
                <a:latin typeface="Tahoma"/>
                <a:cs typeface="Tahoma"/>
              </a:rPr>
              <a:t>,</a:t>
            </a:r>
            <a:r>
              <a:rPr sz="2750" spc="-105" dirty="0">
                <a:solidFill>
                  <a:srgbClr val="B75442"/>
                </a:solidFill>
                <a:latin typeface="Tahoma"/>
                <a:cs typeface="Tahoma"/>
              </a:rPr>
              <a:t> </a:t>
            </a:r>
            <a:r>
              <a:rPr sz="2750" spc="35" dirty="0">
                <a:solidFill>
                  <a:srgbClr val="B75442"/>
                </a:solidFill>
                <a:latin typeface="Tahoma"/>
                <a:cs typeface="Tahoma"/>
              </a:rPr>
              <a:t>w</a:t>
            </a:r>
            <a:r>
              <a:rPr sz="2750" spc="130" dirty="0">
                <a:solidFill>
                  <a:srgbClr val="B75442"/>
                </a:solidFill>
                <a:latin typeface="Tahoma"/>
                <a:cs typeface="Tahoma"/>
              </a:rPr>
              <a:t>e</a:t>
            </a:r>
            <a:r>
              <a:rPr sz="2750" spc="-105" dirty="0">
                <a:solidFill>
                  <a:srgbClr val="B75442"/>
                </a:solidFill>
                <a:latin typeface="Tahoma"/>
                <a:cs typeface="Tahoma"/>
              </a:rPr>
              <a:t> </a:t>
            </a:r>
            <a:r>
              <a:rPr sz="2750" spc="35" dirty="0">
                <a:solidFill>
                  <a:srgbClr val="B75442"/>
                </a:solidFill>
                <a:latin typeface="Tahoma"/>
                <a:cs typeface="Tahoma"/>
              </a:rPr>
              <a:t>w</a:t>
            </a:r>
            <a:r>
              <a:rPr sz="2750" spc="-25" dirty="0">
                <a:solidFill>
                  <a:srgbClr val="B75442"/>
                </a:solidFill>
                <a:latin typeface="Tahoma"/>
                <a:cs typeface="Tahoma"/>
              </a:rPr>
              <a:t>i</a:t>
            </a:r>
            <a:r>
              <a:rPr sz="2750" spc="35" dirty="0">
                <a:solidFill>
                  <a:srgbClr val="B75442"/>
                </a:solidFill>
                <a:latin typeface="Tahoma"/>
                <a:cs typeface="Tahoma"/>
              </a:rPr>
              <a:t>l</a:t>
            </a:r>
            <a:r>
              <a:rPr sz="2750" spc="40" dirty="0">
                <a:solidFill>
                  <a:srgbClr val="B75442"/>
                </a:solidFill>
                <a:latin typeface="Tahoma"/>
                <a:cs typeface="Tahoma"/>
              </a:rPr>
              <a:t>l</a:t>
            </a:r>
            <a:r>
              <a:rPr sz="2750" spc="-105" dirty="0">
                <a:solidFill>
                  <a:srgbClr val="B75442"/>
                </a:solidFill>
                <a:latin typeface="Tahoma"/>
                <a:cs typeface="Tahoma"/>
              </a:rPr>
              <a:t> </a:t>
            </a:r>
            <a:r>
              <a:rPr sz="2750" spc="114" dirty="0">
                <a:solidFill>
                  <a:srgbClr val="B75442"/>
                </a:solidFill>
                <a:latin typeface="Tahoma"/>
                <a:cs typeface="Tahoma"/>
              </a:rPr>
              <a:t>e</a:t>
            </a:r>
            <a:r>
              <a:rPr sz="2750" spc="-35" dirty="0">
                <a:solidFill>
                  <a:srgbClr val="B75442"/>
                </a:solidFill>
                <a:latin typeface="Tahoma"/>
                <a:cs typeface="Tahoma"/>
              </a:rPr>
              <a:t>x</a:t>
            </a:r>
            <a:r>
              <a:rPr sz="2750" spc="165" dirty="0">
                <a:solidFill>
                  <a:srgbClr val="B75442"/>
                </a:solidFill>
                <a:latin typeface="Tahoma"/>
                <a:cs typeface="Tahoma"/>
              </a:rPr>
              <a:t>p</a:t>
            </a:r>
            <a:r>
              <a:rPr sz="2750" spc="10" dirty="0">
                <a:solidFill>
                  <a:srgbClr val="B75442"/>
                </a:solidFill>
                <a:latin typeface="Tahoma"/>
                <a:cs typeface="Tahoma"/>
              </a:rPr>
              <a:t>l</a:t>
            </a:r>
            <a:r>
              <a:rPr sz="2750" spc="185" dirty="0">
                <a:solidFill>
                  <a:srgbClr val="B75442"/>
                </a:solidFill>
                <a:latin typeface="Tahoma"/>
                <a:cs typeface="Tahoma"/>
              </a:rPr>
              <a:t>o</a:t>
            </a:r>
            <a:r>
              <a:rPr sz="2750" spc="45" dirty="0">
                <a:solidFill>
                  <a:srgbClr val="B75442"/>
                </a:solidFill>
                <a:latin typeface="Tahoma"/>
                <a:cs typeface="Tahoma"/>
              </a:rPr>
              <a:t>r</a:t>
            </a:r>
            <a:r>
              <a:rPr sz="2750" spc="130" dirty="0">
                <a:solidFill>
                  <a:srgbClr val="B75442"/>
                </a:solidFill>
                <a:latin typeface="Tahoma"/>
                <a:cs typeface="Tahoma"/>
              </a:rPr>
              <a:t>e</a:t>
            </a:r>
            <a:r>
              <a:rPr sz="2750" spc="-105" dirty="0">
                <a:solidFill>
                  <a:srgbClr val="B75442"/>
                </a:solidFill>
                <a:latin typeface="Tahoma"/>
                <a:cs typeface="Tahoma"/>
              </a:rPr>
              <a:t> </a:t>
            </a:r>
            <a:r>
              <a:rPr sz="2750" spc="180" dirty="0">
                <a:solidFill>
                  <a:srgbClr val="B75442"/>
                </a:solidFill>
                <a:latin typeface="Tahoma"/>
                <a:cs typeface="Tahoma"/>
              </a:rPr>
              <a:t>a  </a:t>
            </a:r>
            <a:r>
              <a:rPr sz="2750" spc="105" dirty="0">
                <a:latin typeface="Tahoma"/>
                <a:cs typeface="Tahoma"/>
              </a:rPr>
              <a:t>comprehensive analysis </a:t>
            </a:r>
            <a:r>
              <a:rPr sz="2750" spc="185" dirty="0">
                <a:solidFill>
                  <a:srgbClr val="B75442"/>
                </a:solidFill>
                <a:latin typeface="Tahoma"/>
                <a:cs typeface="Tahoma"/>
              </a:rPr>
              <a:t>of </a:t>
            </a:r>
            <a:r>
              <a:rPr sz="2750" spc="70" dirty="0">
                <a:latin typeface="Tahoma"/>
                <a:cs typeface="Tahoma"/>
              </a:rPr>
              <a:t>budget</a:t>
            </a:r>
            <a:r>
              <a:rPr lang="en-US" sz="2750" spc="70" dirty="0">
                <a:solidFill>
                  <a:srgbClr val="B75442"/>
                </a:solidFill>
                <a:latin typeface="Tahoma"/>
                <a:cs typeface="Tahoma"/>
              </a:rPr>
              <a:t> and</a:t>
            </a:r>
            <a:r>
              <a:rPr sz="2750" spc="70" dirty="0">
                <a:solidFill>
                  <a:srgbClr val="B75442"/>
                </a:solidFill>
                <a:latin typeface="Tahoma"/>
                <a:cs typeface="Tahoma"/>
              </a:rPr>
              <a:t> </a:t>
            </a:r>
            <a:r>
              <a:rPr sz="2750" spc="75" dirty="0">
                <a:solidFill>
                  <a:srgbClr val="B75442"/>
                </a:solidFill>
                <a:latin typeface="Tahoma"/>
                <a:cs typeface="Tahoma"/>
              </a:rPr>
              <a:t> </a:t>
            </a:r>
            <a:r>
              <a:rPr sz="2750" spc="55" dirty="0">
                <a:latin typeface="Tahoma"/>
                <a:cs typeface="Tahoma"/>
              </a:rPr>
              <a:t>sales</a:t>
            </a:r>
            <a:r>
              <a:rPr lang="en-US" sz="2750" spc="55" dirty="0">
                <a:latin typeface="Tahoma"/>
                <a:cs typeface="Tahoma"/>
              </a:rPr>
              <a:t>.</a:t>
            </a:r>
            <a:r>
              <a:rPr sz="2750" spc="-110" dirty="0">
                <a:solidFill>
                  <a:srgbClr val="B75442"/>
                </a:solidFill>
                <a:latin typeface="Tahoma"/>
                <a:cs typeface="Tahoma"/>
              </a:rPr>
              <a:t> </a:t>
            </a:r>
            <a:r>
              <a:rPr sz="2750" spc="100" dirty="0">
                <a:solidFill>
                  <a:srgbClr val="B75442"/>
                </a:solidFill>
                <a:latin typeface="Tahoma"/>
                <a:cs typeface="Tahoma"/>
              </a:rPr>
              <a:t>Our </a:t>
            </a:r>
            <a:r>
              <a:rPr sz="2750" spc="-844" dirty="0">
                <a:solidFill>
                  <a:srgbClr val="B75442"/>
                </a:solidFill>
                <a:latin typeface="Tahoma"/>
                <a:cs typeface="Tahoma"/>
              </a:rPr>
              <a:t> </a:t>
            </a:r>
            <a:r>
              <a:rPr sz="2750" spc="155" dirty="0">
                <a:solidFill>
                  <a:srgbClr val="B75442"/>
                </a:solidFill>
                <a:latin typeface="Tahoma"/>
                <a:cs typeface="Tahoma"/>
              </a:rPr>
              <a:t>goal</a:t>
            </a:r>
            <a:r>
              <a:rPr sz="2750" spc="-110" dirty="0">
                <a:solidFill>
                  <a:srgbClr val="B75442"/>
                </a:solidFill>
                <a:latin typeface="Tahoma"/>
                <a:cs typeface="Tahoma"/>
              </a:rPr>
              <a:t> </a:t>
            </a:r>
            <a:r>
              <a:rPr sz="2750" spc="25" dirty="0">
                <a:solidFill>
                  <a:srgbClr val="B75442"/>
                </a:solidFill>
                <a:latin typeface="Tahoma"/>
                <a:cs typeface="Tahoma"/>
              </a:rPr>
              <a:t>is</a:t>
            </a:r>
            <a:r>
              <a:rPr sz="2750" spc="-110" dirty="0">
                <a:solidFill>
                  <a:srgbClr val="B75442"/>
                </a:solidFill>
                <a:latin typeface="Tahoma"/>
                <a:cs typeface="Tahoma"/>
              </a:rPr>
              <a:t> </a:t>
            </a:r>
            <a:r>
              <a:rPr sz="2750" spc="125" dirty="0">
                <a:solidFill>
                  <a:srgbClr val="B75442"/>
                </a:solidFill>
                <a:latin typeface="Tahoma"/>
                <a:cs typeface="Tahoma"/>
              </a:rPr>
              <a:t>to</a:t>
            </a:r>
            <a:r>
              <a:rPr sz="2750" spc="-110" dirty="0">
                <a:solidFill>
                  <a:srgbClr val="B75442"/>
                </a:solidFill>
                <a:latin typeface="Tahoma"/>
                <a:cs typeface="Tahoma"/>
              </a:rPr>
              <a:t> </a:t>
            </a:r>
            <a:r>
              <a:rPr sz="2750" spc="110" dirty="0">
                <a:solidFill>
                  <a:srgbClr val="B75442"/>
                </a:solidFill>
                <a:latin typeface="Tahoma"/>
                <a:cs typeface="Tahoma"/>
              </a:rPr>
              <a:t>uncover</a:t>
            </a:r>
            <a:r>
              <a:rPr sz="2750" spc="-110" dirty="0">
                <a:solidFill>
                  <a:srgbClr val="B75442"/>
                </a:solidFill>
                <a:latin typeface="Tahoma"/>
                <a:cs typeface="Tahoma"/>
              </a:rPr>
              <a:t> </a:t>
            </a:r>
            <a:r>
              <a:rPr sz="2750" spc="80" dirty="0">
                <a:solidFill>
                  <a:srgbClr val="B75442"/>
                </a:solidFill>
                <a:latin typeface="Tahoma"/>
                <a:cs typeface="Tahoma"/>
              </a:rPr>
              <a:t>the</a:t>
            </a:r>
            <a:r>
              <a:rPr sz="2750" spc="-110" dirty="0">
                <a:solidFill>
                  <a:srgbClr val="B75442"/>
                </a:solidFill>
                <a:latin typeface="Tahoma"/>
                <a:cs typeface="Tahoma"/>
              </a:rPr>
              <a:t> </a:t>
            </a:r>
            <a:r>
              <a:rPr sz="2750" spc="145" dirty="0">
                <a:solidFill>
                  <a:srgbClr val="B75442"/>
                </a:solidFill>
                <a:latin typeface="Tahoma"/>
                <a:cs typeface="Tahoma"/>
              </a:rPr>
              <a:t>factors</a:t>
            </a:r>
            <a:r>
              <a:rPr sz="2750" spc="-110" dirty="0">
                <a:solidFill>
                  <a:srgbClr val="B75442"/>
                </a:solidFill>
                <a:latin typeface="Tahoma"/>
                <a:cs typeface="Tahoma"/>
              </a:rPr>
              <a:t> </a:t>
            </a:r>
            <a:r>
              <a:rPr sz="2750" spc="110" dirty="0">
                <a:solidFill>
                  <a:srgbClr val="B75442"/>
                </a:solidFill>
                <a:latin typeface="Tahoma"/>
                <a:cs typeface="Tahoma"/>
              </a:rPr>
              <a:t>that</a:t>
            </a:r>
            <a:r>
              <a:rPr sz="2750" spc="-110" dirty="0">
                <a:solidFill>
                  <a:srgbClr val="B75442"/>
                </a:solidFill>
                <a:latin typeface="Tahoma"/>
                <a:cs typeface="Tahoma"/>
              </a:rPr>
              <a:t> </a:t>
            </a:r>
            <a:r>
              <a:rPr sz="2750" spc="95" dirty="0">
                <a:solidFill>
                  <a:srgbClr val="B75442"/>
                </a:solidFill>
                <a:latin typeface="Tahoma"/>
                <a:cs typeface="Tahoma"/>
              </a:rPr>
              <a:t>drive </a:t>
            </a:r>
            <a:r>
              <a:rPr sz="2750" spc="-844" dirty="0">
                <a:solidFill>
                  <a:srgbClr val="B75442"/>
                </a:solidFill>
                <a:latin typeface="Tahoma"/>
                <a:cs typeface="Tahoma"/>
              </a:rPr>
              <a:t> </a:t>
            </a:r>
            <a:r>
              <a:rPr sz="2750" spc="125" dirty="0">
                <a:latin typeface="Tahoma"/>
                <a:cs typeface="Tahoma"/>
              </a:rPr>
              <a:t>product </a:t>
            </a:r>
            <a:r>
              <a:rPr sz="2750" spc="110" dirty="0">
                <a:latin typeface="Tahoma"/>
                <a:cs typeface="Tahoma"/>
              </a:rPr>
              <a:t>performance</a:t>
            </a:r>
            <a:r>
              <a:rPr sz="2750" spc="110" dirty="0">
                <a:solidFill>
                  <a:srgbClr val="B75442"/>
                </a:solidFill>
                <a:latin typeface="Tahoma"/>
                <a:cs typeface="Tahoma"/>
              </a:rPr>
              <a:t>. </a:t>
            </a:r>
            <a:r>
              <a:rPr sz="2750" spc="160" dirty="0">
                <a:solidFill>
                  <a:srgbClr val="B75442"/>
                </a:solidFill>
                <a:latin typeface="Tahoma"/>
                <a:cs typeface="Tahoma"/>
              </a:rPr>
              <a:t>Join </a:t>
            </a:r>
            <a:r>
              <a:rPr sz="2750" spc="60" dirty="0">
                <a:solidFill>
                  <a:srgbClr val="B75442"/>
                </a:solidFill>
                <a:latin typeface="Tahoma"/>
                <a:cs typeface="Tahoma"/>
              </a:rPr>
              <a:t>us </a:t>
            </a:r>
            <a:r>
              <a:rPr sz="2750" spc="160" dirty="0">
                <a:solidFill>
                  <a:srgbClr val="B75442"/>
                </a:solidFill>
                <a:latin typeface="Tahoma"/>
                <a:cs typeface="Tahoma"/>
              </a:rPr>
              <a:t>as </a:t>
            </a:r>
            <a:r>
              <a:rPr sz="2750" spc="85" dirty="0">
                <a:solidFill>
                  <a:srgbClr val="B75442"/>
                </a:solidFill>
                <a:latin typeface="Tahoma"/>
                <a:cs typeface="Tahoma"/>
              </a:rPr>
              <a:t>we </a:t>
            </a:r>
            <a:r>
              <a:rPr sz="2750" spc="90" dirty="0">
                <a:solidFill>
                  <a:srgbClr val="B75442"/>
                </a:solidFill>
                <a:latin typeface="Tahoma"/>
                <a:cs typeface="Tahoma"/>
              </a:rPr>
              <a:t> </a:t>
            </a:r>
            <a:r>
              <a:rPr sz="2750" spc="95" dirty="0">
                <a:solidFill>
                  <a:srgbClr val="B75442"/>
                </a:solidFill>
                <a:latin typeface="Tahoma"/>
                <a:cs typeface="Tahoma"/>
              </a:rPr>
              <a:t>delve </a:t>
            </a:r>
            <a:r>
              <a:rPr sz="2750" spc="75" dirty="0">
                <a:solidFill>
                  <a:srgbClr val="B75442"/>
                </a:solidFill>
                <a:latin typeface="Tahoma"/>
                <a:cs typeface="Tahoma"/>
              </a:rPr>
              <a:t>into </a:t>
            </a:r>
            <a:r>
              <a:rPr sz="2750" spc="80" dirty="0">
                <a:solidFill>
                  <a:srgbClr val="B75442"/>
                </a:solidFill>
                <a:latin typeface="Tahoma"/>
                <a:cs typeface="Tahoma"/>
              </a:rPr>
              <a:t>the </a:t>
            </a:r>
            <a:r>
              <a:rPr sz="2750" spc="180" dirty="0">
                <a:solidFill>
                  <a:srgbClr val="B75442"/>
                </a:solidFill>
                <a:latin typeface="Tahoma"/>
                <a:cs typeface="Tahoma"/>
              </a:rPr>
              <a:t>data </a:t>
            </a:r>
            <a:r>
              <a:rPr sz="2750" spc="110" dirty="0">
                <a:solidFill>
                  <a:srgbClr val="B75442"/>
                </a:solidFill>
                <a:latin typeface="Tahoma"/>
                <a:cs typeface="Tahoma"/>
              </a:rPr>
              <a:t>that </a:t>
            </a:r>
            <a:r>
              <a:rPr sz="2750" spc="120" dirty="0">
                <a:solidFill>
                  <a:srgbClr val="B75442"/>
                </a:solidFill>
                <a:latin typeface="Tahoma"/>
                <a:cs typeface="Tahoma"/>
              </a:rPr>
              <a:t>shapes </a:t>
            </a:r>
            <a:r>
              <a:rPr sz="2750" spc="114" dirty="0">
                <a:solidFill>
                  <a:srgbClr val="B75442"/>
                </a:solidFill>
                <a:latin typeface="Tahoma"/>
                <a:cs typeface="Tahoma"/>
              </a:rPr>
              <a:t>our </a:t>
            </a:r>
            <a:r>
              <a:rPr sz="2750" spc="120" dirty="0">
                <a:solidFill>
                  <a:srgbClr val="B75442"/>
                </a:solidFill>
                <a:latin typeface="Tahoma"/>
                <a:cs typeface="Tahoma"/>
              </a:rPr>
              <a:t> </a:t>
            </a:r>
            <a:r>
              <a:rPr sz="2750" spc="105" dirty="0">
                <a:solidFill>
                  <a:srgbClr val="B75442"/>
                </a:solidFill>
                <a:latin typeface="Tahoma"/>
                <a:cs typeface="Tahoma"/>
              </a:rPr>
              <a:t>understanding</a:t>
            </a:r>
            <a:r>
              <a:rPr sz="2750" spc="-110" dirty="0">
                <a:solidFill>
                  <a:srgbClr val="B75442"/>
                </a:solidFill>
                <a:latin typeface="Tahoma"/>
                <a:cs typeface="Tahoma"/>
              </a:rPr>
              <a:t> </a:t>
            </a:r>
            <a:r>
              <a:rPr sz="2750" spc="185" dirty="0">
                <a:solidFill>
                  <a:srgbClr val="B75442"/>
                </a:solidFill>
                <a:latin typeface="Tahoma"/>
                <a:cs typeface="Tahoma"/>
              </a:rPr>
              <a:t>of</a:t>
            </a:r>
            <a:r>
              <a:rPr sz="2750" spc="-110" dirty="0">
                <a:solidFill>
                  <a:srgbClr val="B75442"/>
                </a:solidFill>
                <a:latin typeface="Tahoma"/>
                <a:cs typeface="Tahoma"/>
              </a:rPr>
              <a:t> </a:t>
            </a:r>
            <a:r>
              <a:rPr sz="2750" spc="140" dirty="0">
                <a:solidFill>
                  <a:srgbClr val="B75442"/>
                </a:solidFill>
                <a:latin typeface="Tahoma"/>
                <a:cs typeface="Tahoma"/>
              </a:rPr>
              <a:t>market</a:t>
            </a:r>
            <a:r>
              <a:rPr sz="2750" spc="-105" dirty="0">
                <a:solidFill>
                  <a:srgbClr val="B75442"/>
                </a:solidFill>
                <a:latin typeface="Tahoma"/>
                <a:cs typeface="Tahoma"/>
              </a:rPr>
              <a:t> </a:t>
            </a:r>
            <a:r>
              <a:rPr sz="2750" spc="90" dirty="0">
                <a:solidFill>
                  <a:srgbClr val="B75442"/>
                </a:solidFill>
                <a:latin typeface="Tahoma"/>
                <a:cs typeface="Tahoma"/>
              </a:rPr>
              <a:t>dynamics.</a:t>
            </a:r>
            <a:endParaRPr sz="275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0935876" y="3321050"/>
            <a:ext cx="6537959" cy="2969895"/>
          </a:xfrm>
          <a:prstGeom prst="rect">
            <a:avLst/>
          </a:prstGeom>
        </p:spPr>
        <p:txBody>
          <a:bodyPr vert="horz" wrap="square" lIns="0" tIns="11430" rIns="0" bIns="0" rtlCol="0">
            <a:spAutoFit/>
          </a:bodyPr>
          <a:lstStyle/>
          <a:p>
            <a:pPr marL="12700" marR="5080" algn="ctr">
              <a:lnSpc>
                <a:spcPct val="100400"/>
              </a:lnSpc>
              <a:spcBef>
                <a:spcPts val="90"/>
              </a:spcBef>
            </a:pPr>
            <a:r>
              <a:rPr lang="en-US" sz="2750" spc="20" dirty="0">
                <a:solidFill>
                  <a:srgbClr val="B75442"/>
                </a:solidFill>
                <a:latin typeface="Tahoma"/>
                <a:cs typeface="Tahoma"/>
              </a:rPr>
              <a:t>Active </a:t>
            </a:r>
            <a:r>
              <a:rPr sz="2750" spc="120" dirty="0">
                <a:latin typeface="Tahoma"/>
                <a:cs typeface="Tahoma"/>
              </a:rPr>
              <a:t>budget</a:t>
            </a:r>
            <a:r>
              <a:rPr sz="2750" spc="-100" dirty="0">
                <a:latin typeface="Tahoma"/>
                <a:cs typeface="Tahoma"/>
              </a:rPr>
              <a:t> </a:t>
            </a:r>
            <a:r>
              <a:rPr sz="2750" spc="114" dirty="0">
                <a:latin typeface="Tahoma"/>
                <a:cs typeface="Tahoma"/>
              </a:rPr>
              <a:t>allocation</a:t>
            </a:r>
            <a:r>
              <a:rPr sz="2750" spc="-100" dirty="0">
                <a:latin typeface="Tahoma"/>
                <a:cs typeface="Tahoma"/>
              </a:rPr>
              <a:t> </a:t>
            </a:r>
            <a:r>
              <a:rPr sz="2750" spc="25" dirty="0">
                <a:solidFill>
                  <a:srgbClr val="B75442"/>
                </a:solidFill>
                <a:latin typeface="Tahoma"/>
                <a:cs typeface="Tahoma"/>
              </a:rPr>
              <a:t>is</a:t>
            </a:r>
            <a:r>
              <a:rPr sz="2750" spc="-100" dirty="0">
                <a:solidFill>
                  <a:srgbClr val="B75442"/>
                </a:solidFill>
                <a:latin typeface="Tahoma"/>
                <a:cs typeface="Tahoma"/>
              </a:rPr>
              <a:t> </a:t>
            </a:r>
            <a:r>
              <a:rPr sz="2750" spc="100" dirty="0">
                <a:solidFill>
                  <a:srgbClr val="B75442"/>
                </a:solidFill>
                <a:latin typeface="Tahoma"/>
                <a:cs typeface="Tahoma"/>
              </a:rPr>
              <a:t>crucial</a:t>
            </a:r>
            <a:r>
              <a:rPr sz="2750" spc="-100" dirty="0">
                <a:solidFill>
                  <a:srgbClr val="B75442"/>
                </a:solidFill>
                <a:latin typeface="Tahoma"/>
                <a:cs typeface="Tahoma"/>
              </a:rPr>
              <a:t> </a:t>
            </a:r>
            <a:r>
              <a:rPr sz="2750" spc="125" dirty="0">
                <a:solidFill>
                  <a:srgbClr val="B75442"/>
                </a:solidFill>
                <a:latin typeface="Tahoma"/>
                <a:cs typeface="Tahoma"/>
              </a:rPr>
              <a:t>for </a:t>
            </a:r>
            <a:r>
              <a:rPr sz="2750" spc="-844" dirty="0">
                <a:solidFill>
                  <a:srgbClr val="B75442"/>
                </a:solidFill>
                <a:latin typeface="Tahoma"/>
                <a:cs typeface="Tahoma"/>
              </a:rPr>
              <a:t> </a:t>
            </a:r>
            <a:r>
              <a:rPr sz="2750" spc="90" dirty="0">
                <a:solidFill>
                  <a:srgbClr val="B75442"/>
                </a:solidFill>
                <a:latin typeface="Tahoma"/>
                <a:cs typeface="Tahoma"/>
              </a:rPr>
              <a:t>maximizing </a:t>
            </a:r>
            <a:r>
              <a:rPr sz="2750" spc="125" dirty="0">
                <a:latin typeface="Tahoma"/>
                <a:cs typeface="Tahoma"/>
              </a:rPr>
              <a:t>product </a:t>
            </a:r>
            <a:r>
              <a:rPr sz="2750" spc="110" dirty="0">
                <a:latin typeface="Tahoma"/>
                <a:cs typeface="Tahoma"/>
              </a:rPr>
              <a:t>performance</a:t>
            </a:r>
            <a:r>
              <a:rPr sz="2750" spc="110" dirty="0">
                <a:solidFill>
                  <a:srgbClr val="B75442"/>
                </a:solidFill>
                <a:latin typeface="Tahoma"/>
                <a:cs typeface="Tahoma"/>
              </a:rPr>
              <a:t>. </a:t>
            </a:r>
            <a:r>
              <a:rPr sz="2750" spc="120" dirty="0">
                <a:solidFill>
                  <a:srgbClr val="B75442"/>
                </a:solidFill>
                <a:latin typeface="Tahoma"/>
                <a:cs typeface="Tahoma"/>
              </a:rPr>
              <a:t>We </a:t>
            </a:r>
            <a:r>
              <a:rPr sz="2750" spc="125" dirty="0">
                <a:solidFill>
                  <a:srgbClr val="B75442"/>
                </a:solidFill>
                <a:latin typeface="Tahoma"/>
                <a:cs typeface="Tahoma"/>
              </a:rPr>
              <a:t> </a:t>
            </a:r>
            <a:r>
              <a:rPr sz="2750" spc="20" dirty="0">
                <a:solidFill>
                  <a:srgbClr val="B75442"/>
                </a:solidFill>
                <a:latin typeface="Tahoma"/>
                <a:cs typeface="Tahoma"/>
              </a:rPr>
              <a:t>will </a:t>
            </a:r>
            <a:r>
              <a:rPr sz="2750" spc="135" dirty="0">
                <a:solidFill>
                  <a:srgbClr val="B75442"/>
                </a:solidFill>
                <a:latin typeface="Tahoma"/>
                <a:cs typeface="Tahoma"/>
              </a:rPr>
              <a:t>analyze </a:t>
            </a:r>
            <a:r>
              <a:rPr sz="2750" spc="90" dirty="0">
                <a:solidFill>
                  <a:srgbClr val="B75442"/>
                </a:solidFill>
                <a:latin typeface="Tahoma"/>
                <a:cs typeface="Tahoma"/>
              </a:rPr>
              <a:t>how </a:t>
            </a:r>
            <a:r>
              <a:rPr sz="2750" spc="105" dirty="0">
                <a:solidFill>
                  <a:srgbClr val="B75442"/>
                </a:solidFill>
                <a:latin typeface="Tahoma"/>
                <a:cs typeface="Tahoma"/>
              </a:rPr>
              <a:t>funds </a:t>
            </a:r>
            <a:r>
              <a:rPr sz="2750" spc="140" dirty="0">
                <a:solidFill>
                  <a:srgbClr val="B75442"/>
                </a:solidFill>
                <a:latin typeface="Tahoma"/>
                <a:cs typeface="Tahoma"/>
              </a:rPr>
              <a:t>are </a:t>
            </a:r>
            <a:r>
              <a:rPr sz="2750" spc="85" dirty="0">
                <a:solidFill>
                  <a:srgbClr val="B75442"/>
                </a:solidFill>
                <a:latin typeface="Tahoma"/>
                <a:cs typeface="Tahoma"/>
              </a:rPr>
              <a:t>distributed </a:t>
            </a:r>
            <a:r>
              <a:rPr sz="2750" spc="90" dirty="0">
                <a:solidFill>
                  <a:srgbClr val="B75442"/>
                </a:solidFill>
                <a:latin typeface="Tahoma"/>
                <a:cs typeface="Tahoma"/>
              </a:rPr>
              <a:t> </a:t>
            </a:r>
            <a:r>
              <a:rPr sz="2750" spc="130" dirty="0">
                <a:solidFill>
                  <a:srgbClr val="B75442"/>
                </a:solidFill>
                <a:latin typeface="Tahoma"/>
                <a:cs typeface="Tahoma"/>
              </a:rPr>
              <a:t>across </a:t>
            </a:r>
            <a:r>
              <a:rPr sz="2750" spc="105" dirty="0">
                <a:solidFill>
                  <a:srgbClr val="B75442"/>
                </a:solidFill>
                <a:latin typeface="Tahoma"/>
                <a:cs typeface="Tahoma"/>
              </a:rPr>
              <a:t>various </a:t>
            </a:r>
            <a:r>
              <a:rPr sz="2750" spc="135" dirty="0">
                <a:solidFill>
                  <a:srgbClr val="B75442"/>
                </a:solidFill>
                <a:latin typeface="Tahoma"/>
                <a:cs typeface="Tahoma"/>
              </a:rPr>
              <a:t>departments </a:t>
            </a:r>
            <a:r>
              <a:rPr sz="2750" spc="160" dirty="0">
                <a:solidFill>
                  <a:srgbClr val="B75442"/>
                </a:solidFill>
                <a:latin typeface="Tahoma"/>
                <a:cs typeface="Tahoma"/>
              </a:rPr>
              <a:t>and </a:t>
            </a:r>
            <a:r>
              <a:rPr sz="2750" spc="65" dirty="0">
                <a:solidFill>
                  <a:srgbClr val="B75442"/>
                </a:solidFill>
                <a:latin typeface="Tahoma"/>
                <a:cs typeface="Tahoma"/>
              </a:rPr>
              <a:t>their </a:t>
            </a:r>
            <a:r>
              <a:rPr sz="2750" spc="70" dirty="0">
                <a:solidFill>
                  <a:srgbClr val="B75442"/>
                </a:solidFill>
                <a:latin typeface="Tahoma"/>
                <a:cs typeface="Tahoma"/>
              </a:rPr>
              <a:t> </a:t>
            </a:r>
            <a:r>
              <a:rPr sz="2750" spc="135" dirty="0">
                <a:solidFill>
                  <a:srgbClr val="B75442"/>
                </a:solidFill>
                <a:latin typeface="Tahoma"/>
                <a:cs typeface="Tahoma"/>
              </a:rPr>
              <a:t>impact </a:t>
            </a:r>
            <a:r>
              <a:rPr sz="2750" spc="130" dirty="0">
                <a:solidFill>
                  <a:srgbClr val="B75442"/>
                </a:solidFill>
                <a:latin typeface="Tahoma"/>
                <a:cs typeface="Tahoma"/>
              </a:rPr>
              <a:t>on </a:t>
            </a:r>
            <a:r>
              <a:rPr sz="2750" spc="114" dirty="0">
                <a:solidFill>
                  <a:srgbClr val="B75442"/>
                </a:solidFill>
                <a:latin typeface="Tahoma"/>
                <a:cs typeface="Tahoma"/>
              </a:rPr>
              <a:t>overall </a:t>
            </a:r>
            <a:r>
              <a:rPr sz="2750" spc="110" dirty="0">
                <a:latin typeface="Tahoma"/>
                <a:cs typeface="Tahoma"/>
              </a:rPr>
              <a:t>sales </a:t>
            </a:r>
            <a:r>
              <a:rPr sz="2750" spc="160" dirty="0">
                <a:solidFill>
                  <a:srgbClr val="B75442"/>
                </a:solidFill>
                <a:latin typeface="Tahoma"/>
                <a:cs typeface="Tahoma"/>
              </a:rPr>
              <a:t>and </a:t>
            </a:r>
            <a:r>
              <a:rPr sz="2750" spc="135" dirty="0">
                <a:latin typeface="Tahoma"/>
                <a:cs typeface="Tahoma"/>
              </a:rPr>
              <a:t>proﬁt </a:t>
            </a:r>
            <a:r>
              <a:rPr sz="2750" spc="140" dirty="0">
                <a:latin typeface="Tahoma"/>
                <a:cs typeface="Tahoma"/>
              </a:rPr>
              <a:t> </a:t>
            </a:r>
            <a:r>
              <a:rPr sz="2750" spc="70" dirty="0">
                <a:solidFill>
                  <a:srgbClr val="B75442"/>
                </a:solidFill>
                <a:latin typeface="Tahoma"/>
                <a:cs typeface="Tahoma"/>
              </a:rPr>
              <a:t>margins. </a:t>
            </a:r>
            <a:r>
              <a:rPr sz="2750" spc="40" dirty="0">
                <a:solidFill>
                  <a:srgbClr val="B75442"/>
                </a:solidFill>
                <a:latin typeface="Tahoma"/>
                <a:cs typeface="Tahoma"/>
              </a:rPr>
              <a:t>This </a:t>
            </a:r>
            <a:r>
              <a:rPr sz="2750" spc="105" dirty="0">
                <a:solidFill>
                  <a:srgbClr val="B75442"/>
                </a:solidFill>
                <a:latin typeface="Tahoma"/>
                <a:cs typeface="Tahoma"/>
              </a:rPr>
              <a:t>understanding </a:t>
            </a:r>
            <a:r>
              <a:rPr sz="2750" spc="90" dirty="0">
                <a:solidFill>
                  <a:srgbClr val="B75442"/>
                </a:solidFill>
                <a:latin typeface="Tahoma"/>
                <a:cs typeface="Tahoma"/>
              </a:rPr>
              <a:t>helps </a:t>
            </a:r>
            <a:r>
              <a:rPr sz="2750" spc="25" dirty="0">
                <a:solidFill>
                  <a:srgbClr val="B75442"/>
                </a:solidFill>
                <a:latin typeface="Tahoma"/>
                <a:cs typeface="Tahoma"/>
              </a:rPr>
              <a:t>in </a:t>
            </a:r>
            <a:r>
              <a:rPr sz="2750" spc="30" dirty="0">
                <a:solidFill>
                  <a:srgbClr val="B75442"/>
                </a:solidFill>
                <a:latin typeface="Tahoma"/>
                <a:cs typeface="Tahoma"/>
              </a:rPr>
              <a:t> </a:t>
            </a:r>
            <a:r>
              <a:rPr sz="2750" spc="140" dirty="0">
                <a:solidFill>
                  <a:srgbClr val="B75442"/>
                </a:solidFill>
                <a:latin typeface="Tahoma"/>
                <a:cs typeface="Tahoma"/>
              </a:rPr>
              <a:t>making</a:t>
            </a:r>
            <a:r>
              <a:rPr sz="2750" spc="-110" dirty="0">
                <a:solidFill>
                  <a:srgbClr val="B75442"/>
                </a:solidFill>
                <a:latin typeface="Tahoma"/>
                <a:cs typeface="Tahoma"/>
              </a:rPr>
              <a:t> </a:t>
            </a:r>
            <a:r>
              <a:rPr sz="2750" spc="114" dirty="0">
                <a:solidFill>
                  <a:srgbClr val="B75442"/>
                </a:solidFill>
                <a:latin typeface="Tahoma"/>
                <a:cs typeface="Tahoma"/>
              </a:rPr>
              <a:t>informed</a:t>
            </a:r>
            <a:r>
              <a:rPr sz="2750" spc="-110" dirty="0">
                <a:solidFill>
                  <a:srgbClr val="B75442"/>
                </a:solidFill>
                <a:latin typeface="Tahoma"/>
                <a:cs typeface="Tahoma"/>
              </a:rPr>
              <a:t> </a:t>
            </a:r>
            <a:r>
              <a:rPr sz="2750" spc="125" dirty="0">
                <a:solidFill>
                  <a:srgbClr val="B75442"/>
                </a:solidFill>
                <a:latin typeface="Tahoma"/>
                <a:cs typeface="Tahoma"/>
              </a:rPr>
              <a:t>ﬁnancial</a:t>
            </a:r>
            <a:r>
              <a:rPr sz="2750" spc="-110" dirty="0">
                <a:solidFill>
                  <a:srgbClr val="B75442"/>
                </a:solidFill>
                <a:latin typeface="Tahoma"/>
                <a:cs typeface="Tahoma"/>
              </a:rPr>
              <a:t> </a:t>
            </a:r>
            <a:r>
              <a:rPr sz="2750" spc="50" dirty="0">
                <a:solidFill>
                  <a:srgbClr val="B75442"/>
                </a:solidFill>
                <a:latin typeface="Tahoma"/>
                <a:cs typeface="Tahoma"/>
              </a:rPr>
              <a:t>decisions.</a:t>
            </a:r>
            <a:endParaRPr sz="2750" dirty="0">
              <a:latin typeface="Tahoma"/>
              <a:cs typeface="Tahoma"/>
            </a:endParaRPr>
          </a:p>
        </p:txBody>
      </p:sp>
      <p:sp>
        <p:nvSpPr>
          <p:cNvPr id="7" name="object 7"/>
          <p:cNvSpPr txBox="1">
            <a:spLocks noGrp="1"/>
          </p:cNvSpPr>
          <p:nvPr>
            <p:ph type="title"/>
          </p:nvPr>
        </p:nvSpPr>
        <p:spPr>
          <a:prstGeom prst="rect">
            <a:avLst/>
          </a:prstGeom>
        </p:spPr>
        <p:txBody>
          <a:bodyPr vert="horz" wrap="square" lIns="0" tIns="98425" rIns="0" bIns="0" rtlCol="0">
            <a:spAutoFit/>
          </a:bodyPr>
          <a:lstStyle/>
          <a:p>
            <a:pPr marL="11631295" marR="5080" indent="-1443990">
              <a:lnSpc>
                <a:spcPts val="3300"/>
              </a:lnSpc>
              <a:spcBef>
                <a:spcPts val="775"/>
              </a:spcBef>
            </a:pPr>
            <a:r>
              <a:rPr spc="90" dirty="0">
                <a:latin typeface="Arial"/>
                <a:cs typeface="Arial"/>
              </a:rPr>
              <a:t>UNDERSTANDING</a:t>
            </a:r>
            <a:r>
              <a:rPr spc="114" dirty="0">
                <a:latin typeface="Arial"/>
                <a:cs typeface="Arial"/>
              </a:rPr>
              <a:t> </a:t>
            </a:r>
            <a:r>
              <a:rPr spc="-15" dirty="0">
                <a:latin typeface="Arial"/>
                <a:cs typeface="Arial"/>
              </a:rPr>
              <a:t>BUDGET </a:t>
            </a:r>
            <a:r>
              <a:rPr spc="-900" dirty="0">
                <a:latin typeface="Arial"/>
                <a:cs typeface="Arial"/>
              </a:rPr>
              <a:t> </a:t>
            </a:r>
            <a:r>
              <a:rPr spc="75" dirty="0">
                <a:latin typeface="Arial"/>
                <a:cs typeface="Arial"/>
              </a:rPr>
              <a:t>ALLOCATION</a:t>
            </a:r>
          </a:p>
        </p:txBody>
      </p:sp>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9" name="object 9"/>
          <p:cNvPicPr/>
          <p:nvPr/>
        </p:nvPicPr>
        <p:blipFill>
          <a:blip r:embed="rId2" cstate="print"/>
          <a:stretch>
            <a:fillRect/>
          </a:stretch>
        </p:blipFill>
        <p:spPr>
          <a:xfrm>
            <a:off x="1234465" y="2583281"/>
            <a:ext cx="8848724" cy="556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4688" y="1368755"/>
            <a:ext cx="8096250" cy="7400924"/>
          </a:xfrm>
          <a:prstGeom prst="rect">
            <a:avLst/>
          </a:prstGeom>
        </p:spPr>
      </p:pic>
      <p:sp>
        <p:nvSpPr>
          <p:cNvPr id="5" name="object 5"/>
          <p:cNvSpPr txBox="1">
            <a:spLocks noGrp="1"/>
          </p:cNvSpPr>
          <p:nvPr>
            <p:ph type="title"/>
          </p:nvPr>
        </p:nvSpPr>
        <p:spPr>
          <a:xfrm>
            <a:off x="9143821" y="1216382"/>
            <a:ext cx="7167880" cy="551180"/>
          </a:xfrm>
          <a:prstGeom prst="rect">
            <a:avLst/>
          </a:prstGeom>
        </p:spPr>
        <p:txBody>
          <a:bodyPr vert="horz" wrap="square" lIns="0" tIns="12700" rIns="0" bIns="0" rtlCol="0">
            <a:spAutoFit/>
          </a:bodyPr>
          <a:lstStyle/>
          <a:p>
            <a:pPr marL="12700">
              <a:lnSpc>
                <a:spcPct val="100000"/>
              </a:lnSpc>
              <a:spcBef>
                <a:spcPts val="100"/>
              </a:spcBef>
            </a:pPr>
            <a:r>
              <a:rPr lang="en-US" sz="3450" spc="-120" dirty="0">
                <a:latin typeface="Arial"/>
                <a:cs typeface="Arial"/>
              </a:rPr>
              <a:t>About The Data</a:t>
            </a:r>
            <a:endParaRPr sz="3450" dirty="0">
              <a:latin typeface="Arial"/>
              <a:cs typeface="Arial"/>
            </a:endParaRPr>
          </a:p>
        </p:txBody>
      </p:sp>
      <p:sp>
        <p:nvSpPr>
          <p:cNvPr id="13" name="TextBox 12">
            <a:extLst>
              <a:ext uri="{FF2B5EF4-FFF2-40B4-BE49-F238E27FC236}">
                <a16:creationId xmlns:a16="http://schemas.microsoft.com/office/drawing/2014/main" id="{06744830-8E61-30AB-5567-4CE9AA7940E7}"/>
              </a:ext>
            </a:extLst>
          </p:cNvPr>
          <p:cNvSpPr txBox="1"/>
          <p:nvPr/>
        </p:nvSpPr>
        <p:spPr>
          <a:xfrm>
            <a:off x="9129869" y="1767562"/>
            <a:ext cx="6962246" cy="7725192"/>
          </a:xfrm>
          <a:prstGeom prst="rect">
            <a:avLst/>
          </a:prstGeom>
          <a:noFill/>
        </p:spPr>
        <p:txBody>
          <a:bodyPr wrap="square" rtlCol="0">
            <a:spAutoFit/>
          </a:bodyPr>
          <a:lstStyle/>
          <a:p>
            <a:r>
              <a:rPr lang="en-US" sz="2000" b="1" dirty="0">
                <a:solidFill>
                  <a:srgbClr val="443A3A"/>
                </a:solidFill>
              </a:rPr>
              <a:t>To access the dataset</a:t>
            </a:r>
            <a:r>
              <a:rPr lang="en-US" sz="2000" dirty="0">
                <a:solidFill>
                  <a:srgbClr val="443A3A"/>
                </a:solidFill>
              </a:rPr>
              <a:t>: </a:t>
            </a:r>
            <a:r>
              <a:rPr lang="en-US" sz="2000" dirty="0">
                <a:solidFill>
                  <a:srgbClr val="964B00"/>
                </a:solidFill>
              </a:rPr>
              <a:t>[https://shorturl.at/hUnay]</a:t>
            </a:r>
          </a:p>
          <a:p>
            <a:endParaRPr lang="en-US" sz="2000" b="1" dirty="0">
              <a:solidFill>
                <a:schemeClr val="tx1">
                  <a:lumMod val="95000"/>
                  <a:lumOff val="5000"/>
                </a:schemeClr>
              </a:solidFill>
            </a:endParaRPr>
          </a:p>
          <a:p>
            <a:r>
              <a:rPr lang="en-US" sz="2000" b="1" dirty="0">
                <a:solidFill>
                  <a:schemeClr val="tx1">
                    <a:lumMod val="95000"/>
                    <a:lumOff val="5000"/>
                  </a:schemeClr>
                </a:solidFill>
              </a:rPr>
              <a:t>Budget Data:</a:t>
            </a:r>
            <a:endParaRPr lang="en-US" sz="2000" dirty="0">
              <a:solidFill>
                <a:schemeClr val="tx1">
                  <a:lumMod val="95000"/>
                  <a:lumOff val="5000"/>
                </a:schemeClr>
              </a:solidFill>
            </a:endParaRPr>
          </a:p>
          <a:p>
            <a:pPr>
              <a:buFont typeface="Arial" panose="020B0604020202020204" pitchFamily="34" charset="0"/>
              <a:buChar char="•"/>
            </a:pPr>
            <a:r>
              <a:rPr lang="en-US" sz="2000" b="1" dirty="0">
                <a:solidFill>
                  <a:schemeClr val="tx1">
                    <a:lumMod val="95000"/>
                    <a:lumOff val="5000"/>
                  </a:schemeClr>
                </a:solidFill>
              </a:rPr>
              <a:t>Comprehensive Scope:</a:t>
            </a:r>
            <a:r>
              <a:rPr lang="en-US" sz="2000" dirty="0">
                <a:solidFill>
                  <a:schemeClr val="tx1">
                    <a:lumMod val="95000"/>
                    <a:lumOff val="5000"/>
                  </a:schemeClr>
                </a:solidFill>
              </a:rPr>
              <a:t> </a:t>
            </a:r>
            <a:r>
              <a:rPr lang="en-US" sz="2000" dirty="0">
                <a:solidFill>
                  <a:srgbClr val="964B00"/>
                </a:solidFill>
              </a:rPr>
              <a:t>The dataset covers various financial aspects, including allocated budgets across departments, tracking expenditure trends, and identifying cost-saving opportunities.</a:t>
            </a:r>
          </a:p>
          <a:p>
            <a:pPr>
              <a:buFont typeface="Arial" panose="020B0604020202020204" pitchFamily="34" charset="0"/>
              <a:buChar char="•"/>
            </a:pPr>
            <a:endParaRPr lang="en-US" sz="2000" dirty="0">
              <a:solidFill>
                <a:srgbClr val="964B00"/>
              </a:solidFill>
            </a:endParaRPr>
          </a:p>
          <a:p>
            <a:pPr>
              <a:buFont typeface="Arial" panose="020B0604020202020204" pitchFamily="34" charset="0"/>
              <a:buChar char="•"/>
            </a:pPr>
            <a:r>
              <a:rPr lang="en-US" sz="2000" b="1" dirty="0">
                <a:solidFill>
                  <a:schemeClr val="tx1">
                    <a:lumMod val="95000"/>
                    <a:lumOff val="5000"/>
                  </a:schemeClr>
                </a:solidFill>
              </a:rPr>
              <a:t>Granular Details:</a:t>
            </a:r>
            <a:r>
              <a:rPr lang="en-US" sz="2000" dirty="0">
                <a:solidFill>
                  <a:schemeClr val="tx1">
                    <a:lumMod val="95000"/>
                    <a:lumOff val="5000"/>
                  </a:schemeClr>
                </a:solidFill>
              </a:rPr>
              <a:t> </a:t>
            </a:r>
            <a:r>
              <a:rPr lang="en-US" sz="2000" dirty="0">
                <a:solidFill>
                  <a:srgbClr val="964B00"/>
                </a:solidFill>
              </a:rPr>
              <a:t>Detailed breakdowns by department and project allow for precise budget management and analysis of financial efficiency.</a:t>
            </a:r>
          </a:p>
          <a:p>
            <a:pPr>
              <a:buFont typeface="Arial" panose="020B0604020202020204" pitchFamily="34" charset="0"/>
              <a:buChar char="•"/>
            </a:pPr>
            <a:endParaRPr lang="en-US" sz="2000" dirty="0">
              <a:solidFill>
                <a:srgbClr val="964B00"/>
              </a:solidFill>
            </a:endParaRPr>
          </a:p>
          <a:p>
            <a:r>
              <a:rPr lang="en-US" sz="2000" b="1" dirty="0">
                <a:solidFill>
                  <a:schemeClr val="tx1">
                    <a:lumMod val="95000"/>
                    <a:lumOff val="5000"/>
                  </a:schemeClr>
                </a:solidFill>
              </a:rPr>
              <a:t>Customer Data:</a:t>
            </a:r>
            <a:endParaRPr lang="en-US" sz="2000" dirty="0">
              <a:solidFill>
                <a:schemeClr val="tx1">
                  <a:lumMod val="95000"/>
                  <a:lumOff val="5000"/>
                </a:schemeClr>
              </a:solidFill>
            </a:endParaRPr>
          </a:p>
          <a:p>
            <a:pPr>
              <a:buFont typeface="Arial" panose="020B0604020202020204" pitchFamily="34" charset="0"/>
              <a:buChar char="•"/>
            </a:pPr>
            <a:r>
              <a:rPr lang="en-US" sz="2000" b="1" dirty="0">
                <a:solidFill>
                  <a:schemeClr val="tx1">
                    <a:lumMod val="95000"/>
                    <a:lumOff val="5000"/>
                  </a:schemeClr>
                </a:solidFill>
              </a:rPr>
              <a:t>Diverse Demographics</a:t>
            </a:r>
            <a:r>
              <a:rPr lang="en-US" sz="2000" b="1" dirty="0">
                <a:solidFill>
                  <a:srgbClr val="964B00"/>
                </a:solidFill>
              </a:rPr>
              <a:t>:</a:t>
            </a:r>
            <a:r>
              <a:rPr lang="en-US" sz="2000" dirty="0">
                <a:solidFill>
                  <a:srgbClr val="964B00"/>
                </a:solidFill>
              </a:rPr>
              <a:t> Captures detailed customer information, including age, gender, location, and purchasing behavior, helping to tailor marketing strategies.</a:t>
            </a:r>
          </a:p>
          <a:p>
            <a:pPr>
              <a:buFont typeface="Arial" panose="020B0604020202020204" pitchFamily="34" charset="0"/>
              <a:buChar char="•"/>
            </a:pPr>
            <a:endParaRPr lang="en-US" sz="2000" dirty="0">
              <a:solidFill>
                <a:srgbClr val="964B00"/>
              </a:solidFill>
            </a:endParaRPr>
          </a:p>
          <a:p>
            <a:pPr>
              <a:buFont typeface="Arial" panose="020B0604020202020204" pitchFamily="34" charset="0"/>
              <a:buChar char="•"/>
            </a:pPr>
            <a:r>
              <a:rPr lang="en-US" sz="2000" b="1" dirty="0">
                <a:solidFill>
                  <a:schemeClr val="tx1">
                    <a:lumMod val="95000"/>
                    <a:lumOff val="5000"/>
                  </a:schemeClr>
                </a:solidFill>
              </a:rPr>
              <a:t>Sales Performance:</a:t>
            </a:r>
          </a:p>
          <a:p>
            <a:pPr>
              <a:buFont typeface="Arial" panose="020B0604020202020204" pitchFamily="34" charset="0"/>
              <a:buChar char="•"/>
            </a:pPr>
            <a:r>
              <a:rPr lang="en-US" sz="2000" b="1" dirty="0">
                <a:solidFill>
                  <a:schemeClr val="tx1">
                    <a:lumMod val="95000"/>
                    <a:lumOff val="5000"/>
                  </a:schemeClr>
                </a:solidFill>
              </a:rPr>
              <a:t>Sales Trends:</a:t>
            </a:r>
            <a:r>
              <a:rPr lang="en-US" sz="2000" dirty="0">
                <a:solidFill>
                  <a:schemeClr val="tx1">
                    <a:lumMod val="95000"/>
                    <a:lumOff val="5000"/>
                  </a:schemeClr>
                </a:solidFill>
              </a:rPr>
              <a:t> </a:t>
            </a:r>
            <a:r>
              <a:rPr lang="en-US" sz="2000" dirty="0">
                <a:solidFill>
                  <a:srgbClr val="964B00"/>
                </a:solidFill>
              </a:rPr>
              <a:t>The data reveals seasonal and annual sales trends, assisting in inventory planning and promotional activities.</a:t>
            </a:r>
          </a:p>
          <a:p>
            <a:pPr>
              <a:buFont typeface="Arial" panose="020B0604020202020204" pitchFamily="34" charset="0"/>
              <a:buChar char="•"/>
            </a:pPr>
            <a:endParaRPr lang="en-US" sz="2000" dirty="0">
              <a:solidFill>
                <a:srgbClr val="964B00"/>
              </a:solidFill>
            </a:endParaRPr>
          </a:p>
          <a:p>
            <a:r>
              <a:rPr lang="en-US" sz="2000" b="1" dirty="0">
                <a:solidFill>
                  <a:schemeClr val="tx1">
                    <a:lumMod val="95000"/>
                    <a:lumOff val="5000"/>
                  </a:schemeClr>
                </a:solidFill>
              </a:rPr>
              <a:t>Profit Analysis:</a:t>
            </a:r>
            <a:endParaRPr lang="en-US" sz="2000" dirty="0">
              <a:solidFill>
                <a:schemeClr val="tx1">
                  <a:lumMod val="95000"/>
                  <a:lumOff val="5000"/>
                </a:schemeClr>
              </a:solidFill>
            </a:endParaRPr>
          </a:p>
          <a:p>
            <a:pPr>
              <a:buFont typeface="Arial" panose="020B0604020202020204" pitchFamily="34" charset="0"/>
              <a:buChar char="•"/>
            </a:pPr>
            <a:r>
              <a:rPr lang="en-US" sz="2000" b="1" dirty="0">
                <a:solidFill>
                  <a:schemeClr val="tx1">
                    <a:lumMod val="95000"/>
                    <a:lumOff val="5000"/>
                  </a:schemeClr>
                </a:solidFill>
              </a:rPr>
              <a:t>Profit Margins:</a:t>
            </a:r>
            <a:r>
              <a:rPr lang="en-US" sz="2000" dirty="0">
                <a:solidFill>
                  <a:schemeClr val="tx1">
                    <a:lumMod val="95000"/>
                    <a:lumOff val="5000"/>
                  </a:schemeClr>
                </a:solidFill>
              </a:rPr>
              <a:t> </a:t>
            </a:r>
            <a:r>
              <a:rPr lang="en-US" sz="2000" dirty="0">
                <a:solidFill>
                  <a:srgbClr val="964B00"/>
                </a:solidFill>
              </a:rPr>
              <a:t>Detailed analysis of profit margins by product and region, identifying the most profitable areas of the business.</a:t>
            </a:r>
          </a:p>
          <a:p>
            <a:pPr>
              <a:buFont typeface="Arial" panose="020B0604020202020204" pitchFamily="34" charset="0"/>
              <a:buChar char="•"/>
            </a:pPr>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582480" y="2089270"/>
            <a:ext cx="7085330" cy="551180"/>
          </a:xfrm>
          <a:prstGeom prst="rect">
            <a:avLst/>
          </a:prstGeom>
        </p:spPr>
        <p:txBody>
          <a:bodyPr vert="horz" wrap="square" lIns="0" tIns="12700" rIns="0" bIns="0" rtlCol="0">
            <a:spAutoFit/>
          </a:bodyPr>
          <a:lstStyle/>
          <a:p>
            <a:pPr marL="12700">
              <a:lnSpc>
                <a:spcPct val="100000"/>
              </a:lnSpc>
              <a:spcBef>
                <a:spcPts val="100"/>
              </a:spcBef>
            </a:pPr>
            <a:endParaRPr sz="3450" dirty="0">
              <a:latin typeface="Arial"/>
              <a:cs typeface="Arial"/>
            </a:endParaRPr>
          </a:p>
        </p:txBody>
      </p:sp>
      <p:pic>
        <p:nvPicPr>
          <p:cNvPr id="13" name="Picture 12">
            <a:extLst>
              <a:ext uri="{FF2B5EF4-FFF2-40B4-BE49-F238E27FC236}">
                <a16:creationId xmlns:a16="http://schemas.microsoft.com/office/drawing/2014/main" id="{F1F77BDE-CBB5-0BDC-3666-F10C9D74C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277"/>
            <a:ext cx="18337754" cy="102774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0" name="TextBox 9">
            <a:extLst>
              <a:ext uri="{FF2B5EF4-FFF2-40B4-BE49-F238E27FC236}">
                <a16:creationId xmlns:a16="http://schemas.microsoft.com/office/drawing/2014/main" id="{C6F021C8-8B05-9B5A-1044-D693B1741171}"/>
              </a:ext>
            </a:extLst>
          </p:cNvPr>
          <p:cNvSpPr txBox="1"/>
          <p:nvPr/>
        </p:nvSpPr>
        <p:spPr>
          <a:xfrm>
            <a:off x="1301750" y="577850"/>
            <a:ext cx="739140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Customer Analysis &amp; Insights</a:t>
            </a:r>
          </a:p>
        </p:txBody>
      </p:sp>
      <p:sp>
        <p:nvSpPr>
          <p:cNvPr id="16" name="Rectangle 2">
            <a:extLst>
              <a:ext uri="{FF2B5EF4-FFF2-40B4-BE49-F238E27FC236}">
                <a16:creationId xmlns:a16="http://schemas.microsoft.com/office/drawing/2014/main" id="{C25C3588-227B-8935-3FD6-4F58589EC31D}"/>
              </a:ext>
            </a:extLst>
          </p:cNvPr>
          <p:cNvSpPr>
            <a:spLocks noChangeArrowheads="1"/>
          </p:cNvSpPr>
          <p:nvPr/>
        </p:nvSpPr>
        <p:spPr bwMode="auto">
          <a:xfrm>
            <a:off x="1111250" y="1262162"/>
            <a:ext cx="15163800"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Gender Distribution</a:t>
            </a:r>
            <a:r>
              <a:rPr kumimoji="0" lang="en-US" altLang="en-US" sz="2000" b="1" i="0" u="none" strike="noStrike" cap="none" normalizeH="0" baseline="0" dirty="0">
                <a:ln>
                  <a:noFill/>
                </a:ln>
                <a:solidFill>
                  <a:srgbClr val="964B00"/>
                </a:solidFill>
                <a:effectLst/>
                <a:latin typeface="Arial" panose="020B0604020202020204" pitchFamily="34" charset="0"/>
              </a:rPr>
              <a:t>:</a:t>
            </a:r>
            <a:r>
              <a:rPr kumimoji="0" lang="en-US" altLang="en-US" sz="2000" b="0" i="0" u="none" strike="noStrike" cap="none" normalizeH="0" baseline="0" dirty="0">
                <a:ln>
                  <a:noFill/>
                </a:ln>
                <a:solidFill>
                  <a:srgbClr val="964B00"/>
                </a:solidFill>
                <a:effectLst/>
                <a:latin typeface="Arial" panose="020B0604020202020204" pitchFamily="34" charset="0"/>
              </a:rPr>
              <a:t> The customer base is almost evenly split between male (9.4K) and female (9.1K) customers, indicating balanced gender representation in the market.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Income Distribution:</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The majority of customers have a yearly income in the range of $30K to $80K, with peaks around $50K. This suggests that middle-income earners are the dominant customer group.</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Marital Status:</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A larger portion of the customer base is married (10K), compared to single customers (8.5K). This could indicate that family-oriented services or products may resonate well with the customer base.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Country Representation:</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The majority of customers are from the United States (21K), followed by Australia (13K). This shows a significant concentration in these two countries, which might require region-specific marketing strategies.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Commute Distance:</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Most customers (6.3K) live within 0-1 miles of their workplace, indicating a preference for short commutes, which could be a factor in job satisfaction and retention.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Occupation:</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The largest occupational group among customers is professionals (5.5K), followed by skilled manual workers (4.6K). This may indicate a diverse skill set within the customer base, with a notable emphasis on professional services.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Age Distribution:</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The majority of customers are aged between 40 and 60, with a peak around 50 years old. This suggests that the customer base is predominantly middle-aged.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Education Level:</a:t>
            </a:r>
            <a:r>
              <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000" b="0" i="0" u="none" strike="noStrike" cap="none" normalizeH="0" baseline="0" dirty="0">
                <a:ln>
                  <a:noFill/>
                </a:ln>
                <a:solidFill>
                  <a:srgbClr val="964B00"/>
                </a:solidFill>
                <a:effectLst/>
                <a:latin typeface="Arial" panose="020B0604020202020204" pitchFamily="34" charset="0"/>
              </a:rPr>
              <a:t>Customers with a Bachelor’s degree (5.4K) and some college experience (5.1K) form the largest educational groups, highlighting a relatively well-educated customer 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582480" y="2089270"/>
            <a:ext cx="7085330" cy="551180"/>
          </a:xfrm>
          <a:prstGeom prst="rect">
            <a:avLst/>
          </a:prstGeom>
        </p:spPr>
        <p:txBody>
          <a:bodyPr vert="horz" wrap="square" lIns="0" tIns="12700" rIns="0" bIns="0" rtlCol="0">
            <a:spAutoFit/>
          </a:bodyPr>
          <a:lstStyle/>
          <a:p>
            <a:pPr marL="12700">
              <a:lnSpc>
                <a:spcPct val="100000"/>
              </a:lnSpc>
              <a:spcBef>
                <a:spcPts val="100"/>
              </a:spcBef>
            </a:pPr>
            <a:endParaRPr sz="3450" dirty="0">
              <a:latin typeface="Arial"/>
              <a:cs typeface="Arial"/>
            </a:endParaRPr>
          </a:p>
        </p:txBody>
      </p:sp>
      <p:pic>
        <p:nvPicPr>
          <p:cNvPr id="6" name="Picture 5">
            <a:extLst>
              <a:ext uri="{FF2B5EF4-FFF2-40B4-BE49-F238E27FC236}">
                <a16:creationId xmlns:a16="http://schemas.microsoft.com/office/drawing/2014/main" id="{76EAEA74-E733-E2CF-2D56-059A77C6B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51"/>
            <a:ext cx="18370550" cy="10372240"/>
          </a:xfrm>
          <a:prstGeom prst="rect">
            <a:avLst/>
          </a:prstGeom>
        </p:spPr>
      </p:pic>
    </p:spTree>
    <p:extLst>
      <p:ext uri="{BB962C8B-B14F-4D97-AF65-F5344CB8AC3E}">
        <p14:creationId xmlns:p14="http://schemas.microsoft.com/office/powerpoint/2010/main" val="390389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10" name="TextBox 9">
            <a:extLst>
              <a:ext uri="{FF2B5EF4-FFF2-40B4-BE49-F238E27FC236}">
                <a16:creationId xmlns:a16="http://schemas.microsoft.com/office/drawing/2014/main" id="{C6F021C8-8B05-9B5A-1044-D693B1741171}"/>
              </a:ext>
            </a:extLst>
          </p:cNvPr>
          <p:cNvSpPr txBox="1"/>
          <p:nvPr/>
        </p:nvSpPr>
        <p:spPr>
          <a:xfrm>
            <a:off x="1301750" y="577850"/>
            <a:ext cx="7391400" cy="5847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Sales Analysis &amp; Insights</a:t>
            </a:r>
          </a:p>
        </p:txBody>
      </p:sp>
      <p:sp>
        <p:nvSpPr>
          <p:cNvPr id="3" name="Rectangle 2">
            <a:extLst>
              <a:ext uri="{FF2B5EF4-FFF2-40B4-BE49-F238E27FC236}">
                <a16:creationId xmlns:a16="http://schemas.microsoft.com/office/drawing/2014/main" id="{47643605-A5EC-4C14-2066-4D93030F7B08}"/>
              </a:ext>
            </a:extLst>
          </p:cNvPr>
          <p:cNvSpPr>
            <a:spLocks noChangeArrowheads="1"/>
          </p:cNvSpPr>
          <p:nvPr/>
        </p:nvSpPr>
        <p:spPr bwMode="auto">
          <a:xfrm>
            <a:off x="1149350" y="1263650"/>
            <a:ext cx="14782800"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Income Impact on Sales:</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Customers earning between $30K and $80K contribute the highest sales amounts, with peaks at $50K ($4.5M) and $30K ($4.2M), suggesting that middle-income customers are the primary drivers of sales.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Marital Status Contribution:</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Married customers contribute slightly more to sales ($15M) compared to single customers ($14M), which could reflect higher spending power or household-related purchases.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Country Sales Distribution:</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The United States ($9.4M) and Australia ($9.1M) are the top contributors to sales, indicating these regions are key markets. Other significant contributors include the United Kingdom ($3.4M) and Germany ($2.9M).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Commute Distance Influence:</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Customers living within 0-1 miles of their workplace contribute the highest sales amount ($11.2M), which may indicate a correlation between proximity to work and spending capacity.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Sales by Number of Children:</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Customers with no children generate the highest sales ($8.6M), followed by those with one child ($6.4M) and two children ($6.3M), which may suggest that individuals or small families have more disposable income.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Educational Background and Sales:</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Customers with a Bachelor's degree are the largest contributors to sales ($9.9M), followed by those with partial college education ($7.7M), highlighting the importance of targeting educated consumers.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00" b="0" i="0" u="none" strike="noStrike" cap="none" normalizeH="0" baseline="0" dirty="0">
              <a:ln>
                <a:noFill/>
              </a:ln>
              <a:solidFill>
                <a:srgbClr val="964B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00" b="1" i="0" u="none" strike="noStrike" cap="none" normalizeH="0" baseline="0" dirty="0">
                <a:ln>
                  <a:noFill/>
                </a:ln>
                <a:solidFill>
                  <a:schemeClr val="tx1"/>
                </a:solidFill>
                <a:effectLst/>
                <a:latin typeface="Arial" panose="020B0604020202020204" pitchFamily="34" charset="0"/>
              </a:rPr>
              <a:t>Sales by Age:</a:t>
            </a:r>
            <a:r>
              <a:rPr kumimoji="0" lang="en-US" altLang="en-US" sz="2100" b="0" i="0" u="none" strike="noStrike" cap="none" normalizeH="0" baseline="0" dirty="0">
                <a:ln>
                  <a:noFill/>
                </a:ln>
                <a:solidFill>
                  <a:schemeClr val="tx1"/>
                </a:solidFill>
                <a:effectLst/>
                <a:latin typeface="Arial" panose="020B0604020202020204" pitchFamily="34" charset="0"/>
              </a:rPr>
              <a:t> </a:t>
            </a:r>
            <a:r>
              <a:rPr kumimoji="0" lang="en-US" altLang="en-US" sz="2100" b="0" i="0" u="none" strike="noStrike" cap="none" normalizeH="0" baseline="0" dirty="0">
                <a:ln>
                  <a:noFill/>
                </a:ln>
                <a:solidFill>
                  <a:srgbClr val="964B00"/>
                </a:solidFill>
                <a:effectLst/>
                <a:latin typeface="Arial" panose="020B0604020202020204" pitchFamily="34" charset="0"/>
              </a:rPr>
              <a:t>The highest sales amounts come from customers aged between 40 and 60, with the peak sales at around 50 years old ($1.56M). This age group appears to have the highest purchasing power.</a:t>
            </a:r>
          </a:p>
        </p:txBody>
      </p:sp>
    </p:spTree>
    <p:extLst>
      <p:ext uri="{BB962C8B-B14F-4D97-AF65-F5344CB8AC3E}">
        <p14:creationId xmlns:p14="http://schemas.microsoft.com/office/powerpoint/2010/main" val="223025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9582480" y="2089270"/>
            <a:ext cx="7085330" cy="551180"/>
          </a:xfrm>
          <a:prstGeom prst="rect">
            <a:avLst/>
          </a:prstGeom>
        </p:spPr>
        <p:txBody>
          <a:bodyPr vert="horz" wrap="square" lIns="0" tIns="12700" rIns="0" bIns="0" rtlCol="0">
            <a:spAutoFit/>
          </a:bodyPr>
          <a:lstStyle/>
          <a:p>
            <a:pPr marL="12700">
              <a:lnSpc>
                <a:spcPct val="100000"/>
              </a:lnSpc>
              <a:spcBef>
                <a:spcPts val="100"/>
              </a:spcBef>
            </a:pPr>
            <a:endParaRPr sz="3450" dirty="0">
              <a:latin typeface="Arial"/>
              <a:cs typeface="Arial"/>
            </a:endParaRPr>
          </a:p>
        </p:txBody>
      </p:sp>
      <p:pic>
        <p:nvPicPr>
          <p:cNvPr id="7" name="Picture 6">
            <a:extLst>
              <a:ext uri="{FF2B5EF4-FFF2-40B4-BE49-F238E27FC236}">
                <a16:creationId xmlns:a16="http://schemas.microsoft.com/office/drawing/2014/main" id="{13CA5F87-8FBD-B236-ADDE-1BEC0105B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 y="6829"/>
            <a:ext cx="18275554" cy="10286042"/>
          </a:xfrm>
          <a:prstGeom prst="rect">
            <a:avLst/>
          </a:prstGeom>
        </p:spPr>
      </p:pic>
    </p:spTree>
    <p:extLst>
      <p:ext uri="{BB962C8B-B14F-4D97-AF65-F5344CB8AC3E}">
        <p14:creationId xmlns:p14="http://schemas.microsoft.com/office/powerpoint/2010/main" val="54937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7544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TotalTime>
  <Words>1601</Words>
  <Application>Microsoft Office PowerPoint</Application>
  <PresentationFormat>Custom</PresentationFormat>
  <Paragraphs>108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Tahoma</vt:lpstr>
      <vt:lpstr>Trebuchet MS</vt:lpstr>
      <vt:lpstr>Wingdings</vt:lpstr>
      <vt:lpstr>Office Theme</vt:lpstr>
      <vt:lpstr>PowerPoint Presentation</vt:lpstr>
      <vt:lpstr>PowerPoint Presentation</vt:lpstr>
      <vt:lpstr>UNDERSTANDING BUDGET  ALLOCATION</vt:lpstr>
      <vt:lpstr>About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Saini Harsh</cp:lastModifiedBy>
  <cp:revision>4</cp:revision>
  <dcterms:created xsi:type="dcterms:W3CDTF">2024-08-26T07:10:20Z</dcterms:created>
  <dcterms:modified xsi:type="dcterms:W3CDTF">2024-08-26T13:03:18Z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2024-08-25T00:00:00Z</vt:filetime>
  </property>
  <property fmtid="{D5CDD505-2E9C-101B-9397-08002B2CF9AE}" pid="3" name="Creator">
    <vt:lpwstr>Chromium</vt:lpwstr>
  </property>
  <property fmtid="{D5CDD505-2E9C-101B-9397-08002B2CF9AE}" pid="4" name="LastSaved">
    <vt:filetime>2024-08-26T00:00:00Z</vt:filetime>
  </property>
</Properties>
</file>