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arang" userId="e9edc4cdf412109c" providerId="LiveId" clId="{4B73D7FD-0B64-4564-8773-ED153B78738A}"/>
    <pc:docChg chg="modSld">
      <pc:chgData name="harsh sarang" userId="e9edc4cdf412109c" providerId="LiveId" clId="{4B73D7FD-0B64-4564-8773-ED153B78738A}" dt="2024-11-23T10:13:59.414" v="7" actId="20577"/>
      <pc:docMkLst>
        <pc:docMk/>
      </pc:docMkLst>
      <pc:sldChg chg="modSp mod">
        <pc:chgData name="harsh sarang" userId="e9edc4cdf412109c" providerId="LiveId" clId="{4B73D7FD-0B64-4564-8773-ED153B78738A}" dt="2024-11-23T10:10:15.518" v="3" actId="20577"/>
        <pc:sldMkLst>
          <pc:docMk/>
          <pc:sldMk cId="2498021601" sldId="321"/>
        </pc:sldMkLst>
        <pc:spChg chg="mod">
          <ac:chgData name="harsh sarang" userId="e9edc4cdf412109c" providerId="LiveId" clId="{4B73D7FD-0B64-4564-8773-ED153B78738A}" dt="2024-11-23T10:10:15.518" v="3" actId="20577"/>
          <ac:spMkLst>
            <pc:docMk/>
            <pc:sldMk cId="2498021601" sldId="321"/>
            <ac:spMk id="3" creationId="{38D62608-F5E4-7EC0-5EF0-4F988DDDEC5B}"/>
          </ac:spMkLst>
        </pc:spChg>
      </pc:sldChg>
      <pc:sldChg chg="modSp mod">
        <pc:chgData name="harsh sarang" userId="e9edc4cdf412109c" providerId="LiveId" clId="{4B73D7FD-0B64-4564-8773-ED153B78738A}" dt="2024-11-23T10:13:59.414" v="7" actId="20577"/>
        <pc:sldMkLst>
          <pc:docMk/>
          <pc:sldMk cId="1686213229" sldId="322"/>
        </pc:sldMkLst>
        <pc:spChg chg="mod">
          <ac:chgData name="harsh sarang" userId="e9edc4cdf412109c" providerId="LiveId" clId="{4B73D7FD-0B64-4564-8773-ED153B78738A}" dt="2024-11-23T10:13:59.414" v="7" actId="20577"/>
          <ac:spMkLst>
            <pc:docMk/>
            <pc:sldMk cId="1686213229" sldId="322"/>
            <ac:spMk id="52" creationId="{601279DC-2816-FAD9-7D5F-06E88DA857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b="1" i="0" dirty="0">
                <a:solidFill>
                  <a:srgbClr val="1F2937"/>
                </a:solidFill>
                <a:effectLst/>
                <a:latin typeface="Figtree"/>
              </a:rPr>
              <a:t>Fraud Detection</a:t>
            </a:r>
            <a:br>
              <a:rPr lang="en-IN" b="1" i="0" dirty="0">
                <a:solidFill>
                  <a:srgbClr val="1F2937"/>
                </a:solidFill>
                <a:effectLst/>
                <a:latin typeface="Figtree"/>
              </a:rPr>
            </a:br>
            <a:r>
              <a:rPr lang="en-IN" sz="1800" b="1" i="0" dirty="0">
                <a:solidFill>
                  <a:srgbClr val="1F2937"/>
                </a:solidFill>
                <a:effectLst/>
                <a:latin typeface="Figtree"/>
              </a:rPr>
              <a:t>a </a:t>
            </a:r>
            <a:r>
              <a:rPr lang="en-US" sz="1800" b="0" i="0" dirty="0">
                <a:solidFill>
                  <a:srgbClr val="1F2937"/>
                </a:solidFill>
                <a:effectLst/>
                <a:latin typeface="Figtree"/>
              </a:rPr>
              <a:t>machine learning model that predicts fraud transactions.</a:t>
            </a:r>
            <a:endParaRPr lang="en-IN" sz="1800" b="1" i="0" dirty="0">
              <a:solidFill>
                <a:srgbClr val="1F2937"/>
              </a:solidFill>
              <a:effectLst/>
              <a:latin typeface="Figtree"/>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731519" y="479035"/>
            <a:ext cx="7796464" cy="1222385"/>
          </a:xfrm>
        </p:spPr>
        <p:txBody>
          <a:bodyPr/>
          <a:lstStyle/>
          <a:p>
            <a:r>
              <a:rPr lang="en-US" dirty="0"/>
              <a:t>Important parameters of models </a:t>
            </a:r>
          </a:p>
        </p:txBody>
      </p:sp>
      <p:pic>
        <p:nvPicPr>
          <p:cNvPr id="19" name="Content Placeholder 18">
            <a:extLst>
              <a:ext uri="{FF2B5EF4-FFF2-40B4-BE49-F238E27FC236}">
                <a16:creationId xmlns:a16="http://schemas.microsoft.com/office/drawing/2014/main" id="{0F49859D-C72B-AFC6-67A2-D6D588C20317}"/>
              </a:ext>
            </a:extLst>
          </p:cNvPr>
          <p:cNvPicPr>
            <a:picLocks noGrp="1" noChangeAspect="1"/>
          </p:cNvPicPr>
          <p:nvPr>
            <p:ph sz="quarter" idx="4"/>
          </p:nvPr>
        </p:nvPicPr>
        <p:blipFill>
          <a:blip r:embed="rId3"/>
          <a:stretch>
            <a:fillRect/>
          </a:stretch>
        </p:blipFill>
        <p:spPr>
          <a:xfrm>
            <a:off x="1028554" y="2052247"/>
            <a:ext cx="7499429" cy="39714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939165" y="289940"/>
            <a:ext cx="9875463" cy="999746"/>
          </a:xfrm>
        </p:spPr>
        <p:txBody>
          <a:bodyPr/>
          <a:lstStyle/>
          <a:p>
            <a:r>
              <a:rPr lang="en-US" dirty="0" err="1"/>
              <a:t>Comparsion</a:t>
            </a:r>
            <a:r>
              <a:rPr lang="en-US" dirty="0"/>
              <a:t> of roc-curve</a:t>
            </a:r>
          </a:p>
        </p:txBody>
      </p:sp>
      <p:pic>
        <p:nvPicPr>
          <p:cNvPr id="2050" name="Picture 2">
            <a:extLst>
              <a:ext uri="{FF2B5EF4-FFF2-40B4-BE49-F238E27FC236}">
                <a16:creationId xmlns:a16="http://schemas.microsoft.com/office/drawing/2014/main" id="{FE69BC01-FFCA-D587-8C8F-FAD6F1291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16" y="1396620"/>
            <a:ext cx="7239635" cy="5171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708495E-1F37-2079-3533-E48656DCDA3E}"/>
              </a:ext>
            </a:extLst>
          </p:cNvPr>
          <p:cNvSpPr txBox="1"/>
          <p:nvPr/>
        </p:nvSpPr>
        <p:spPr>
          <a:xfrm>
            <a:off x="8178800" y="1656080"/>
            <a:ext cx="4092787" cy="3785652"/>
          </a:xfrm>
          <a:prstGeom prst="rect">
            <a:avLst/>
          </a:prstGeom>
          <a:noFill/>
        </p:spPr>
        <p:txBody>
          <a:bodyPr wrap="none" rtlCol="0">
            <a:spAutoFit/>
          </a:bodyPr>
          <a:lstStyle/>
          <a:p>
            <a:r>
              <a:rPr lang="en-US" sz="2400" dirty="0">
                <a:solidFill>
                  <a:schemeClr val="accent6"/>
                </a:solidFill>
                <a:latin typeface="Lucida Bright" panose="02040602050505020304" pitchFamily="18" charset="0"/>
              </a:rPr>
              <a:t>In this ROC curve we </a:t>
            </a:r>
          </a:p>
          <a:p>
            <a:r>
              <a:rPr lang="en-US" sz="2400" dirty="0">
                <a:solidFill>
                  <a:schemeClr val="accent6"/>
                </a:solidFill>
                <a:latin typeface="Lucida Bright" panose="02040602050505020304" pitchFamily="18" charset="0"/>
              </a:rPr>
              <a:t>See all models are </a:t>
            </a:r>
          </a:p>
          <a:p>
            <a:r>
              <a:rPr lang="en-US" sz="2400" dirty="0">
                <a:solidFill>
                  <a:schemeClr val="accent6"/>
                </a:solidFill>
                <a:latin typeface="Lucida Bright" panose="02040602050505020304" pitchFamily="18" charset="0"/>
              </a:rPr>
              <a:t>Towards True positive </a:t>
            </a:r>
          </a:p>
          <a:p>
            <a:r>
              <a:rPr lang="en-US" sz="2400" dirty="0">
                <a:solidFill>
                  <a:schemeClr val="accent6"/>
                </a:solidFill>
                <a:latin typeface="Lucida Bright" panose="02040602050505020304" pitchFamily="18" charset="0"/>
              </a:rPr>
              <a:t>Ratio, logistic regress-</a:t>
            </a:r>
          </a:p>
          <a:p>
            <a:r>
              <a:rPr lang="en-US" sz="2400" dirty="0">
                <a:solidFill>
                  <a:schemeClr val="accent6"/>
                </a:solidFill>
                <a:latin typeface="Lucida Bright" panose="02040602050505020304" pitchFamily="18" charset="0"/>
              </a:rPr>
              <a:t>-ion has less true positive</a:t>
            </a:r>
          </a:p>
          <a:p>
            <a:r>
              <a:rPr lang="en-US" sz="2400" dirty="0">
                <a:solidFill>
                  <a:schemeClr val="accent6"/>
                </a:solidFill>
                <a:latin typeface="Lucida Bright" panose="02040602050505020304" pitchFamily="18" charset="0"/>
              </a:rPr>
              <a:t>Rate compared to random</a:t>
            </a:r>
          </a:p>
          <a:p>
            <a:r>
              <a:rPr lang="en-US" sz="2400" dirty="0">
                <a:solidFill>
                  <a:schemeClr val="accent6"/>
                </a:solidFill>
                <a:latin typeface="Lucida Bright" panose="02040602050505020304" pitchFamily="18" charset="0"/>
              </a:rPr>
              <a:t>Forest gradient boosting</a:t>
            </a:r>
          </a:p>
          <a:p>
            <a:r>
              <a:rPr lang="en-US" sz="2400" dirty="0">
                <a:solidFill>
                  <a:schemeClr val="accent6"/>
                </a:solidFill>
                <a:latin typeface="Lucida Bright" panose="02040602050505020304" pitchFamily="18" charset="0"/>
              </a:rPr>
              <a:t>And </a:t>
            </a:r>
            <a:r>
              <a:rPr lang="en-US" sz="2400" dirty="0" err="1">
                <a:solidFill>
                  <a:schemeClr val="accent6"/>
                </a:solidFill>
                <a:latin typeface="Lucida Bright" panose="02040602050505020304" pitchFamily="18" charset="0"/>
              </a:rPr>
              <a:t>XGBoosting</a:t>
            </a:r>
            <a:r>
              <a:rPr lang="en-US" sz="2400" dirty="0">
                <a:solidFill>
                  <a:schemeClr val="accent6"/>
                </a:solidFill>
                <a:latin typeface="Lucida Bright" panose="02040602050505020304" pitchFamily="18" charset="0"/>
              </a:rPr>
              <a:t>, and </a:t>
            </a:r>
          </a:p>
          <a:p>
            <a:r>
              <a:rPr lang="en-US" sz="2400" dirty="0">
                <a:solidFill>
                  <a:schemeClr val="accent6"/>
                </a:solidFill>
                <a:latin typeface="Lucida Bright" panose="02040602050505020304" pitchFamily="18" charset="0"/>
              </a:rPr>
              <a:t>The dotted line are </a:t>
            </a:r>
          </a:p>
          <a:p>
            <a:r>
              <a:rPr lang="en-US" sz="2400" dirty="0">
                <a:solidFill>
                  <a:schemeClr val="accent6"/>
                </a:solidFill>
                <a:latin typeface="Lucida Bright" panose="02040602050505020304" pitchFamily="18" charset="0"/>
              </a:rPr>
              <a:t>Random guess</a:t>
            </a:r>
            <a:endParaRPr lang="en-IN" sz="2400" dirty="0">
              <a:solidFill>
                <a:schemeClr val="accent6"/>
              </a:solidFill>
              <a:latin typeface="Lucida Bright" panose="02040602050505020304" pitchFamily="18" charset="0"/>
            </a:endParaRPr>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568960" y="173354"/>
            <a:ext cx="10511627" cy="1012785"/>
          </a:xfrm>
        </p:spPr>
        <p:txBody>
          <a:bodyPr/>
          <a:lstStyle/>
          <a:p>
            <a:r>
              <a:rPr lang="en-US" dirty="0"/>
              <a:t>Confusion Matrix</a:t>
            </a:r>
          </a:p>
        </p:txBody>
      </p:sp>
      <p:pic>
        <p:nvPicPr>
          <p:cNvPr id="3076" name="Picture 4">
            <a:extLst>
              <a:ext uri="{FF2B5EF4-FFF2-40B4-BE49-F238E27FC236}">
                <a16:creationId xmlns:a16="http://schemas.microsoft.com/office/drawing/2014/main" id="{6C32B4DF-2B64-6A4D-8954-C7BC13891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348" y="1186139"/>
            <a:ext cx="5887047" cy="51856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512B52-BC41-43BD-E091-F8C61A863A43}"/>
              </a:ext>
            </a:extLst>
          </p:cNvPr>
          <p:cNvSpPr txBox="1"/>
          <p:nvPr/>
        </p:nvSpPr>
        <p:spPr>
          <a:xfrm>
            <a:off x="1808480" y="1859280"/>
            <a:ext cx="2814320" cy="1334532"/>
          </a:xfrm>
          <a:prstGeom prst="rect">
            <a:avLst/>
          </a:prstGeom>
          <a:noFill/>
        </p:spPr>
        <p:txBody>
          <a:bodyPr wrap="square" rtlCol="0">
            <a:spAutoFit/>
          </a:bodyPr>
          <a:lstStyle/>
          <a:p>
            <a:endParaRPr lang="en-IN" dirty="0"/>
          </a:p>
        </p:txBody>
      </p:sp>
      <p:sp>
        <p:nvSpPr>
          <p:cNvPr id="52" name="Rectangle 49">
            <a:extLst>
              <a:ext uri="{FF2B5EF4-FFF2-40B4-BE49-F238E27FC236}">
                <a16:creationId xmlns:a16="http://schemas.microsoft.com/office/drawing/2014/main" id="{601279DC-2816-FAD9-7D5F-06E88DA857B8}"/>
              </a:ext>
            </a:extLst>
          </p:cNvPr>
          <p:cNvSpPr>
            <a:spLocks noChangeArrowheads="1"/>
          </p:cNvSpPr>
          <p:nvPr/>
        </p:nvSpPr>
        <p:spPr bwMode="auto">
          <a:xfrm>
            <a:off x="568960" y="1186139"/>
            <a:ext cx="530138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matrix consists of four sections: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Top-left (2994)</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the </a:t>
            </a:r>
            <a:r>
              <a:rPr kumimoji="0" lang="en-US" altLang="en-US" sz="1800" b="1" i="0" u="none" strike="noStrike" cap="none" normalizeH="0" baseline="0" dirty="0">
                <a:ln>
                  <a:noFill/>
                </a:ln>
                <a:solidFill>
                  <a:schemeClr val="tx1"/>
                </a:solidFill>
                <a:effectLst/>
                <a:latin typeface="Arial" panose="020B0604020202020204" pitchFamily="34" charset="0"/>
              </a:rPr>
              <a:t>True Negatives (TN)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are cases where the actual class is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and the model correctly predicted </a:t>
            </a:r>
            <a:r>
              <a:rPr kumimoji="0" lang="en-US" altLang="en-US" b="0" i="0" u="none" strike="noStrike" cap="none" normalizeH="0" baseline="0" dirty="0">
                <a:ln>
                  <a:noFill/>
                </a:ln>
                <a:solidFill>
                  <a:schemeClr val="tx1"/>
                </a:solidFill>
                <a:effectLst/>
                <a:latin typeface="Arial Unicode MS"/>
              </a:rPr>
              <a:t>0</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Top-right (2)</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the </a:t>
            </a:r>
            <a:r>
              <a:rPr kumimoji="0" lang="en-US" altLang="en-US" sz="1800" b="1" i="0" u="none" strike="noStrike" cap="none" normalizeH="0" baseline="0" dirty="0">
                <a:ln>
                  <a:noFill/>
                </a:ln>
                <a:solidFill>
                  <a:schemeClr val="tx1"/>
                </a:solidFill>
                <a:effectLst/>
                <a:latin typeface="Arial" panose="020B0604020202020204" pitchFamily="34" charset="0"/>
              </a:rPr>
              <a:t>False Positives (FP)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are cases where the actual class is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but the model incorrectly predicted </a:t>
            </a:r>
            <a:r>
              <a:rPr kumimoji="0" lang="en-US" altLang="en-US" b="0" i="0" u="none" strike="noStrike" cap="none" normalizeH="0" baseline="0" dirty="0">
                <a:ln>
                  <a:noFill/>
                </a:ln>
                <a:solidFill>
                  <a:schemeClr val="tx1"/>
                </a:solidFill>
                <a:effectLst/>
                <a:latin typeface="Arial Unicode MS"/>
              </a:rPr>
              <a:t>1</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Bottom-left (12)</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the </a:t>
            </a:r>
            <a:r>
              <a:rPr kumimoji="0" lang="en-US" altLang="en-US" sz="1800" b="1" i="0" u="none" strike="noStrike" cap="none" normalizeH="0" baseline="0" dirty="0">
                <a:ln>
                  <a:noFill/>
                </a:ln>
                <a:solidFill>
                  <a:schemeClr val="tx1"/>
                </a:solidFill>
                <a:effectLst/>
                <a:latin typeface="Arial" panose="020B0604020202020204" pitchFamily="34" charset="0"/>
              </a:rPr>
              <a:t>False Negatives (FN)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are cases where the actual class is </a:t>
            </a:r>
            <a:r>
              <a:rPr kumimoji="0" lang="en-US" altLang="en-US" b="0" i="0" u="none" strike="noStrike" cap="none" normalizeH="0" baseline="0" dirty="0">
                <a:ln>
                  <a:noFill/>
                </a:ln>
                <a:solidFill>
                  <a:schemeClr val="tx1"/>
                </a:solidFill>
                <a:effectLst/>
                <a:latin typeface="Arial Unicode MS"/>
              </a:rPr>
              <a:t>1</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but the model incorrectly predicted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Bottom-right (335)</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Represents the </a:t>
            </a:r>
            <a:r>
              <a:rPr kumimoji="0" lang="en-US" altLang="en-US" sz="1800" b="1" i="0" u="none" strike="noStrike" cap="none" normalizeH="0" baseline="0" dirty="0">
                <a:ln>
                  <a:noFill/>
                </a:ln>
                <a:solidFill>
                  <a:schemeClr val="tx1"/>
                </a:solidFill>
                <a:effectLst/>
                <a:latin typeface="Arial" panose="020B0604020202020204" pitchFamily="34" charset="0"/>
              </a:rPr>
              <a:t>True Positives (TP)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are cases where the actual class is </a:t>
            </a:r>
            <a:r>
              <a:rPr kumimoji="0" lang="en-US" altLang="en-US" b="0" i="0" u="none" strike="noStrike" cap="none" normalizeH="0" baseline="0" dirty="0">
                <a:ln>
                  <a:noFill/>
                </a:ln>
                <a:solidFill>
                  <a:schemeClr val="tx1"/>
                </a:solidFill>
                <a:effectLst/>
                <a:latin typeface="Arial Unicode MS"/>
              </a:rPr>
              <a:t>1</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and the model correctly predicted 1.</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D515E4-2D51-FFA9-FEA4-B6B706260A14}"/>
              </a:ext>
            </a:extLst>
          </p:cNvPr>
          <p:cNvSpPr txBox="1"/>
          <p:nvPr/>
        </p:nvSpPr>
        <p:spPr>
          <a:xfrm>
            <a:off x="4145279" y="457200"/>
            <a:ext cx="6707157" cy="646331"/>
          </a:xfrm>
          <a:prstGeom prst="rect">
            <a:avLst/>
          </a:prstGeom>
          <a:noFill/>
        </p:spPr>
        <p:txBody>
          <a:bodyPr wrap="none" rtlCol="0">
            <a:spAutoFit/>
          </a:bodyPr>
          <a:lstStyle/>
          <a:p>
            <a:r>
              <a:rPr lang="en-IN" sz="3600" dirty="0">
                <a:solidFill>
                  <a:schemeClr val="accent6"/>
                </a:solidFill>
                <a:latin typeface="+mj-lt"/>
              </a:rPr>
              <a:t>Financial Impact Analysis</a:t>
            </a:r>
            <a:endParaRPr lang="en-US" sz="3600" dirty="0">
              <a:solidFill>
                <a:schemeClr val="accent6"/>
              </a:solidFill>
              <a:latin typeface="+mj-lt"/>
            </a:endParaRPr>
          </a:p>
        </p:txBody>
      </p:sp>
      <p:pic>
        <p:nvPicPr>
          <p:cNvPr id="3" name="Picture 2">
            <a:extLst>
              <a:ext uri="{FF2B5EF4-FFF2-40B4-BE49-F238E27FC236}">
                <a16:creationId xmlns:a16="http://schemas.microsoft.com/office/drawing/2014/main" id="{D799DC39-9196-5CF6-9B40-B748206EDAB5}"/>
              </a:ext>
            </a:extLst>
          </p:cNvPr>
          <p:cNvPicPr>
            <a:picLocks noChangeAspect="1"/>
          </p:cNvPicPr>
          <p:nvPr/>
        </p:nvPicPr>
        <p:blipFill>
          <a:blip r:embed="rId2"/>
          <a:stretch>
            <a:fillRect/>
          </a:stretch>
        </p:blipFill>
        <p:spPr>
          <a:xfrm>
            <a:off x="4145279" y="1515473"/>
            <a:ext cx="4701605" cy="256451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7DE3716-AF42-30F2-DE1A-FB0BAB67E8A4}"/>
              </a:ext>
            </a:extLst>
          </p:cNvPr>
          <p:cNvSpPr txBox="1"/>
          <p:nvPr/>
        </p:nvSpPr>
        <p:spPr>
          <a:xfrm>
            <a:off x="3643121" y="4611328"/>
            <a:ext cx="8436669" cy="1200329"/>
          </a:xfrm>
          <a:prstGeom prst="rect">
            <a:avLst/>
          </a:prstGeom>
          <a:noFill/>
        </p:spPr>
        <p:txBody>
          <a:bodyPr wrap="none" rtlCol="0">
            <a:spAutoFit/>
          </a:bodyPr>
          <a:lstStyle/>
          <a:p>
            <a:pPr algn="l">
              <a:buFont typeface="Arial" panose="020B0604020202020204" pitchFamily="34" charset="0"/>
              <a:buChar char="•"/>
            </a:pPr>
            <a:r>
              <a:rPr lang="en-US" b="1" i="0" dirty="0">
                <a:solidFill>
                  <a:srgbClr val="0D0D0D"/>
                </a:solidFill>
                <a:effectLst/>
                <a:latin typeface="ui-sans-serif"/>
              </a:rPr>
              <a:t>Average fraud loss</a:t>
            </a:r>
            <a:r>
              <a:rPr lang="en-US" b="0" i="0" dirty="0">
                <a:solidFill>
                  <a:srgbClr val="0D0D0D"/>
                </a:solidFill>
                <a:effectLst/>
                <a:latin typeface="ui-sans-serif"/>
              </a:rPr>
              <a:t>: The average loss caused by fraudulent transactions.</a:t>
            </a:r>
          </a:p>
          <a:p>
            <a:pPr algn="l">
              <a:buFont typeface="Arial" panose="020B0604020202020204" pitchFamily="34" charset="0"/>
              <a:buChar char="•"/>
            </a:pPr>
            <a:r>
              <a:rPr lang="en-US" b="1" i="0" dirty="0">
                <a:solidFill>
                  <a:srgbClr val="0D0D0D"/>
                </a:solidFill>
                <a:effectLst/>
                <a:latin typeface="ui-sans-serif"/>
              </a:rPr>
              <a:t>Detected fraud</a:t>
            </a:r>
            <a:r>
              <a:rPr lang="en-US" b="0" i="0" dirty="0">
                <a:solidFill>
                  <a:srgbClr val="0D0D0D"/>
                </a:solidFill>
                <a:effectLst/>
                <a:latin typeface="ui-sans-serif"/>
              </a:rPr>
              <a:t>: The total number of fraudulent transactions correctly identified.</a:t>
            </a:r>
          </a:p>
          <a:p>
            <a:pPr algn="l">
              <a:buFont typeface="Arial" panose="020B0604020202020204" pitchFamily="34" charset="0"/>
              <a:buChar char="•"/>
            </a:pPr>
            <a:r>
              <a:rPr lang="en-US" b="1" i="0" dirty="0">
                <a:solidFill>
                  <a:srgbClr val="0D0D0D"/>
                </a:solidFill>
                <a:effectLst/>
                <a:latin typeface="ui-sans-serif"/>
              </a:rPr>
              <a:t>False alarm</a:t>
            </a:r>
            <a:r>
              <a:rPr lang="en-US" b="0" i="0" dirty="0">
                <a:solidFill>
                  <a:srgbClr val="0D0D0D"/>
                </a:solidFill>
                <a:effectLst/>
                <a:latin typeface="ui-sans-serif"/>
              </a:rPr>
              <a:t>: The total number of non-fraud transactions wrongly flagged as fraud.</a:t>
            </a:r>
          </a:p>
          <a:p>
            <a:pPr algn="l">
              <a:buFont typeface="Arial" panose="020B0604020202020204" pitchFamily="34" charset="0"/>
              <a:buChar char="•"/>
            </a:pPr>
            <a:r>
              <a:rPr lang="en-US" b="1" i="0" dirty="0">
                <a:solidFill>
                  <a:srgbClr val="0D0D0D"/>
                </a:solidFill>
                <a:effectLst/>
                <a:latin typeface="ui-sans-serif"/>
              </a:rPr>
              <a:t>Financial impact</a:t>
            </a:r>
            <a:r>
              <a:rPr lang="en-US" b="0" i="0" dirty="0">
                <a:solidFill>
                  <a:srgbClr val="0D0D0D"/>
                </a:solidFill>
                <a:effectLst/>
                <a:latin typeface="ui-sans-serif"/>
              </a:rPr>
              <a:t>: The net monetary effect of the model's fraud detection performance.</a:t>
            </a:r>
          </a:p>
        </p:txBody>
      </p:sp>
    </p:spTree>
    <p:extLst>
      <p:ext uri="{BB962C8B-B14F-4D97-AF65-F5344CB8AC3E}">
        <p14:creationId xmlns:p14="http://schemas.microsoft.com/office/powerpoint/2010/main" val="2760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514538"/>
            <a:ext cx="5715000" cy="2727709"/>
          </a:xfrm>
        </p:spPr>
        <p:txBody>
          <a:bodyPr/>
          <a:lstStyle/>
          <a:p>
            <a:r>
              <a:rPr lang="en-US" sz="6000" dirty="0"/>
              <a:t>Thank </a:t>
            </a:r>
            <a:br>
              <a:rPr lang="en-US" sz="6000" dirty="0"/>
            </a:br>
            <a:r>
              <a:rPr lang="en-US" sz="60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69016"/>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254537"/>
            <a:ext cx="6583680" cy="3821798"/>
          </a:xfrm>
        </p:spPr>
        <p:txBody>
          <a:bodyPr>
            <a:normAutofit/>
          </a:bodyPr>
          <a:lstStyle/>
          <a:p>
            <a:r>
              <a:rPr lang="en-IN" dirty="0"/>
              <a:t>Introduction and Objectives</a:t>
            </a:r>
            <a:endParaRPr lang="en-US" dirty="0"/>
          </a:p>
          <a:p>
            <a:r>
              <a:rPr lang="en-IN" dirty="0"/>
              <a:t>Dataset Analysis</a:t>
            </a:r>
          </a:p>
          <a:p>
            <a:r>
              <a:rPr lang="en-IN" dirty="0"/>
              <a:t>Exploratory Data Analysis (EDA) </a:t>
            </a:r>
          </a:p>
          <a:p>
            <a:r>
              <a:rPr lang="en-IN" dirty="0"/>
              <a:t>Model Development</a:t>
            </a:r>
          </a:p>
          <a:p>
            <a:r>
              <a:rPr lang="en-IN" dirty="0"/>
              <a:t>Performance Evaluation</a:t>
            </a:r>
          </a:p>
          <a:p>
            <a:r>
              <a:rPr lang="en-IN" dirty="0"/>
              <a:t>Financial Impact Analysis</a:t>
            </a:r>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210827" y="525205"/>
            <a:ext cx="5830798" cy="5309114"/>
          </a:xfrm>
        </p:spPr>
        <p:txBody>
          <a:bodyPr/>
          <a:lstStyle/>
          <a:p>
            <a:r>
              <a:rPr lang="en-US" sz="2800" b="0" i="0" dirty="0">
                <a:effectLst/>
                <a:latin typeface="ui-sans-serif"/>
              </a:rPr>
              <a:t>This project starts by </a:t>
            </a:r>
            <a:br>
              <a:rPr lang="en-US" sz="2800" b="0" i="0" dirty="0">
                <a:effectLst/>
                <a:latin typeface="ui-sans-serif"/>
              </a:rPr>
            </a:br>
            <a:r>
              <a:rPr lang="en-US" sz="2800" b="0" i="0" dirty="0">
                <a:effectLst/>
                <a:latin typeface="ui-sans-serif"/>
              </a:rPr>
              <a:t>defining objectives and analyzing the dataset, followed by exploratory data analysis (EDA) to uncover </a:t>
            </a:r>
            <a:r>
              <a:rPr lang="en-US" sz="2800" b="0" i="0" dirty="0">
                <a:effectLst/>
                <a:latin typeface="Lucida Bright" panose="02040602050505020304" pitchFamily="18" charset="0"/>
              </a:rPr>
              <a:t>patterns</a:t>
            </a:r>
            <a:r>
              <a:rPr lang="en-US" sz="2800" b="0" i="0" dirty="0">
                <a:effectLst/>
                <a:latin typeface="ui-sans-serif"/>
              </a:rPr>
              <a:t> and insights. Predictive models are then developed and evaluated for accuracy and reliability. Finally, the financial impact of implementing these models is assessed to determine their value</a:t>
            </a:r>
            <a:r>
              <a:rPr lang="en-US" sz="1200" b="0" i="0" dirty="0">
                <a:solidFill>
                  <a:srgbClr val="0D0D0D"/>
                </a:solidFill>
                <a:effectLst/>
                <a:latin typeface="ui-sans-serif"/>
              </a:rPr>
              <a:t>.</a:t>
            </a:r>
            <a:endParaRPr lang="en-US" sz="2400" dirty="0"/>
          </a:p>
        </p:txBody>
      </p:sp>
      <p:pic>
        <p:nvPicPr>
          <p:cNvPr id="1028" name="Picture 4" descr="Introduction Word Photos and Images &amp; Pictures | Shutterstock">
            <a:extLst>
              <a:ext uri="{FF2B5EF4-FFF2-40B4-BE49-F238E27FC236}">
                <a16:creationId xmlns:a16="http://schemas.microsoft.com/office/drawing/2014/main" id="{06CB02B6-E989-07D4-EDB1-F84D32948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6" y="692354"/>
            <a:ext cx="4483188" cy="50300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59735" y="716444"/>
            <a:ext cx="5614219" cy="1140542"/>
          </a:xfrm>
        </p:spPr>
        <p:txBody>
          <a:bodyPr/>
          <a:lstStyle/>
          <a:p>
            <a:r>
              <a:rPr lang="en-US" b="1" dirty="0"/>
              <a:t>Dataset Analysis</a:t>
            </a:r>
            <a:br>
              <a:rPr lang="en-US" b="1" dirty="0"/>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39096" y="1575517"/>
            <a:ext cx="5181601" cy="4717128"/>
          </a:xfrm>
        </p:spPr>
        <p:txBody>
          <a:bodyPr>
            <a:noAutofit/>
          </a:bodyPr>
          <a:lstStyle/>
          <a:p>
            <a:r>
              <a:rPr lang="en-US" sz="1400" dirty="0">
                <a:ln w="0"/>
                <a:solidFill>
                  <a:schemeClr val="tx1"/>
                </a:solidFill>
                <a:effectLst>
                  <a:outerShdw blurRad="38100" dist="19050" dir="2700000" algn="tl" rotWithShape="0">
                    <a:schemeClr val="dk1">
                      <a:alpha val="40000"/>
                    </a:schemeClr>
                  </a:outerShdw>
                </a:effectLst>
              </a:rPr>
              <a:t>Overview</a:t>
            </a:r>
          </a:p>
          <a:p>
            <a:pPr>
              <a:buFont typeface="Arial" panose="020B0604020202020204" pitchFamily="34" charset="0"/>
              <a:buChar char="•"/>
            </a:pPr>
            <a:r>
              <a:rPr lang="en-US" sz="1400" dirty="0">
                <a:ln w="0"/>
                <a:solidFill>
                  <a:schemeClr val="tx1"/>
                </a:solidFill>
                <a:effectLst>
                  <a:outerShdw blurRad="38100" dist="19050" dir="2700000" algn="tl" rotWithShape="0">
                    <a:schemeClr val="dk1">
                      <a:alpha val="40000"/>
                    </a:schemeClr>
                  </a:outerShdw>
                </a:effectLst>
              </a:rPr>
              <a:t>The dataset contains 11,142 rows (transactions) and 10 columns (features). </a:t>
            </a:r>
          </a:p>
          <a:p>
            <a:pPr>
              <a:buFont typeface="Arial" panose="020B0604020202020204" pitchFamily="34" charset="0"/>
              <a:buChar char="•"/>
            </a:pPr>
            <a:r>
              <a:rPr lang="en-US" sz="1400" dirty="0">
                <a:ln w="0"/>
                <a:solidFill>
                  <a:schemeClr val="tx1"/>
                </a:solidFill>
                <a:effectLst>
                  <a:outerShdw blurRad="38100" dist="19050" dir="2700000" algn="tl" rotWithShape="0">
                    <a:schemeClr val="dk1">
                      <a:alpha val="40000"/>
                    </a:schemeClr>
                  </a:outerShdw>
                </a:effectLst>
              </a:rPr>
              <a:t>Columns and Data Types</a:t>
            </a:r>
          </a:p>
          <a:p>
            <a:r>
              <a:rPr lang="en-US" sz="1400" dirty="0">
                <a:ln w="0"/>
                <a:solidFill>
                  <a:schemeClr val="tx1"/>
                </a:solidFill>
                <a:effectLst>
                  <a:outerShdw blurRad="38100" dist="19050" dir="2700000" algn="tl" rotWithShape="0">
                    <a:schemeClr val="dk1">
                      <a:alpha val="40000"/>
                    </a:schemeClr>
                  </a:outerShdw>
                </a:effectLst>
              </a:rPr>
              <a:t>1. type: Type of transaction (e.g., TRANSFER, CASH_OUT) (categorical).</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amount: Transaction amount (float).</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nameOrig</a:t>
            </a:r>
            <a:r>
              <a:rPr lang="en-US" sz="1400" dirty="0">
                <a:ln w="0"/>
                <a:solidFill>
                  <a:schemeClr val="tx1"/>
                </a:solidFill>
                <a:effectLst>
                  <a:outerShdw blurRad="38100" dist="19050" dir="2700000" algn="tl" rotWithShape="0">
                    <a:schemeClr val="dk1">
                      <a:alpha val="40000"/>
                    </a:schemeClr>
                  </a:outerShdw>
                </a:effectLst>
              </a:rPr>
              <a:t>: Identifier for the source account (string).</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oldbalanceOrg</a:t>
            </a:r>
            <a:r>
              <a:rPr lang="en-US" sz="1400" dirty="0">
                <a:ln w="0"/>
                <a:solidFill>
                  <a:schemeClr val="tx1"/>
                </a:solidFill>
                <a:effectLst>
                  <a:outerShdw blurRad="38100" dist="19050" dir="2700000" algn="tl" rotWithShape="0">
                    <a:schemeClr val="dk1">
                      <a:alpha val="40000"/>
                    </a:schemeClr>
                  </a:outerShdw>
                </a:effectLst>
              </a:rPr>
              <a:t>: Balance of the source account before the transaction (float).</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newbalanceOrig</a:t>
            </a:r>
            <a:r>
              <a:rPr lang="en-US" sz="1400" dirty="0">
                <a:ln w="0"/>
                <a:solidFill>
                  <a:schemeClr val="tx1"/>
                </a:solidFill>
                <a:effectLst>
                  <a:outerShdw blurRad="38100" dist="19050" dir="2700000" algn="tl" rotWithShape="0">
                    <a:schemeClr val="dk1">
                      <a:alpha val="40000"/>
                    </a:schemeClr>
                  </a:outerShdw>
                </a:effectLst>
              </a:rPr>
              <a:t>: Balance of the source account after the transaction (float).</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nameDest</a:t>
            </a:r>
            <a:r>
              <a:rPr lang="en-US" sz="1400" dirty="0">
                <a:ln w="0"/>
                <a:solidFill>
                  <a:schemeClr val="tx1"/>
                </a:solidFill>
                <a:effectLst>
                  <a:outerShdw blurRad="38100" dist="19050" dir="2700000" algn="tl" rotWithShape="0">
                    <a:schemeClr val="dk1">
                      <a:alpha val="40000"/>
                    </a:schemeClr>
                  </a:outerShdw>
                </a:effectLst>
              </a:rPr>
              <a:t>: Identifier for the destination account (string).</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oldbalanceDest</a:t>
            </a:r>
            <a:r>
              <a:rPr lang="en-US" sz="1400" dirty="0">
                <a:ln w="0"/>
                <a:solidFill>
                  <a:schemeClr val="tx1"/>
                </a:solidFill>
                <a:effectLst>
                  <a:outerShdw blurRad="38100" dist="19050" dir="2700000" algn="tl" rotWithShape="0">
                    <a:schemeClr val="dk1">
                      <a:alpha val="40000"/>
                    </a:schemeClr>
                  </a:outerShdw>
                </a:effectLst>
              </a:rPr>
              <a:t>: Balance of the destination account before the transaction (float).</a:t>
            </a:r>
          </a:p>
          <a:p>
            <a:pPr>
              <a:buFont typeface="+mj-lt"/>
              <a:buAutoNum type="arabicPeriod"/>
            </a:pPr>
            <a:r>
              <a:rPr lang="en-US" sz="1400" dirty="0" err="1">
                <a:ln w="0"/>
                <a:solidFill>
                  <a:schemeClr val="tx1"/>
                </a:solidFill>
                <a:effectLst>
                  <a:outerShdw blurRad="38100" dist="19050" dir="2700000" algn="tl" rotWithShape="0">
                    <a:schemeClr val="dk1">
                      <a:alpha val="40000"/>
                    </a:schemeClr>
                  </a:outerShdw>
                </a:effectLst>
              </a:rPr>
              <a:t>newbalanceDest</a:t>
            </a:r>
            <a:r>
              <a:rPr lang="en-US" sz="1400" dirty="0">
                <a:ln w="0"/>
                <a:solidFill>
                  <a:schemeClr val="tx1"/>
                </a:solidFill>
                <a:effectLst>
                  <a:outerShdw blurRad="38100" dist="19050" dir="2700000" algn="tl" rotWithShape="0">
                    <a:schemeClr val="dk1">
                      <a:alpha val="40000"/>
                    </a:schemeClr>
                  </a:outerShdw>
                </a:effectLst>
              </a:rPr>
              <a:t>: Balance of the destination account after the transaction (float).</a:t>
            </a:r>
          </a:p>
          <a:p>
            <a:pPr>
              <a:buFont typeface="+mj-lt"/>
              <a:buAutoNum type="arabicPeriod"/>
            </a:pPr>
            <a:r>
              <a:rPr lang="en-US" sz="1400" dirty="0">
                <a:ln w="0"/>
                <a:solidFill>
                  <a:schemeClr val="tx1"/>
                </a:solidFill>
                <a:effectLst>
                  <a:outerShdw blurRad="38100" dist="19050" dir="2700000" algn="tl" rotWithShape="0">
                    <a:schemeClr val="dk1">
                      <a:alpha val="40000"/>
                    </a:schemeClr>
                  </a:outerShdw>
                </a:effectLst>
              </a:rPr>
              <a:t> </a:t>
            </a:r>
            <a:r>
              <a:rPr lang="en-US" sz="1400" dirty="0" err="1">
                <a:ln w="0"/>
                <a:solidFill>
                  <a:schemeClr val="tx1"/>
                </a:solidFill>
                <a:effectLst>
                  <a:outerShdw blurRad="38100" dist="19050" dir="2700000" algn="tl" rotWithShape="0">
                    <a:schemeClr val="dk1">
                      <a:alpha val="40000"/>
                    </a:schemeClr>
                  </a:outerShdw>
                </a:effectLst>
              </a:rPr>
              <a:t>isFraud</a:t>
            </a:r>
            <a:r>
              <a:rPr lang="en-US" sz="1400" dirty="0">
                <a:ln w="0"/>
                <a:solidFill>
                  <a:schemeClr val="tx1"/>
                </a:solidFill>
                <a:effectLst>
                  <a:outerShdw blurRad="38100" dist="19050" dir="2700000" algn="tl" rotWithShape="0">
                    <a:schemeClr val="dk1">
                      <a:alpha val="40000"/>
                    </a:schemeClr>
                  </a:outerShdw>
                </a:effectLst>
              </a:rPr>
              <a:t>: Fraud label (1 for fraud, 0 for legitimate) (integer).</a:t>
            </a:r>
          </a:p>
        </p:txBody>
      </p:sp>
      <p:pic>
        <p:nvPicPr>
          <p:cNvPr id="2052" name="Picture 4" descr="What Is a Dataset?">
            <a:extLst>
              <a:ext uri="{FF2B5EF4-FFF2-40B4-BE49-F238E27FC236}">
                <a16:creationId xmlns:a16="http://schemas.microsoft.com/office/drawing/2014/main" id="{748908F2-313A-1C97-CDD8-1E26B676F42B}"/>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32721" r="32721"/>
          <a:stretch>
            <a:fillRect/>
          </a:stretch>
        </p:blipFill>
        <p:spPr bwMode="auto">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32245" y="367313"/>
            <a:ext cx="7882625" cy="1122750"/>
          </a:xfrm>
        </p:spPr>
        <p:txBody>
          <a:bodyPr/>
          <a:lstStyle/>
          <a:p>
            <a:r>
              <a:rPr lang="en-IN" b="1" dirty="0"/>
              <a:t>Exploratory Data Analysis (EDA)</a:t>
            </a:r>
            <a:r>
              <a:rPr lang="en-IN" dirty="0"/>
              <a:t>:</a:t>
            </a:r>
            <a:endParaRPr lang="en-US" dirty="0"/>
          </a:p>
        </p:txBody>
      </p:sp>
      <p:pic>
        <p:nvPicPr>
          <p:cNvPr id="5" name="Content Placeholder 4">
            <a:extLst>
              <a:ext uri="{FF2B5EF4-FFF2-40B4-BE49-F238E27FC236}">
                <a16:creationId xmlns:a16="http://schemas.microsoft.com/office/drawing/2014/main" id="{5E6F06FA-DFB6-5B0C-FF81-3CB7C1A53355}"/>
              </a:ext>
            </a:extLst>
          </p:cNvPr>
          <p:cNvPicPr>
            <a:picLocks noGrp="1" noChangeAspect="1"/>
          </p:cNvPicPr>
          <p:nvPr>
            <p:ph sz="half" idx="2"/>
          </p:nvPr>
        </p:nvPicPr>
        <p:blipFill>
          <a:blip r:embed="rId3"/>
          <a:stretch>
            <a:fillRect/>
          </a:stretch>
        </p:blipFill>
        <p:spPr>
          <a:xfrm>
            <a:off x="7183119" y="1864493"/>
            <a:ext cx="4683761" cy="416038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99F346D9-4B61-809E-5A05-18334EAAB0A8}"/>
              </a:ext>
            </a:extLst>
          </p:cNvPr>
          <p:cNvSpPr txBox="1"/>
          <p:nvPr/>
        </p:nvSpPr>
        <p:spPr>
          <a:xfrm>
            <a:off x="2932245" y="2235466"/>
            <a:ext cx="4169595" cy="461665"/>
          </a:xfrm>
          <a:prstGeom prst="rect">
            <a:avLst/>
          </a:prstGeom>
          <a:noFill/>
        </p:spPr>
        <p:txBody>
          <a:bodyPr wrap="square" rtlCol="0">
            <a:spAutoFit/>
          </a:bodyPr>
          <a:lstStyle/>
          <a:p>
            <a:r>
              <a:rPr lang="en-US" sz="2400" dirty="0">
                <a:solidFill>
                  <a:schemeClr val="accent6"/>
                </a:solidFill>
              </a:rPr>
              <a:t>There are no missing values</a:t>
            </a:r>
          </a:p>
        </p:txBody>
      </p:sp>
      <p:sp>
        <p:nvSpPr>
          <p:cNvPr id="7" name="TextBox 6">
            <a:extLst>
              <a:ext uri="{FF2B5EF4-FFF2-40B4-BE49-F238E27FC236}">
                <a16:creationId xmlns:a16="http://schemas.microsoft.com/office/drawing/2014/main" id="{9B4E3369-27B6-F910-FBA8-8B03AF83C18A}"/>
              </a:ext>
            </a:extLst>
          </p:cNvPr>
          <p:cNvSpPr txBox="1"/>
          <p:nvPr/>
        </p:nvSpPr>
        <p:spPr>
          <a:xfrm>
            <a:off x="2932245" y="2866109"/>
            <a:ext cx="4095993" cy="830997"/>
          </a:xfrm>
          <a:prstGeom prst="rect">
            <a:avLst/>
          </a:prstGeom>
          <a:noFill/>
        </p:spPr>
        <p:txBody>
          <a:bodyPr wrap="none" rtlCol="0">
            <a:spAutoFit/>
          </a:bodyPr>
          <a:lstStyle/>
          <a:p>
            <a:r>
              <a:rPr lang="en-US" sz="2400" dirty="0">
                <a:solidFill>
                  <a:schemeClr val="accent6"/>
                </a:solidFill>
              </a:rPr>
              <a:t>Out of 10 columns, 5 contain</a:t>
            </a:r>
          </a:p>
          <a:p>
            <a:r>
              <a:rPr lang="en-US" sz="2400" dirty="0">
                <a:solidFill>
                  <a:schemeClr val="accent6"/>
                </a:solidFill>
              </a:rPr>
              <a:t> float 2 integers and 3 objects  </a:t>
            </a:r>
            <a:endParaRPr lang="en-IN" sz="2400" dirty="0">
              <a:solidFill>
                <a:schemeClr val="accent6"/>
              </a:solidFill>
            </a:endParaRPr>
          </a:p>
        </p:txBody>
      </p:sp>
      <p:sp>
        <p:nvSpPr>
          <p:cNvPr id="8" name="TextBox 7">
            <a:extLst>
              <a:ext uri="{FF2B5EF4-FFF2-40B4-BE49-F238E27FC236}">
                <a16:creationId xmlns:a16="http://schemas.microsoft.com/office/drawing/2014/main" id="{60C15F39-0F31-6CDF-0634-787B2BB9D4B6}"/>
              </a:ext>
            </a:extLst>
          </p:cNvPr>
          <p:cNvSpPr txBox="1"/>
          <p:nvPr/>
        </p:nvSpPr>
        <p:spPr>
          <a:xfrm>
            <a:off x="2904384" y="3866084"/>
            <a:ext cx="4278735" cy="461665"/>
          </a:xfrm>
          <a:prstGeom prst="rect">
            <a:avLst/>
          </a:prstGeom>
          <a:noFill/>
        </p:spPr>
        <p:txBody>
          <a:bodyPr wrap="none" rtlCol="0">
            <a:spAutoFit/>
          </a:bodyPr>
          <a:lstStyle/>
          <a:p>
            <a:r>
              <a:rPr lang="en-US" sz="2400" dirty="0">
                <a:solidFill>
                  <a:schemeClr val="accent6"/>
                </a:solidFill>
              </a:rPr>
              <a:t>Approx 870 KB memory is used</a:t>
            </a:r>
            <a:endParaRPr lang="en-IN" sz="2400" dirty="0">
              <a:solidFill>
                <a:schemeClr val="accent6"/>
              </a:solidFill>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85F3870-C722-0A85-3D92-DA91511AF157}"/>
              </a:ext>
            </a:extLst>
          </p:cNvPr>
          <p:cNvPicPr>
            <a:picLocks noGrp="1" noChangeAspect="1"/>
          </p:cNvPicPr>
          <p:nvPr>
            <p:ph idx="1"/>
          </p:nvPr>
        </p:nvPicPr>
        <p:blipFill>
          <a:blip r:embed="rId3"/>
          <a:stretch>
            <a:fillRect/>
          </a:stretch>
        </p:blipFill>
        <p:spPr>
          <a:xfrm>
            <a:off x="6096000" y="1251853"/>
            <a:ext cx="5266944" cy="5086032"/>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E79C6E73-0848-6150-46ED-86EBD9BEA4A5}"/>
              </a:ext>
            </a:extLst>
          </p:cNvPr>
          <p:cNvSpPr txBox="1"/>
          <p:nvPr/>
        </p:nvSpPr>
        <p:spPr>
          <a:xfrm>
            <a:off x="660400" y="928688"/>
            <a:ext cx="5152501" cy="646331"/>
          </a:xfrm>
          <a:prstGeom prst="rect">
            <a:avLst/>
          </a:prstGeom>
          <a:noFill/>
        </p:spPr>
        <p:txBody>
          <a:bodyPr wrap="none" rtlCol="0">
            <a:spAutoFit/>
          </a:bodyPr>
          <a:lstStyle/>
          <a:p>
            <a:r>
              <a:rPr lang="en-US" sz="3600" dirty="0" err="1">
                <a:solidFill>
                  <a:schemeClr val="accent6"/>
                </a:solidFill>
                <a:latin typeface="+mj-lt"/>
              </a:rPr>
              <a:t>isFraud</a:t>
            </a:r>
            <a:r>
              <a:rPr lang="en-US" sz="3600" dirty="0">
                <a:solidFill>
                  <a:schemeClr val="accent6"/>
                </a:solidFill>
                <a:latin typeface="+mj-lt"/>
              </a:rPr>
              <a:t> Distribution</a:t>
            </a:r>
            <a:endParaRPr lang="en-IN" sz="3600" dirty="0">
              <a:solidFill>
                <a:schemeClr val="accent6"/>
              </a:solidFill>
              <a:latin typeface="+mj-lt"/>
            </a:endParaRPr>
          </a:p>
        </p:txBody>
      </p:sp>
      <p:sp>
        <p:nvSpPr>
          <p:cNvPr id="17" name="TextBox 16">
            <a:extLst>
              <a:ext uri="{FF2B5EF4-FFF2-40B4-BE49-F238E27FC236}">
                <a16:creationId xmlns:a16="http://schemas.microsoft.com/office/drawing/2014/main" id="{E7249519-07C9-94CD-5C0B-7CE1B611BBA3}"/>
              </a:ext>
            </a:extLst>
          </p:cNvPr>
          <p:cNvSpPr txBox="1"/>
          <p:nvPr/>
        </p:nvSpPr>
        <p:spPr>
          <a:xfrm>
            <a:off x="775563" y="3547963"/>
            <a:ext cx="2964273" cy="830997"/>
          </a:xfrm>
          <a:prstGeom prst="rect">
            <a:avLst/>
          </a:prstGeom>
          <a:noFill/>
        </p:spPr>
        <p:txBody>
          <a:bodyPr wrap="none" rtlCol="0">
            <a:spAutoFit/>
          </a:bodyPr>
          <a:lstStyle/>
          <a:p>
            <a:r>
              <a:rPr lang="en-US" sz="2400" dirty="0">
                <a:solidFill>
                  <a:schemeClr val="accent6"/>
                </a:solidFill>
                <a:latin typeface="Lucida Bright" panose="02040602050505020304" pitchFamily="18" charset="0"/>
              </a:rPr>
              <a:t>X-axis:- Class</a:t>
            </a:r>
          </a:p>
          <a:p>
            <a:r>
              <a:rPr lang="en-US" sz="2400" dirty="0">
                <a:solidFill>
                  <a:schemeClr val="accent6"/>
                </a:solidFill>
                <a:latin typeface="Lucida Bright" panose="02040602050505020304" pitchFamily="18" charset="0"/>
              </a:rPr>
              <a:t>Y-axis:- Proportion</a:t>
            </a:r>
            <a:endParaRPr lang="en-IN" sz="2400" dirty="0">
              <a:solidFill>
                <a:schemeClr val="accent6"/>
              </a:solidFill>
              <a:latin typeface="Lucida Bright" panose="02040602050505020304" pitchFamily="18" charset="0"/>
            </a:endParaRPr>
          </a:p>
        </p:txBody>
      </p:sp>
      <p:sp>
        <p:nvSpPr>
          <p:cNvPr id="18" name="TextBox 17">
            <a:extLst>
              <a:ext uri="{FF2B5EF4-FFF2-40B4-BE49-F238E27FC236}">
                <a16:creationId xmlns:a16="http://schemas.microsoft.com/office/drawing/2014/main" id="{37C54ABE-D197-E32F-E156-190C9E92C376}"/>
              </a:ext>
            </a:extLst>
          </p:cNvPr>
          <p:cNvSpPr txBox="1"/>
          <p:nvPr/>
        </p:nvSpPr>
        <p:spPr>
          <a:xfrm>
            <a:off x="775563" y="4765268"/>
            <a:ext cx="5266944" cy="1200329"/>
          </a:xfrm>
          <a:prstGeom prst="rect">
            <a:avLst/>
          </a:prstGeom>
          <a:noFill/>
        </p:spPr>
        <p:txBody>
          <a:bodyPr wrap="square" rtlCol="0">
            <a:spAutoFit/>
          </a:bodyPr>
          <a:lstStyle/>
          <a:p>
            <a:r>
              <a:rPr lang="en-US" sz="2400" dirty="0">
                <a:solidFill>
                  <a:schemeClr val="accent6"/>
                </a:solidFill>
                <a:latin typeface="Lucida Bright" panose="02040602050505020304" pitchFamily="18" charset="0"/>
              </a:rPr>
              <a:t>Almost 89.75% of the data is </a:t>
            </a:r>
          </a:p>
          <a:p>
            <a:r>
              <a:rPr lang="en-US" sz="2400" dirty="0">
                <a:solidFill>
                  <a:schemeClr val="accent6"/>
                </a:solidFill>
                <a:latin typeface="Lucida Bright" panose="02040602050505020304" pitchFamily="18" charset="0"/>
              </a:rPr>
              <a:t>Non-Fraud</a:t>
            </a:r>
          </a:p>
          <a:p>
            <a:r>
              <a:rPr lang="en-US" sz="2400" dirty="0">
                <a:solidFill>
                  <a:schemeClr val="accent6"/>
                </a:solidFill>
                <a:latin typeface="Lucida Bright" panose="02040602050505020304" pitchFamily="18" charset="0"/>
              </a:rPr>
              <a:t>And 10.25% of the data is Fraud</a:t>
            </a:r>
            <a:endParaRPr lang="en-IN" sz="2400" dirty="0">
              <a:solidFill>
                <a:schemeClr val="accent6"/>
              </a:solidFill>
              <a:latin typeface="Lucida Bright" panose="02040602050505020304" pitchFamily="18" charset="0"/>
            </a:endParaRPr>
          </a:p>
        </p:txBody>
      </p:sp>
      <p:sp>
        <p:nvSpPr>
          <p:cNvPr id="19" name="TextBox 18">
            <a:extLst>
              <a:ext uri="{FF2B5EF4-FFF2-40B4-BE49-F238E27FC236}">
                <a16:creationId xmlns:a16="http://schemas.microsoft.com/office/drawing/2014/main" id="{30D5AD45-E5CB-C110-A0A1-A2738F6D9D9A}"/>
              </a:ext>
            </a:extLst>
          </p:cNvPr>
          <p:cNvSpPr txBox="1"/>
          <p:nvPr/>
        </p:nvSpPr>
        <p:spPr>
          <a:xfrm>
            <a:off x="833145" y="1961326"/>
            <a:ext cx="4084773" cy="1200329"/>
          </a:xfrm>
          <a:prstGeom prst="rect">
            <a:avLst/>
          </a:prstGeom>
          <a:noFill/>
        </p:spPr>
        <p:txBody>
          <a:bodyPr wrap="none" rtlCol="0">
            <a:spAutoFit/>
          </a:bodyPr>
          <a:lstStyle/>
          <a:p>
            <a:r>
              <a:rPr lang="en-US" sz="2400" dirty="0">
                <a:solidFill>
                  <a:schemeClr val="accent6"/>
                </a:solidFill>
                <a:latin typeface="Lucida Bright" panose="02040602050505020304" pitchFamily="18" charset="0"/>
              </a:rPr>
              <a:t>In the </a:t>
            </a:r>
            <a:r>
              <a:rPr lang="en-US" sz="2400" dirty="0" err="1">
                <a:solidFill>
                  <a:schemeClr val="accent6"/>
                </a:solidFill>
                <a:latin typeface="Lucida Bright" panose="02040602050505020304" pitchFamily="18" charset="0"/>
              </a:rPr>
              <a:t>isfraud</a:t>
            </a:r>
            <a:r>
              <a:rPr lang="en-US" sz="2400" dirty="0">
                <a:solidFill>
                  <a:schemeClr val="accent6"/>
                </a:solidFill>
                <a:latin typeface="Lucida Bright" panose="02040602050505020304" pitchFamily="18" charset="0"/>
              </a:rPr>
              <a:t> column the </a:t>
            </a:r>
          </a:p>
          <a:p>
            <a:r>
              <a:rPr lang="en-US" sz="2400" dirty="0">
                <a:solidFill>
                  <a:schemeClr val="accent6"/>
                </a:solidFill>
                <a:latin typeface="Lucida Bright" panose="02040602050505020304" pitchFamily="18" charset="0"/>
              </a:rPr>
              <a:t>percentage of fraud and </a:t>
            </a:r>
          </a:p>
          <a:p>
            <a:r>
              <a:rPr lang="en-US" sz="2400" dirty="0">
                <a:solidFill>
                  <a:schemeClr val="accent6"/>
                </a:solidFill>
                <a:latin typeface="Lucida Bright" panose="02040602050505020304" pitchFamily="18" charset="0"/>
              </a:rPr>
              <a:t>non-</a:t>
            </a:r>
            <a:r>
              <a:rPr lang="en-US" sz="2400" dirty="0" err="1">
                <a:solidFill>
                  <a:schemeClr val="accent6"/>
                </a:solidFill>
                <a:latin typeface="Lucida Bright" panose="02040602050505020304" pitchFamily="18" charset="0"/>
              </a:rPr>
              <a:t>feaud</a:t>
            </a:r>
            <a:r>
              <a:rPr lang="en-US" sz="2400" dirty="0">
                <a:solidFill>
                  <a:schemeClr val="accent6"/>
                </a:solidFill>
                <a:latin typeface="Lucida Bright" panose="02040602050505020304" pitchFamily="18" charset="0"/>
              </a:rPr>
              <a:t> data</a:t>
            </a:r>
            <a:endParaRPr lang="en-IN" sz="2400" dirty="0">
              <a:solidFill>
                <a:schemeClr val="accent6"/>
              </a:solidFill>
              <a:latin typeface="Lucida Bright" panose="020406020505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3D3932-EC87-E2CD-4FC2-3A5F8BC22E34}"/>
              </a:ext>
            </a:extLst>
          </p:cNvPr>
          <p:cNvPicPr>
            <a:picLocks noChangeAspect="1"/>
          </p:cNvPicPr>
          <p:nvPr/>
        </p:nvPicPr>
        <p:blipFill>
          <a:blip r:embed="rId3"/>
          <a:stretch>
            <a:fillRect/>
          </a:stretch>
        </p:blipFill>
        <p:spPr>
          <a:xfrm>
            <a:off x="5115225" y="1248501"/>
            <a:ext cx="6559053" cy="3934278"/>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EAA76EFF-4FD5-3106-F994-1B684CC8D95E}"/>
              </a:ext>
            </a:extLst>
          </p:cNvPr>
          <p:cNvSpPr txBox="1"/>
          <p:nvPr/>
        </p:nvSpPr>
        <p:spPr>
          <a:xfrm>
            <a:off x="649801" y="1390741"/>
            <a:ext cx="4333343" cy="1631216"/>
          </a:xfrm>
          <a:prstGeom prst="rect">
            <a:avLst/>
          </a:prstGeom>
          <a:noFill/>
        </p:spPr>
        <p:txBody>
          <a:bodyPr wrap="square" rtlCol="0">
            <a:spAutoFit/>
          </a:bodyPr>
          <a:lstStyle/>
          <a:p>
            <a:r>
              <a:rPr lang="en-US" sz="2000" dirty="0">
                <a:solidFill>
                  <a:schemeClr val="accent6"/>
                </a:solidFill>
                <a:latin typeface="Lucida Bright" panose="02040602050505020304" pitchFamily="18" charset="0"/>
              </a:rPr>
              <a:t>As you can see the fraud transaction</a:t>
            </a:r>
          </a:p>
          <a:p>
            <a:r>
              <a:rPr lang="en-US" sz="2000" dirty="0">
                <a:solidFill>
                  <a:schemeClr val="accent6"/>
                </a:solidFill>
                <a:latin typeface="Lucida Bright" panose="02040602050505020304" pitchFamily="18" charset="0"/>
              </a:rPr>
              <a:t>amount is less than the non-fraud </a:t>
            </a:r>
          </a:p>
          <a:p>
            <a:r>
              <a:rPr lang="en-US" sz="2000" dirty="0">
                <a:solidFill>
                  <a:schemeClr val="accent6"/>
                </a:solidFill>
                <a:latin typeface="Lucida Bright" panose="02040602050505020304" pitchFamily="18" charset="0"/>
              </a:rPr>
              <a:t>transaction amount  </a:t>
            </a:r>
            <a:endParaRPr lang="en-IN" sz="2000" dirty="0">
              <a:solidFill>
                <a:schemeClr val="accent6"/>
              </a:solidFill>
              <a:latin typeface="Lucida Bright" panose="02040602050505020304" pitchFamily="18" charset="0"/>
            </a:endParaRPr>
          </a:p>
        </p:txBody>
      </p:sp>
      <p:sp>
        <p:nvSpPr>
          <p:cNvPr id="14" name="TextBox 13">
            <a:extLst>
              <a:ext uri="{FF2B5EF4-FFF2-40B4-BE49-F238E27FC236}">
                <a16:creationId xmlns:a16="http://schemas.microsoft.com/office/drawing/2014/main" id="{40FC2701-C90D-6368-9C35-F3638404DB84}"/>
              </a:ext>
            </a:extLst>
          </p:cNvPr>
          <p:cNvSpPr txBox="1"/>
          <p:nvPr/>
        </p:nvSpPr>
        <p:spPr>
          <a:xfrm>
            <a:off x="649801" y="3385339"/>
            <a:ext cx="4057521" cy="1323439"/>
          </a:xfrm>
          <a:prstGeom prst="rect">
            <a:avLst/>
          </a:prstGeom>
          <a:noFill/>
        </p:spPr>
        <p:txBody>
          <a:bodyPr wrap="none" rtlCol="0">
            <a:spAutoFit/>
          </a:bodyPr>
          <a:lstStyle/>
          <a:p>
            <a:r>
              <a:rPr lang="en-US" sz="2000" dirty="0">
                <a:solidFill>
                  <a:schemeClr val="accent6"/>
                </a:solidFill>
                <a:latin typeface="Lucida Bright" panose="02040602050505020304" pitchFamily="18" charset="0"/>
              </a:rPr>
              <a:t>Approx 500 counts of fraud </a:t>
            </a:r>
          </a:p>
          <a:p>
            <a:r>
              <a:rPr lang="en-US" sz="2000" dirty="0">
                <a:solidFill>
                  <a:schemeClr val="accent6"/>
                </a:solidFill>
                <a:latin typeface="Lucida Bright" panose="02040602050505020304" pitchFamily="18" charset="0"/>
              </a:rPr>
              <a:t>transaction amount</a:t>
            </a:r>
          </a:p>
          <a:p>
            <a:r>
              <a:rPr lang="en-US" sz="2000" dirty="0">
                <a:solidFill>
                  <a:schemeClr val="accent6"/>
                </a:solidFill>
                <a:latin typeface="Lucida Bright" panose="02040602050505020304" pitchFamily="18" charset="0"/>
              </a:rPr>
              <a:t>And 7000 counts of non-fraud </a:t>
            </a:r>
          </a:p>
          <a:p>
            <a:r>
              <a:rPr lang="en-US" sz="2000" dirty="0">
                <a:solidFill>
                  <a:schemeClr val="accent6"/>
                </a:solidFill>
                <a:latin typeface="Lucida Bright" panose="02040602050505020304" pitchFamily="18" charset="0"/>
              </a:rPr>
              <a:t>transaction amount </a:t>
            </a:r>
            <a:endParaRPr lang="en-IN" sz="2000" dirty="0">
              <a:solidFill>
                <a:schemeClr val="accent6"/>
              </a:solidFill>
              <a:latin typeface="Lucida Bright" panose="02040602050505020304" pitchFamily="18" charset="0"/>
            </a:endParaRPr>
          </a:p>
        </p:txBody>
      </p:sp>
      <p:sp>
        <p:nvSpPr>
          <p:cNvPr id="15" name="TextBox 14">
            <a:extLst>
              <a:ext uri="{FF2B5EF4-FFF2-40B4-BE49-F238E27FC236}">
                <a16:creationId xmlns:a16="http://schemas.microsoft.com/office/drawing/2014/main" id="{D665F12F-237B-9F8F-570C-61041ADA21BC}"/>
              </a:ext>
            </a:extLst>
          </p:cNvPr>
          <p:cNvSpPr txBox="1"/>
          <p:nvPr/>
        </p:nvSpPr>
        <p:spPr>
          <a:xfrm>
            <a:off x="649801" y="381028"/>
            <a:ext cx="8405763" cy="646331"/>
          </a:xfrm>
          <a:prstGeom prst="rect">
            <a:avLst/>
          </a:prstGeom>
          <a:noFill/>
        </p:spPr>
        <p:txBody>
          <a:bodyPr wrap="none" rtlCol="0">
            <a:spAutoFit/>
          </a:bodyPr>
          <a:lstStyle/>
          <a:p>
            <a:r>
              <a:rPr lang="en-US" sz="3600" dirty="0">
                <a:solidFill>
                  <a:schemeClr val="accent6"/>
                </a:solidFill>
                <a:latin typeface="+mj-lt"/>
              </a:rPr>
              <a:t>Transaction Amount Distribution</a:t>
            </a:r>
            <a:endParaRPr lang="en-IN" sz="3600" dirty="0">
              <a:solidFill>
                <a:schemeClr val="accent6"/>
              </a:solidFill>
              <a:latin typeface="+mj-lt"/>
            </a:endParaRPr>
          </a:p>
        </p:txBody>
      </p:sp>
      <p:sp>
        <p:nvSpPr>
          <p:cNvPr id="18" name="TextBox 17">
            <a:extLst>
              <a:ext uri="{FF2B5EF4-FFF2-40B4-BE49-F238E27FC236}">
                <a16:creationId xmlns:a16="http://schemas.microsoft.com/office/drawing/2014/main" id="{4F498276-9D46-022A-16D9-EB150F90055B}"/>
              </a:ext>
            </a:extLst>
          </p:cNvPr>
          <p:cNvSpPr txBox="1"/>
          <p:nvPr/>
        </p:nvSpPr>
        <p:spPr>
          <a:xfrm>
            <a:off x="649801" y="5072160"/>
            <a:ext cx="5734262" cy="1015663"/>
          </a:xfrm>
          <a:prstGeom prst="rect">
            <a:avLst/>
          </a:prstGeom>
          <a:noFill/>
        </p:spPr>
        <p:txBody>
          <a:bodyPr wrap="none" rtlCol="0">
            <a:spAutoFit/>
          </a:bodyPr>
          <a:lstStyle/>
          <a:p>
            <a:r>
              <a:rPr lang="en-US" sz="2000" dirty="0">
                <a:solidFill>
                  <a:schemeClr val="accent6"/>
                </a:solidFill>
                <a:latin typeface="Lucida Bright" panose="02040602050505020304" pitchFamily="18" charset="0"/>
              </a:rPr>
              <a:t>As you can see </a:t>
            </a:r>
            <a:r>
              <a:rPr lang="en-US" sz="2000" dirty="0" err="1">
                <a:solidFill>
                  <a:schemeClr val="accent6"/>
                </a:solidFill>
                <a:latin typeface="Lucida Bright" panose="02040602050505020304" pitchFamily="18" charset="0"/>
              </a:rPr>
              <a:t>kde</a:t>
            </a:r>
            <a:r>
              <a:rPr lang="en-US" sz="2000" dirty="0">
                <a:solidFill>
                  <a:schemeClr val="accent6"/>
                </a:solidFill>
                <a:latin typeface="Lucida Bright" panose="02040602050505020304" pitchFamily="18" charset="0"/>
              </a:rPr>
              <a:t> line is getting </a:t>
            </a:r>
          </a:p>
          <a:p>
            <a:r>
              <a:rPr lang="en-US" sz="2000" dirty="0">
                <a:solidFill>
                  <a:schemeClr val="accent6"/>
                </a:solidFill>
                <a:latin typeface="Lucida Bright" panose="02040602050505020304" pitchFamily="18" charset="0"/>
              </a:rPr>
              <a:t>closed toward 0 which indicates fraud and </a:t>
            </a:r>
          </a:p>
          <a:p>
            <a:r>
              <a:rPr lang="en-US" sz="2000" dirty="0">
                <a:solidFill>
                  <a:schemeClr val="accent6"/>
                </a:solidFill>
                <a:latin typeface="Lucida Bright" panose="02040602050505020304" pitchFamily="18" charset="0"/>
              </a:rPr>
              <a:t>non-fraud transaction amount is decreasing </a:t>
            </a:r>
            <a:endParaRPr lang="en-IN" sz="2000" dirty="0">
              <a:solidFill>
                <a:schemeClr val="accent6"/>
              </a:solidFill>
              <a:latin typeface="Lucida Bright" panose="020406020505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2621281" y="386273"/>
            <a:ext cx="7355840" cy="904047"/>
          </a:xfrm>
        </p:spPr>
        <p:txBody>
          <a:bodyPr/>
          <a:lstStyle/>
          <a:p>
            <a:r>
              <a:rPr lang="en-US" dirty="0"/>
              <a:t>Model Development</a:t>
            </a:r>
          </a:p>
        </p:txBody>
      </p:sp>
      <p:pic>
        <p:nvPicPr>
          <p:cNvPr id="12" name="Picture 11">
            <a:extLst>
              <a:ext uri="{FF2B5EF4-FFF2-40B4-BE49-F238E27FC236}">
                <a16:creationId xmlns:a16="http://schemas.microsoft.com/office/drawing/2014/main" id="{B626047F-B23E-046E-2011-629FC92612B6}"/>
              </a:ext>
            </a:extLst>
          </p:cNvPr>
          <p:cNvPicPr>
            <a:picLocks noChangeAspect="1"/>
          </p:cNvPicPr>
          <p:nvPr/>
        </p:nvPicPr>
        <p:blipFill>
          <a:blip r:embed="rId3"/>
          <a:stretch>
            <a:fillRect/>
          </a:stretch>
        </p:blipFill>
        <p:spPr>
          <a:xfrm>
            <a:off x="2304097" y="1412240"/>
            <a:ext cx="6921183" cy="51929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355600"/>
            <a:ext cx="7843837" cy="600708"/>
          </a:xfrm>
        </p:spPr>
        <p:txBody>
          <a:bodyPr/>
          <a:lstStyle/>
          <a:p>
            <a:r>
              <a:rPr lang="en-US" dirty="0"/>
              <a:t>Model Performance</a:t>
            </a:r>
          </a:p>
        </p:txBody>
      </p:sp>
      <p:pic>
        <p:nvPicPr>
          <p:cNvPr id="11" name="Picture 10">
            <a:extLst>
              <a:ext uri="{FF2B5EF4-FFF2-40B4-BE49-F238E27FC236}">
                <a16:creationId xmlns:a16="http://schemas.microsoft.com/office/drawing/2014/main" id="{7F7F2E8C-C468-AFB2-C881-D16C68FA2591}"/>
              </a:ext>
            </a:extLst>
          </p:cNvPr>
          <p:cNvPicPr>
            <a:picLocks noChangeAspect="1"/>
          </p:cNvPicPr>
          <p:nvPr/>
        </p:nvPicPr>
        <p:blipFill>
          <a:blip r:embed="rId3"/>
          <a:stretch>
            <a:fillRect/>
          </a:stretch>
        </p:blipFill>
        <p:spPr>
          <a:xfrm>
            <a:off x="914401" y="1679720"/>
            <a:ext cx="4389120" cy="504063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ED86D71-E3E0-A22A-2C51-661159F0C3E9}"/>
              </a:ext>
            </a:extLst>
          </p:cNvPr>
          <p:cNvPicPr>
            <a:picLocks noChangeAspect="1"/>
          </p:cNvPicPr>
          <p:nvPr/>
        </p:nvPicPr>
        <p:blipFill>
          <a:blip r:embed="rId4"/>
          <a:stretch>
            <a:fillRect/>
          </a:stretch>
        </p:blipFill>
        <p:spPr>
          <a:xfrm>
            <a:off x="6229007" y="1714712"/>
            <a:ext cx="4389120" cy="496753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A7413A0B-DBB6-6148-8E3A-8BAE09FFA1BC}"/>
              </a:ext>
            </a:extLst>
          </p:cNvPr>
          <p:cNvSpPr txBox="1"/>
          <p:nvPr/>
        </p:nvSpPr>
        <p:spPr>
          <a:xfrm>
            <a:off x="914400" y="1084418"/>
            <a:ext cx="3490058" cy="461665"/>
          </a:xfrm>
          <a:prstGeom prst="rect">
            <a:avLst/>
          </a:prstGeom>
          <a:noFill/>
        </p:spPr>
        <p:txBody>
          <a:bodyPr wrap="none" rtlCol="0">
            <a:spAutoFit/>
          </a:bodyPr>
          <a:lstStyle/>
          <a:p>
            <a:r>
              <a:rPr lang="en-US" sz="2400" dirty="0">
                <a:solidFill>
                  <a:schemeClr val="accent6"/>
                </a:solidFill>
                <a:latin typeface="Lucida Bright" panose="02040602050505020304" pitchFamily="18" charset="0"/>
              </a:rPr>
              <a:t>Classification Report:-</a:t>
            </a:r>
            <a:endParaRPr lang="en-IN" sz="2400" dirty="0">
              <a:solidFill>
                <a:schemeClr val="accent6"/>
              </a:solidFill>
              <a:latin typeface="Lucida Bright" panose="02040602050505020304" pitchFamily="18" charset="0"/>
            </a:endParaRPr>
          </a:p>
        </p:txBody>
      </p:sp>
    </p:spTree>
    <p:extLst>
      <p:ext uri="{BB962C8B-B14F-4D97-AF65-F5344CB8AC3E}">
        <p14:creationId xmlns:p14="http://schemas.microsoft.com/office/powerpoint/2010/main" val="407210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{A6103074-688F-466E-99A4-3B6EC14D4360}tf78438558_win32</Template>
  <TotalTime>4750</TotalTime>
  <Words>578</Words>
  <Application>Microsoft Office PowerPoint</Application>
  <PresentationFormat>Widescreen</PresentationFormat>
  <Paragraphs>86</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Arial Unicode MS</vt:lpstr>
      <vt:lpstr>Calibri</vt:lpstr>
      <vt:lpstr>Figtree</vt:lpstr>
      <vt:lpstr>Lucida Bright</vt:lpstr>
      <vt:lpstr>Sabon Next LT</vt:lpstr>
      <vt:lpstr>ui-sans-serif</vt:lpstr>
      <vt:lpstr>Custom</vt:lpstr>
      <vt:lpstr>Fraud Detection a machine learning model that predicts fraud transactions.</vt:lpstr>
      <vt:lpstr>agenda</vt:lpstr>
      <vt:lpstr>This project starts by  defining objectives and analyzing the dataset, followed by exploratory data analysis (EDA) to uncover patterns and insights. Predictive models are then developed and evaluated for accuracy and reliability. Finally, the financial impact of implementing these models is assessed to determine their value.</vt:lpstr>
      <vt:lpstr>Dataset Analysis </vt:lpstr>
      <vt:lpstr>Exploratory Data Analysis (EDA):</vt:lpstr>
      <vt:lpstr>PowerPoint Presentation</vt:lpstr>
      <vt:lpstr>PowerPoint Presentation</vt:lpstr>
      <vt:lpstr>Model Development</vt:lpstr>
      <vt:lpstr>Model Performance</vt:lpstr>
      <vt:lpstr>Important parameters of models </vt:lpstr>
      <vt:lpstr>Comparsion of roc-curve</vt:lpstr>
      <vt:lpstr>Confusion Matrix</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sarang</dc:creator>
  <cp:lastModifiedBy>harsh sarang</cp:lastModifiedBy>
  <cp:revision>3</cp:revision>
  <dcterms:created xsi:type="dcterms:W3CDTF">2024-11-19T06:09:48Z</dcterms:created>
  <dcterms:modified xsi:type="dcterms:W3CDTF">2024-11-23T10:14:05Z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