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8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Garamond" panose="02020404030301010803" pitchFamily="18" charset="0"/>
      <p:regular r:id="rId18"/>
      <p:bold r:id="rId19"/>
      <p:italic r:id="rId20"/>
    </p:embeddedFont>
    <p:embeddedFont>
      <p:font typeface="Lato" panose="020F0502020204030203"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6" autoAdjust="0"/>
    <p:restoredTop sz="95039" autoAdjust="0"/>
  </p:normalViewPr>
  <p:slideViewPr>
    <p:cSldViewPr snapToGrid="0">
      <p:cViewPr varScale="1">
        <p:scale>
          <a:sx n="104" d="100"/>
          <a:sy n="104" d="100"/>
        </p:scale>
        <p:origin x="1363" y="72"/>
      </p:cViewPr>
      <p:guideLst>
        <p:guide orient="horz" pos="1620"/>
        <p:guide pos="2880"/>
      </p:guideLst>
    </p:cSldViewPr>
  </p:slideViewPr>
  <p:outlineViewPr>
    <p:cViewPr>
      <p:scale>
        <a:sx n="33" d="100"/>
        <a:sy n="33" d="100"/>
      </p:scale>
      <p:origin x="0" y="47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463681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6AD6EE87-EBD5-4F12-A48A-63ACA297AC8F}" type="datetimeFigureOut">
              <a:rPr lang="en-US" smtClean="0"/>
              <a:t>4/28/2024</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0585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02641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27433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6479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88674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5470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71262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03844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411364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1311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03536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2806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83941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4087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0005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006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45363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48540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90298CD5-6C1E-4009-B41F-6DF62E31D3BE}" type="datetimeFigureOut">
              <a:rPr lang="en-US" smtClean="0"/>
              <a:pPr/>
              <a:t>4/28/2024</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9242414"/>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 id="2147484105" r:id="rId16"/>
    <p:sldLayoutId id="2147484106" r:id="rId17"/>
    <p:sldLayoutId id="2147484107"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359597"/>
            <a:ext cx="7688100" cy="2627554"/>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Clr>
                <a:schemeClr val="dk1"/>
              </a:buClr>
              <a:buSzPts val="1100"/>
              <a:buFont typeface="Arial"/>
              <a:buNone/>
            </a:pPr>
            <a:endParaRPr sz="2550" b="1" dirty="0">
              <a:latin typeface="Roboto"/>
              <a:ea typeface="Roboto"/>
              <a:cs typeface="Roboto"/>
              <a:sym typeface="Roboto"/>
            </a:endParaRPr>
          </a:p>
          <a:p>
            <a:pPr marL="0" lvl="0" indent="0" algn="l" rtl="0">
              <a:spcBef>
                <a:spcPts val="400"/>
              </a:spcBef>
              <a:spcAft>
                <a:spcPts val="0"/>
              </a:spcAft>
              <a:buNone/>
            </a:pPr>
            <a:endParaRPr sz="5100" dirty="0"/>
          </a:p>
        </p:txBody>
      </p:sp>
      <p:sp>
        <p:nvSpPr>
          <p:cNvPr id="87" name="Google Shape;87;p13"/>
          <p:cNvSpPr txBox="1">
            <a:spLocks noGrp="1"/>
          </p:cNvSpPr>
          <p:nvPr>
            <p:ph type="subTitle" idx="1"/>
          </p:nvPr>
        </p:nvSpPr>
        <p:spPr>
          <a:xfrm>
            <a:off x="380144" y="1109609"/>
            <a:ext cx="8452156" cy="4415024"/>
          </a:xfrm>
          <a:prstGeom prst="rect">
            <a:avLst/>
          </a:prstGeom>
        </p:spPr>
        <p:txBody>
          <a:bodyPr spcFirstLastPara="1" wrap="square" lIns="91425" tIns="91425" rIns="91425" bIns="91425" anchor="t" anchorCtr="0">
            <a:spAutoFit/>
          </a:bodyPr>
          <a:lstStyle/>
          <a:p>
            <a:pPr marL="101600" indent="0">
              <a:lnSpc>
                <a:spcPct val="115000"/>
              </a:lnSpc>
              <a:buClr>
                <a:schemeClr val="dk1"/>
              </a:buClr>
              <a:buSzPts val="2000"/>
            </a:pPr>
            <a:r>
              <a:rPr lang="en" sz="2000" b="1" dirty="0">
                <a:latin typeface="Roboto"/>
                <a:ea typeface="Roboto"/>
                <a:cs typeface="Roboto"/>
                <a:sym typeface="Roboto"/>
              </a:rPr>
              <a:t>     </a:t>
            </a:r>
            <a:r>
              <a:rPr lang="en-US" sz="2400" b="1" dirty="0">
                <a:latin typeface="Roboto"/>
                <a:ea typeface="Roboto"/>
                <a:cs typeface="Roboto"/>
                <a:sym typeface="Roboto"/>
              </a:rPr>
              <a:t>Education - </a:t>
            </a:r>
            <a:r>
              <a:rPr lang="en-US" sz="2400" b="1" dirty="0"/>
              <a:t>An Online Learning Platform Application</a:t>
            </a:r>
            <a:endParaRPr lang="en-US" sz="2400" dirty="0"/>
          </a:p>
          <a:p>
            <a:pPr marL="101600" lvl="0" indent="0">
              <a:lnSpc>
                <a:spcPct val="115000"/>
              </a:lnSpc>
              <a:buClr>
                <a:schemeClr val="dk1"/>
              </a:buClr>
              <a:buSzPts val="2000"/>
            </a:pPr>
            <a:r>
              <a:rPr lang="en-US" sz="2000" b="1" dirty="0">
                <a:solidFill>
                  <a:schemeClr val="bg2"/>
                </a:solidFill>
                <a:latin typeface="Roboto"/>
                <a:ea typeface="Roboto"/>
                <a:cs typeface="Roboto"/>
                <a:sym typeface="Roboto"/>
              </a:rPr>
              <a:t>    </a:t>
            </a:r>
            <a:r>
              <a:rPr lang="en-US" sz="2000" dirty="0">
                <a:solidFill>
                  <a:schemeClr val="tx1">
                    <a:lumMod val="95000"/>
                  </a:schemeClr>
                </a:solidFill>
                <a:latin typeface="+mj-lt"/>
                <a:ea typeface="Roboto"/>
                <a:cs typeface="Roboto"/>
                <a:sym typeface="Roboto"/>
              </a:rPr>
              <a:t>Harsh</a:t>
            </a:r>
            <a:r>
              <a:rPr lang="en-US" sz="2000" dirty="0">
                <a:solidFill>
                  <a:schemeClr val="tx1">
                    <a:lumMod val="95000"/>
                  </a:schemeClr>
                </a:solidFill>
                <a:latin typeface="Roboto"/>
                <a:ea typeface="Roboto"/>
                <a:cs typeface="Roboto"/>
                <a:sym typeface="Roboto"/>
              </a:rPr>
              <a:t> </a:t>
            </a:r>
            <a:r>
              <a:rPr lang="en-US" sz="2000" dirty="0">
                <a:solidFill>
                  <a:schemeClr val="tx1">
                    <a:lumMod val="95000"/>
                  </a:schemeClr>
                </a:solidFill>
                <a:latin typeface="+mj-lt"/>
                <a:ea typeface="Roboto"/>
                <a:cs typeface="Roboto"/>
                <a:sym typeface="Roboto"/>
              </a:rPr>
              <a:t>Sharma</a:t>
            </a:r>
          </a:p>
          <a:p>
            <a:pPr marL="101600" lvl="0" indent="0">
              <a:lnSpc>
                <a:spcPct val="115000"/>
              </a:lnSpc>
              <a:buClr>
                <a:schemeClr val="dk1"/>
              </a:buClr>
              <a:buSzPts val="2000"/>
            </a:pPr>
            <a:r>
              <a:rPr lang="en-US" sz="2000" dirty="0">
                <a:solidFill>
                  <a:schemeClr val="tx1">
                    <a:lumMod val="95000"/>
                  </a:schemeClr>
                </a:solidFill>
              </a:rPr>
              <a:t>Yogita</a:t>
            </a:r>
          </a:p>
          <a:p>
            <a:pPr marL="101600" lvl="0" indent="0">
              <a:lnSpc>
                <a:spcPct val="115000"/>
              </a:lnSpc>
              <a:buClr>
                <a:schemeClr val="dk1"/>
              </a:buClr>
              <a:buSzPts val="2000"/>
            </a:pPr>
            <a:r>
              <a:rPr lang="en-US" sz="2000" dirty="0">
                <a:solidFill>
                  <a:schemeClr val="bg2"/>
                </a:solidFill>
              </a:rPr>
              <a:t>	</a:t>
            </a:r>
            <a:r>
              <a:rPr lang="en-US" sz="2000" dirty="0">
                <a:solidFill>
                  <a:schemeClr val="tx1">
                    <a:lumMod val="95000"/>
                  </a:schemeClr>
                </a:solidFill>
              </a:rPr>
              <a:t>Archana</a:t>
            </a:r>
          </a:p>
          <a:p>
            <a:pPr marL="101600" lvl="0" indent="0">
              <a:lnSpc>
                <a:spcPct val="115000"/>
              </a:lnSpc>
              <a:buClr>
                <a:schemeClr val="dk1"/>
              </a:buClr>
              <a:buSzPts val="2000"/>
            </a:pPr>
            <a:r>
              <a:rPr lang="en-US" sz="2000" b="1" dirty="0">
                <a:solidFill>
                  <a:schemeClr val="bg2"/>
                </a:solidFill>
              </a:rPr>
              <a:t>      </a:t>
            </a:r>
            <a:r>
              <a:rPr lang="en-US" sz="2000" b="1" dirty="0">
                <a:solidFill>
                  <a:schemeClr val="tx1">
                    <a:lumMod val="95000"/>
                  </a:schemeClr>
                </a:solidFill>
              </a:rPr>
              <a:t>GLA University</a:t>
            </a:r>
            <a:endParaRPr sz="2000" b="1" dirty="0">
              <a:solidFill>
                <a:schemeClr val="tx1">
                  <a:lumMod val="95000"/>
                </a:schemeClr>
              </a:solidFill>
              <a:latin typeface="Roboto"/>
              <a:ea typeface="Roboto"/>
              <a:cs typeface="Roboto"/>
              <a:sym typeface="Roboto"/>
            </a:endParaRPr>
          </a:p>
          <a:p>
            <a:pPr marL="101600" lvl="0" indent="0">
              <a:lnSpc>
                <a:spcPct val="115000"/>
              </a:lnSpc>
              <a:buClr>
                <a:schemeClr val="dk1"/>
              </a:buClr>
              <a:buSzPts val="2000"/>
            </a:pPr>
            <a:r>
              <a:rPr lang="en-US" sz="2000" b="1" dirty="0">
                <a:solidFill>
                  <a:schemeClr val="tx1">
                    <a:lumMod val="95000"/>
                  </a:schemeClr>
                </a:solidFill>
                <a:ea typeface="Roboto"/>
                <a:cs typeface="Roboto"/>
              </a:rPr>
              <a:t>  C</a:t>
            </a:r>
            <a:r>
              <a:rPr lang="en-US" sz="2000" b="1" dirty="0">
                <a:solidFill>
                  <a:schemeClr val="tx1">
                    <a:lumMod val="95000"/>
                  </a:schemeClr>
                </a:solidFill>
              </a:rPr>
              <a:t>omputer  Science and Engineering</a:t>
            </a:r>
          </a:p>
          <a:p>
            <a:pPr marL="101600" lvl="0" indent="0" algn="l" rtl="0">
              <a:lnSpc>
                <a:spcPct val="115000"/>
              </a:lnSpc>
              <a:spcBef>
                <a:spcPts val="0"/>
              </a:spcBef>
              <a:spcAft>
                <a:spcPts val="0"/>
              </a:spcAft>
              <a:buClr>
                <a:schemeClr val="dk1"/>
              </a:buClr>
              <a:buSzPts val="2000"/>
            </a:pPr>
            <a:r>
              <a:rPr lang="en" sz="2000" b="1" dirty="0">
                <a:solidFill>
                  <a:schemeClr val="bg2"/>
                </a:solidFill>
                <a:latin typeface="Roboto"/>
                <a:ea typeface="Roboto"/>
                <a:cs typeface="Roboto"/>
                <a:sym typeface="Roboto"/>
              </a:rPr>
              <a:t>       </a:t>
            </a:r>
          </a:p>
          <a:p>
            <a:pPr marL="101600" lvl="0" indent="0" algn="l" rtl="0">
              <a:lnSpc>
                <a:spcPct val="115000"/>
              </a:lnSpc>
              <a:spcBef>
                <a:spcPts val="0"/>
              </a:spcBef>
              <a:spcAft>
                <a:spcPts val="0"/>
              </a:spcAft>
              <a:buClr>
                <a:schemeClr val="dk1"/>
              </a:buClr>
              <a:buSzPts val="2000"/>
            </a:pPr>
            <a:r>
              <a:rPr lang="en" sz="2000" b="1" dirty="0">
                <a:solidFill>
                  <a:schemeClr val="bg2"/>
                </a:solidFill>
                <a:latin typeface="Roboto"/>
                <a:ea typeface="Roboto"/>
                <a:cs typeface="Roboto"/>
                <a:sym typeface="Roboto"/>
              </a:rPr>
              <a:t>   </a:t>
            </a:r>
            <a:r>
              <a:rPr lang="en" sz="2000" b="1" dirty="0">
                <a:solidFill>
                  <a:srgbClr val="FFFF00"/>
                </a:solidFill>
                <a:latin typeface="Roboto"/>
                <a:ea typeface="Roboto"/>
                <a:cs typeface="Roboto"/>
                <a:sym typeface="Roboto"/>
              </a:rPr>
              <a:t> </a:t>
            </a:r>
            <a:r>
              <a:rPr lang="en" sz="2000" dirty="0">
                <a:latin typeface="+mj-lt"/>
                <a:ea typeface="Roboto"/>
                <a:cs typeface="Roboto"/>
                <a:sym typeface="Roboto"/>
              </a:rPr>
              <a:t>Date</a:t>
            </a:r>
            <a:r>
              <a:rPr lang="en" sz="2000" dirty="0">
                <a:solidFill>
                  <a:srgbClr val="FFFF00"/>
                </a:solidFill>
                <a:latin typeface="Roboto"/>
                <a:ea typeface="Roboto"/>
                <a:cs typeface="Roboto"/>
                <a:sym typeface="Roboto"/>
              </a:rPr>
              <a:t> </a:t>
            </a:r>
            <a:r>
              <a:rPr lang="en" sz="2000" dirty="0">
                <a:solidFill>
                  <a:schemeClr val="dk1"/>
                </a:solidFill>
                <a:latin typeface="Roboto"/>
                <a:ea typeface="Roboto"/>
                <a:cs typeface="Roboto"/>
                <a:sym typeface="Roboto"/>
              </a:rPr>
              <a:t>:- </a:t>
            </a:r>
            <a:r>
              <a:rPr lang="en" sz="2000" dirty="0">
                <a:solidFill>
                  <a:schemeClr val="tx1">
                    <a:lumMod val="95000"/>
                  </a:schemeClr>
                </a:solidFill>
                <a:latin typeface="Roboto"/>
                <a:ea typeface="Roboto"/>
                <a:cs typeface="Roboto"/>
                <a:sym typeface="Roboto"/>
              </a:rPr>
              <a:t>29-04-2024</a:t>
            </a:r>
            <a:r>
              <a:rPr lang="en" sz="2000" dirty="0">
                <a:solidFill>
                  <a:schemeClr val="bg2"/>
                </a:solidFill>
                <a:latin typeface="Roboto"/>
                <a:ea typeface="Roboto"/>
                <a:cs typeface="Roboto"/>
                <a:sym typeface="Roboto"/>
              </a:rPr>
              <a:t>   </a:t>
            </a:r>
            <a:r>
              <a:rPr lang="en" sz="2000" dirty="0">
                <a:solidFill>
                  <a:schemeClr val="dk1"/>
                </a:solidFill>
                <a:latin typeface="Roboto"/>
                <a:ea typeface="Roboto"/>
                <a:cs typeface="Roboto"/>
                <a:sym typeface="Roboto"/>
              </a:rPr>
              <a:t>         </a:t>
            </a:r>
            <a:endParaRPr sz="2000" dirty="0">
              <a:solidFill>
                <a:schemeClr val="dk1"/>
              </a:solidFill>
              <a:latin typeface="Roboto"/>
              <a:ea typeface="Roboto"/>
              <a:cs typeface="Roboto"/>
              <a:sym typeface="Roboto"/>
            </a:endParaRPr>
          </a:p>
          <a:p>
            <a:pPr marL="0" lvl="0" indent="0" algn="l" rtl="0">
              <a:spcBef>
                <a:spcPts val="1500"/>
              </a:spcBef>
              <a:spcAft>
                <a:spcPts val="0"/>
              </a:spcAft>
              <a:buNone/>
            </a:pPr>
            <a:endParaRPr sz="2400"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461286" y="143839"/>
            <a:ext cx="1910993" cy="8148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410966"/>
            <a:ext cx="7688700" cy="1442884"/>
          </a:xfrm>
          <a:prstGeom prst="rect">
            <a:avLst/>
          </a:prstGeom>
        </p:spPr>
        <p:txBody>
          <a:bodyPr spcFirstLastPara="1" wrap="square" lIns="91425" tIns="91425" rIns="91425" bIns="91425" anchor="t" anchorCtr="0">
            <a:noAutofit/>
          </a:bodyPr>
          <a:lstStyle/>
          <a:p>
            <a:pPr marL="0" lvl="0" indent="0" algn="ctr" rtl="0">
              <a:lnSpc>
                <a:spcPct val="160000"/>
              </a:lnSpc>
              <a:spcBef>
                <a:spcPts val="1400"/>
              </a:spcBef>
              <a:spcAft>
                <a:spcPts val="0"/>
              </a:spcAft>
              <a:buSzPts val="990"/>
              <a:buNone/>
            </a:pPr>
            <a:r>
              <a:rPr lang="en" sz="2185" dirty="0">
                <a:latin typeface="Roboto"/>
                <a:ea typeface="Roboto"/>
                <a:cs typeface="Roboto"/>
                <a:sym typeface="Roboto"/>
              </a:rPr>
              <a:t>Results</a:t>
            </a:r>
            <a:endParaRPr sz="2185" dirty="0">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41" name="Google Shape;141;p22"/>
          <p:cNvSpPr txBox="1">
            <a:spLocks noGrp="1"/>
          </p:cNvSpPr>
          <p:nvPr>
            <p:ph type="body" idx="1"/>
          </p:nvPr>
        </p:nvSpPr>
        <p:spPr>
          <a:xfrm>
            <a:off x="729450" y="1212350"/>
            <a:ext cx="7688700" cy="3739793"/>
          </a:xfrm>
          <a:prstGeom prst="rect">
            <a:avLst/>
          </a:prstGeom>
        </p:spPr>
        <p:txBody>
          <a:bodyPr spcFirstLastPara="1" wrap="square" lIns="91425" tIns="91425" rIns="91425" bIns="91425" anchor="t" anchorCtr="0">
            <a:normAutofit/>
          </a:bodyPr>
          <a:lstStyle/>
          <a:p>
            <a:pPr marL="146050" indent="0">
              <a:buNone/>
            </a:pPr>
            <a:r>
              <a:rPr lang="en-US" sz="2000" dirty="0">
                <a:solidFill>
                  <a:schemeClr val="tx2">
                    <a:lumMod val="10000"/>
                  </a:schemeClr>
                </a:solidFill>
                <a:latin typeface="Times New Roman" pitchFamily="18" charset="0"/>
                <a:cs typeface="Times New Roman" pitchFamily="18" charset="0"/>
              </a:rPr>
              <a:t>By the end of the project, we have been achieved the following</a:t>
            </a:r>
            <a:endParaRPr lang="en-US" sz="2000" dirty="0">
              <a:latin typeface="Times New Roman" pitchFamily="18" charset="0"/>
              <a:cs typeface="Times New Roman" pitchFamily="18" charset="0"/>
            </a:endParaRPr>
          </a:p>
          <a:p>
            <a:pPr marL="342900" lvl="0" indent="-342900">
              <a:lnSpc>
                <a:spcPct val="115000"/>
              </a:lnSpc>
              <a:buFont typeface="Symbol" panose="05050102010706020507" pitchFamily="18" charset="2"/>
              <a:buChar char=""/>
            </a:pPr>
            <a:r>
              <a:rPr lang="en-IN" sz="1600" b="1" u="sng" dirty="0">
                <a:effectLst/>
                <a:latin typeface="Arial" panose="020B0604020202020204" pitchFamily="34" charset="0"/>
                <a:ea typeface="Arial" panose="020B0604020202020204" pitchFamily="34" charset="0"/>
              </a:rPr>
              <a:t>User-Engagement: </a:t>
            </a:r>
            <a:r>
              <a:rPr lang="en-IN" sz="1400" dirty="0">
                <a:solidFill>
                  <a:srgbClr val="002060"/>
                </a:solidFill>
                <a:effectLst/>
                <a:latin typeface="Arial" panose="020B0604020202020204" pitchFamily="34" charset="0"/>
                <a:ea typeface="Arial" panose="020B0604020202020204" pitchFamily="34" charset="0"/>
              </a:rPr>
              <a:t>Monitoring how frequently users interact with the platform and how long they spend per session can indicate engagement levels</a:t>
            </a:r>
            <a:r>
              <a:rPr lang="en-IN" sz="1400" dirty="0">
                <a:solidFill>
                  <a:srgbClr val="FFC000"/>
                </a:solidFill>
                <a:effectLst/>
                <a:latin typeface="Arial" panose="020B0604020202020204" pitchFamily="34" charset="0"/>
                <a:ea typeface="Arial" panose="020B0604020202020204" pitchFamily="34" charset="0"/>
              </a:rPr>
              <a:t>.</a:t>
            </a:r>
          </a:p>
          <a:p>
            <a:pPr marL="342900" lvl="0" indent="-342900">
              <a:lnSpc>
                <a:spcPct val="115000"/>
              </a:lnSpc>
              <a:buFont typeface="Symbol" panose="05050102010706020507" pitchFamily="18" charset="2"/>
              <a:buChar char=""/>
            </a:pPr>
            <a:endParaRPr lang="en-IN" sz="1400" dirty="0">
              <a:solidFill>
                <a:srgbClr val="FFC000"/>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600" b="1" u="sng" dirty="0">
                <a:effectLst/>
                <a:latin typeface="Arial" panose="020B0604020202020204" pitchFamily="34" charset="0"/>
                <a:ea typeface="Arial" panose="020B0604020202020204" pitchFamily="34" charset="0"/>
              </a:rPr>
              <a:t>User Feedback</a:t>
            </a:r>
            <a:r>
              <a:rPr lang="en-IN" sz="1800" b="1" dirty="0">
                <a:effectLst/>
                <a:latin typeface="Arial" panose="020B0604020202020204" pitchFamily="34" charset="0"/>
                <a:ea typeface="Arial" panose="020B0604020202020204" pitchFamily="34" charset="0"/>
              </a:rPr>
              <a:t>: </a:t>
            </a:r>
            <a:r>
              <a:rPr lang="en-IN" sz="1400" dirty="0">
                <a:solidFill>
                  <a:srgbClr val="002060"/>
                </a:solidFill>
                <a:effectLst/>
                <a:latin typeface="Arial" panose="020B0604020202020204" pitchFamily="34" charset="0"/>
                <a:ea typeface="Arial" panose="020B0604020202020204" pitchFamily="34" charset="0"/>
              </a:rPr>
              <a:t>Gathering feedback from users through ratings and reviews can provide insights into their satisfaction levels and areas for improvement.</a:t>
            </a:r>
          </a:p>
          <a:p>
            <a:pPr marL="0" lvl="0" indent="0">
              <a:lnSpc>
                <a:spcPct val="115000"/>
              </a:lnSpc>
              <a:buNone/>
            </a:pPr>
            <a:endParaRPr lang="en-IN" sz="1400" dirty="0">
              <a:solidFill>
                <a:srgbClr val="002060"/>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600" b="1" u="sng" dirty="0">
                <a:effectLst/>
                <a:latin typeface="Arial" panose="020B0604020202020204" pitchFamily="34" charset="0"/>
                <a:ea typeface="Arial" panose="020B0604020202020204" pitchFamily="34" charset="0"/>
              </a:rPr>
              <a:t>Technical Performance</a:t>
            </a:r>
            <a:r>
              <a:rPr lang="en-IN" sz="1800" b="1" dirty="0">
                <a:effectLst/>
                <a:latin typeface="Arial" panose="020B0604020202020204" pitchFamily="34" charset="0"/>
                <a:ea typeface="Arial" panose="020B0604020202020204" pitchFamily="34" charset="0"/>
              </a:rPr>
              <a:t>: </a:t>
            </a:r>
            <a:r>
              <a:rPr lang="en-IN" sz="1400" dirty="0">
                <a:solidFill>
                  <a:srgbClr val="002060"/>
                </a:solidFill>
                <a:effectLst/>
                <a:latin typeface="Arial" panose="020B0604020202020204" pitchFamily="34" charset="0"/>
                <a:ea typeface="Arial" panose="020B0604020202020204" pitchFamily="34" charset="0"/>
              </a:rPr>
              <a:t>Website performance such as page load times and server response times can ensure a smooth and seamless user experience. </a:t>
            </a:r>
          </a:p>
          <a:p>
            <a:pPr marL="146050" indent="0">
              <a:lnSpc>
                <a:spcPct val="115000"/>
              </a:lnSpc>
              <a:buNone/>
            </a:pPr>
            <a:endParaRPr lang="en-IN" sz="1800" dirty="0">
              <a:effectLst/>
              <a:latin typeface="Arial" panose="020B0604020202020204" pitchFamily="34" charset="0"/>
              <a:ea typeface="Arial" panose="020B0604020202020204" pitchFamily="34" charset="0"/>
            </a:endParaRPr>
          </a:p>
          <a:p>
            <a:pPr marL="146050" lvl="0" indent="0">
              <a:buNone/>
            </a:pPr>
            <a:endParaRPr lang="en-US" sz="1400" dirty="0"/>
          </a:p>
          <a:p>
            <a:pPr marL="107950" lvl="0" indent="0" algn="l" rtl="0">
              <a:spcBef>
                <a:spcPts val="0"/>
              </a:spcBef>
              <a:spcAft>
                <a:spcPts val="0"/>
              </a:spcAft>
              <a:buClr>
                <a:srgbClr val="000000"/>
              </a:buClr>
              <a:buSzPts val="1900"/>
              <a:buNone/>
            </a:pP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421240"/>
            <a:ext cx="7688700" cy="1432610"/>
          </a:xfrm>
          <a:prstGeom prst="rect">
            <a:avLst/>
          </a:prstGeom>
        </p:spPr>
        <p:txBody>
          <a:bodyPr spcFirstLastPara="1" wrap="square" lIns="91425" tIns="91425" rIns="91425" bIns="91425" anchor="t" anchorCtr="0">
            <a:noAutofit/>
          </a:bodyPr>
          <a:lstStyle/>
          <a:p>
            <a:pPr marL="0" lvl="0" indent="0" algn="ctr" rtl="0">
              <a:lnSpc>
                <a:spcPct val="160000"/>
              </a:lnSpc>
              <a:spcBef>
                <a:spcPts val="1400"/>
              </a:spcBef>
              <a:spcAft>
                <a:spcPts val="0"/>
              </a:spcAft>
              <a:buSzPts val="990"/>
              <a:buNone/>
            </a:pPr>
            <a:r>
              <a:rPr lang="en" sz="2185" dirty="0">
                <a:solidFill>
                  <a:schemeClr val="tx1">
                    <a:lumMod val="95000"/>
                  </a:schemeClr>
                </a:solidFill>
                <a:latin typeface="Roboto"/>
                <a:ea typeface="Roboto"/>
                <a:cs typeface="Roboto"/>
                <a:sym typeface="Roboto"/>
              </a:rPr>
              <a:t>Challenges Faced</a:t>
            </a:r>
            <a:endParaRPr sz="2185" dirty="0">
              <a:solidFill>
                <a:schemeClr val="tx1">
                  <a:lumMod val="95000"/>
                </a:schemeClr>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47" name="Google Shape;147;p23"/>
          <p:cNvSpPr txBox="1">
            <a:spLocks noGrp="1"/>
          </p:cNvSpPr>
          <p:nvPr>
            <p:ph type="body" idx="1"/>
          </p:nvPr>
        </p:nvSpPr>
        <p:spPr>
          <a:xfrm>
            <a:off x="729450" y="1551398"/>
            <a:ext cx="7688700" cy="2788577"/>
          </a:xfrm>
          <a:prstGeom prst="rect">
            <a:avLst/>
          </a:prstGeom>
        </p:spPr>
        <p:txBody>
          <a:bodyPr spcFirstLastPara="1" wrap="square" lIns="91425" tIns="91425" rIns="91425" bIns="91425" anchor="t" anchorCtr="0">
            <a:normAutofit lnSpcReduction="10000"/>
          </a:bodyPr>
          <a:lstStyle/>
          <a:p>
            <a:pPr>
              <a:buFont typeface="Arial" pitchFamily="34" charset="0"/>
              <a:buChar char="•"/>
            </a:pPr>
            <a:r>
              <a:rPr lang="en-US" sz="2000" dirty="0">
                <a:solidFill>
                  <a:srgbClr val="002060"/>
                </a:solidFill>
                <a:latin typeface="Times New Roman" pitchFamily="18" charset="0"/>
                <a:cs typeface="Times New Roman" pitchFamily="18" charset="0"/>
              </a:rPr>
              <a:t>Technical Complexity</a:t>
            </a:r>
          </a:p>
          <a:p>
            <a:pPr>
              <a:buFont typeface="Arial" pitchFamily="34" charset="0"/>
              <a:buChar char="•"/>
            </a:pPr>
            <a:endParaRPr lang="en-US" sz="2000" dirty="0">
              <a:solidFill>
                <a:srgbClr val="002060"/>
              </a:solidFill>
              <a:latin typeface="Times New Roman" pitchFamily="18" charset="0"/>
              <a:cs typeface="Times New Roman" pitchFamily="18" charset="0"/>
            </a:endParaRPr>
          </a:p>
          <a:p>
            <a:pPr>
              <a:buFont typeface="Arial" pitchFamily="34" charset="0"/>
              <a:buChar char="•"/>
            </a:pPr>
            <a:r>
              <a:rPr lang="en-US" sz="2000" dirty="0">
                <a:solidFill>
                  <a:srgbClr val="002060"/>
                </a:solidFill>
                <a:latin typeface="Times New Roman" pitchFamily="18" charset="0"/>
                <a:cs typeface="Times New Roman" pitchFamily="18" charset="0"/>
              </a:rPr>
              <a:t>User Experience  Optimization</a:t>
            </a:r>
          </a:p>
          <a:p>
            <a:pPr>
              <a:buFont typeface="Arial" pitchFamily="34" charset="0"/>
              <a:buChar char="•"/>
            </a:pPr>
            <a:endParaRPr lang="en-US" sz="2000" dirty="0">
              <a:solidFill>
                <a:srgbClr val="002060"/>
              </a:solidFill>
              <a:latin typeface="Times New Roman" pitchFamily="18" charset="0"/>
              <a:cs typeface="Times New Roman" pitchFamily="18" charset="0"/>
            </a:endParaRPr>
          </a:p>
          <a:p>
            <a:pPr>
              <a:buFont typeface="Arial" pitchFamily="34" charset="0"/>
              <a:buChar char="•"/>
            </a:pPr>
            <a:r>
              <a:rPr lang="en-US" sz="2000" dirty="0">
                <a:solidFill>
                  <a:srgbClr val="002060"/>
                </a:solidFill>
                <a:latin typeface="Times New Roman" pitchFamily="18" charset="0"/>
                <a:cs typeface="Times New Roman" pitchFamily="18" charset="0"/>
              </a:rPr>
              <a:t>Monetization Strategy</a:t>
            </a:r>
          </a:p>
          <a:p>
            <a:pPr>
              <a:buFont typeface="Arial" pitchFamily="34" charset="0"/>
              <a:buChar char="•"/>
            </a:pPr>
            <a:endParaRPr lang="en-US" sz="2000" dirty="0">
              <a:solidFill>
                <a:srgbClr val="002060"/>
              </a:solidFill>
              <a:latin typeface="Times New Roman" pitchFamily="18" charset="0"/>
              <a:cs typeface="Times New Roman" pitchFamily="18" charset="0"/>
            </a:endParaRPr>
          </a:p>
          <a:p>
            <a:pPr>
              <a:buFont typeface="Arial" pitchFamily="34" charset="0"/>
              <a:buChar char="•"/>
            </a:pPr>
            <a:r>
              <a:rPr lang="en-US" sz="2000" dirty="0">
                <a:solidFill>
                  <a:srgbClr val="002060"/>
                </a:solidFill>
                <a:latin typeface="Times New Roman" pitchFamily="18" charset="0"/>
                <a:cs typeface="Times New Roman" pitchFamily="18" charset="0"/>
              </a:rPr>
              <a:t>Regulatory Compliance</a:t>
            </a:r>
            <a:br>
              <a:rPr lang="en-US" sz="2000" dirty="0">
                <a:solidFill>
                  <a:srgbClr val="FFC000"/>
                </a:solidFill>
              </a:rPr>
            </a:br>
            <a:br>
              <a:rPr lang="en-US" sz="2000" dirty="0"/>
            </a:br>
            <a:endParaRPr lang="en-US" sz="2000" dirty="0"/>
          </a:p>
          <a:p>
            <a:pPr marL="342900" indent="-342900">
              <a:spcBef>
                <a:spcPts val="1500"/>
              </a:spcBef>
              <a:spcAft>
                <a:spcPts val="1200"/>
              </a:spcAft>
            </a:pP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5850" y="372771"/>
            <a:ext cx="7688700" cy="1473706"/>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SzPts val="990"/>
              <a:buNone/>
            </a:pPr>
            <a:r>
              <a:rPr lang="en" sz="2285" dirty="0">
                <a:latin typeface="Roboto"/>
                <a:ea typeface="Roboto"/>
                <a:cs typeface="Roboto"/>
                <a:sym typeface="Roboto"/>
              </a:rPr>
              <a:t>Future scope</a:t>
            </a:r>
            <a:endParaRPr sz="2285" dirty="0">
              <a:latin typeface="Roboto"/>
              <a:ea typeface="Roboto"/>
              <a:cs typeface="Roboto"/>
              <a:sym typeface="Roboto"/>
            </a:endParaRPr>
          </a:p>
          <a:p>
            <a:pPr marL="0" lvl="0" indent="0" rtl="0">
              <a:spcBef>
                <a:spcPts val="400"/>
              </a:spcBef>
              <a:spcAft>
                <a:spcPts val="0"/>
              </a:spcAft>
              <a:buSzPts val="990"/>
              <a:buNone/>
            </a:pPr>
            <a:endParaRPr sz="3140" dirty="0"/>
          </a:p>
        </p:txBody>
      </p:sp>
      <p:sp>
        <p:nvSpPr>
          <p:cNvPr id="153" name="Google Shape;153;p24"/>
          <p:cNvSpPr txBox="1">
            <a:spLocks noGrp="1"/>
          </p:cNvSpPr>
          <p:nvPr>
            <p:ph type="body" idx="1"/>
          </p:nvPr>
        </p:nvSpPr>
        <p:spPr>
          <a:xfrm>
            <a:off x="729450" y="1315092"/>
            <a:ext cx="7688700" cy="3024883"/>
          </a:xfrm>
          <a:prstGeom prst="rect">
            <a:avLst/>
          </a:prstGeom>
        </p:spPr>
        <p:txBody>
          <a:bodyPr spcFirstLastPara="1" wrap="square" lIns="91425" tIns="91425" rIns="91425" bIns="91425" anchor="t" anchorCtr="0">
            <a:normAutofit fontScale="25000" lnSpcReduction="20000"/>
          </a:bodyPr>
          <a:lstStyle/>
          <a:p>
            <a:pPr>
              <a:lnSpc>
                <a:spcPct val="115000"/>
              </a:lnSpc>
            </a:pPr>
            <a:r>
              <a:rPr lang="en-IN" sz="5600" dirty="0">
                <a:solidFill>
                  <a:srgbClr val="002060"/>
                </a:solidFill>
                <a:effectLst/>
                <a:latin typeface="Arial" panose="020B0604020202020204" pitchFamily="34" charset="0"/>
                <a:ea typeface="Arial" panose="020B0604020202020204" pitchFamily="34" charset="0"/>
              </a:rPr>
              <a:t>"In the future, our Online Learning Platform aims to expand its course offerings while implementing advanced algorithms for personalized learning experiences.</a:t>
            </a:r>
          </a:p>
          <a:p>
            <a:pPr>
              <a:lnSpc>
                <a:spcPct val="115000"/>
              </a:lnSpc>
            </a:pPr>
            <a:endParaRPr lang="en-IN" sz="5600" dirty="0">
              <a:solidFill>
                <a:srgbClr val="002060"/>
              </a:solidFill>
              <a:latin typeface="Arial" panose="020B0604020202020204" pitchFamily="34" charset="0"/>
              <a:ea typeface="Arial" panose="020B0604020202020204" pitchFamily="34" charset="0"/>
            </a:endParaRPr>
          </a:p>
          <a:p>
            <a:pPr>
              <a:lnSpc>
                <a:spcPct val="115000"/>
              </a:lnSpc>
            </a:pPr>
            <a:endParaRPr lang="en-IN" sz="4800" dirty="0">
              <a:solidFill>
                <a:srgbClr val="002060"/>
              </a:solidFill>
              <a:effectLst/>
              <a:latin typeface="Arial" panose="020B0604020202020204" pitchFamily="34" charset="0"/>
              <a:ea typeface="Arial" panose="020B0604020202020204" pitchFamily="34" charset="0"/>
            </a:endParaRPr>
          </a:p>
          <a:p>
            <a:pPr marL="146050" indent="0">
              <a:lnSpc>
                <a:spcPct val="115000"/>
              </a:lnSpc>
              <a:buNone/>
            </a:pPr>
            <a:r>
              <a:rPr lang="en-IN" sz="4400" dirty="0">
                <a:solidFill>
                  <a:srgbClr val="002060"/>
                </a:solidFill>
                <a:effectLst/>
                <a:latin typeface="Arial" panose="020B0604020202020204" pitchFamily="34" charset="0"/>
                <a:ea typeface="Arial" panose="020B0604020202020204" pitchFamily="34" charset="0"/>
              </a:rPr>
              <a:t> </a:t>
            </a:r>
          </a:p>
          <a:p>
            <a:pPr>
              <a:lnSpc>
                <a:spcPct val="115000"/>
              </a:lnSpc>
            </a:pPr>
            <a:r>
              <a:rPr lang="en-IN" sz="5600" dirty="0">
                <a:solidFill>
                  <a:srgbClr val="002060"/>
                </a:solidFill>
                <a:effectLst/>
                <a:latin typeface="Arial" panose="020B0604020202020204" pitchFamily="34" charset="0"/>
                <a:ea typeface="Arial" panose="020B0604020202020204" pitchFamily="34" charset="0"/>
              </a:rPr>
              <a:t>Additionally, opportunities in corporate training, community building, and accessibility improvements will be pursued to ensure the platform remains inclusive and impactful." Furthermore, the platform will evolve to support lifelong learning initiatives, providing resources and support for continuous skill development and personal growth. Embracing emerging trends such as gamification, social learning, and mobile-first design will ensure that the platform remains innovative and engaging for users across diverse demographics and learning preferences. By embracing these strategies, our Online Learning Platform will continue to adapt and thrive in the ever-evolving landscape of online education."</a:t>
            </a:r>
          </a:p>
          <a:p>
            <a:pPr marL="146050" indent="0">
              <a:lnSpc>
                <a:spcPct val="115000"/>
              </a:lnSpc>
              <a:buNone/>
            </a:pPr>
            <a:r>
              <a:rPr lang="en-IN" sz="5600" dirty="0">
                <a:solidFill>
                  <a:srgbClr val="002060"/>
                </a:solidFill>
                <a:effectLst/>
                <a:latin typeface="Arial" panose="020B0604020202020204" pitchFamily="34" charset="0"/>
                <a:ea typeface="Arial" panose="020B0604020202020204"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421240"/>
            <a:ext cx="7688700" cy="1432610"/>
          </a:xfrm>
          <a:prstGeom prst="rect">
            <a:avLst/>
          </a:prstGeom>
        </p:spPr>
        <p:txBody>
          <a:bodyPr spcFirstLastPara="1" wrap="square" lIns="91425" tIns="91425" rIns="91425" bIns="91425" anchor="t" anchorCtr="0">
            <a:noAutofit/>
          </a:bodyPr>
          <a:lstStyle/>
          <a:p>
            <a:pPr marL="0" lvl="0" indent="0" algn="ctr" rtl="0">
              <a:lnSpc>
                <a:spcPct val="160000"/>
              </a:lnSpc>
              <a:spcBef>
                <a:spcPts val="1400"/>
              </a:spcBef>
              <a:spcAft>
                <a:spcPts val="0"/>
              </a:spcAft>
              <a:buSzPts val="990"/>
              <a:buNone/>
            </a:pPr>
            <a:r>
              <a:rPr lang="en" sz="2285" dirty="0">
                <a:latin typeface="Roboto"/>
                <a:ea typeface="Roboto"/>
                <a:cs typeface="Roboto"/>
                <a:sym typeface="Roboto"/>
              </a:rPr>
              <a:t>Conclusion</a:t>
            </a:r>
            <a:endParaRPr sz="2285" dirty="0">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9" name="Google Shape;159;p25"/>
          <p:cNvSpPr txBox="1">
            <a:spLocks noGrp="1"/>
          </p:cNvSpPr>
          <p:nvPr>
            <p:ph type="body" idx="1"/>
          </p:nvPr>
        </p:nvSpPr>
        <p:spPr>
          <a:xfrm>
            <a:off x="729450" y="1232899"/>
            <a:ext cx="7688700" cy="3107075"/>
          </a:xfrm>
          <a:prstGeom prst="rect">
            <a:avLst/>
          </a:prstGeom>
        </p:spPr>
        <p:txBody>
          <a:bodyPr spcFirstLastPara="1" wrap="square" lIns="91425" tIns="91425" rIns="91425" bIns="91425" anchor="t" anchorCtr="0">
            <a:normAutofit/>
          </a:bodyPr>
          <a:lstStyle/>
          <a:p>
            <a:r>
              <a:rPr lang="en-US" sz="2000" dirty="0">
                <a:solidFill>
                  <a:srgbClr val="002060"/>
                </a:solidFill>
                <a:latin typeface="Times New Roman" pitchFamily="18" charset="0"/>
                <a:cs typeface="Times New Roman" pitchFamily="18" charset="0"/>
              </a:rPr>
              <a:t>In conclusion , Our Online Learning Platform project has been a journey of innovation and dedication towards empowering learners with accessible and inclusive educational opportunities. We have created a dynamic environment where learners can thrive, explore, and grow, leveraging technology to redefine the boundaries of learning. By focusing on aspects such as user authentication , responsive design , our platform aims to provide comprehensive and user-friendly experience for all learners and tutors seeking a reliable learning and teaching solution.</a:t>
            </a:r>
            <a:endParaRPr lang="en-US" sz="2000" dirty="0">
              <a:solidFill>
                <a:srgbClr val="002060"/>
              </a:solidFill>
            </a:endParaRPr>
          </a:p>
          <a:p>
            <a:pPr marL="457200" lvl="0" indent="-355600" algn="l" rtl="0">
              <a:spcBef>
                <a:spcPts val="0"/>
              </a:spcBef>
              <a:spcAft>
                <a:spcPts val="0"/>
              </a:spcAft>
              <a:buClr>
                <a:srgbClr val="000000"/>
              </a:buClr>
              <a:buSzPts val="2000"/>
              <a:buFont typeface="Roboto"/>
              <a:buChar char="●"/>
            </a:pPr>
            <a:endParaRPr sz="2000" dirty="0">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84792" y="436099"/>
            <a:ext cx="7688700" cy="576776"/>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SzPts val="990"/>
              <a:buNone/>
            </a:pPr>
            <a:r>
              <a:rPr lang="en-IN" sz="2940" dirty="0"/>
              <a:t>                  </a:t>
            </a:r>
            <a:r>
              <a:rPr lang="en-IN" sz="2940" dirty="0">
                <a:latin typeface="Roboto" panose="02000000000000000000" pitchFamily="2" charset="0"/>
                <a:ea typeface="Roboto" panose="02000000000000000000" pitchFamily="2" charset="0"/>
                <a:cs typeface="Roboto" panose="02000000000000000000" pitchFamily="2" charset="0"/>
              </a:rPr>
              <a:t>working   website </a:t>
            </a:r>
            <a:endParaRPr sz="2940" dirty="0">
              <a:latin typeface="Roboto" panose="02000000000000000000" pitchFamily="2" charset="0"/>
              <a:ea typeface="Roboto" panose="02000000000000000000" pitchFamily="2" charset="0"/>
              <a:cs typeface="Roboto" panose="02000000000000000000" pitchFamily="2" charset="0"/>
            </a:endParaRPr>
          </a:p>
        </p:txBody>
      </p:sp>
      <p:sp>
        <p:nvSpPr>
          <p:cNvPr id="165" name="Google Shape;165;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36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40FD80E4-078C-302C-D375-D6554122AE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793" y="1244991"/>
            <a:ext cx="4187207" cy="3696406"/>
          </a:xfrm>
          <a:prstGeom prst="rect">
            <a:avLst/>
          </a:prstGeom>
        </p:spPr>
      </p:pic>
      <p:pic>
        <p:nvPicPr>
          <p:cNvPr id="3" name="Picture 2">
            <a:extLst>
              <a:ext uri="{FF2B5EF4-FFF2-40B4-BE49-F238E27FC236}">
                <a16:creationId xmlns:a16="http://schemas.microsoft.com/office/drawing/2014/main" id="{5CFACE02-9507-ECA7-F6B9-438FF412D5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913" y="1244992"/>
            <a:ext cx="4329332" cy="36964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Q&amp;A</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71" name="Google Shape;171;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dirty="0">
                <a:solidFill>
                  <a:srgbClr val="0F0F0F"/>
                </a:solidFill>
                <a:latin typeface="Roboto"/>
                <a:ea typeface="Roboto"/>
                <a:sym typeface="Roboto"/>
              </a:rPr>
              <a:t>Questions</a:t>
            </a:r>
            <a:endParaRPr sz="2000" dirty="0"/>
          </a:p>
        </p:txBody>
      </p:sp>
      <p:sp>
        <p:nvSpPr>
          <p:cNvPr id="3" name="TextBox 2">
            <a:extLst>
              <a:ext uri="{FF2B5EF4-FFF2-40B4-BE49-F238E27FC236}">
                <a16:creationId xmlns:a16="http://schemas.microsoft.com/office/drawing/2014/main" id="{0F429D62-7E42-0319-6E44-7B5DDBE38BFD}"/>
              </a:ext>
            </a:extLst>
          </p:cNvPr>
          <p:cNvSpPr txBox="1"/>
          <p:nvPr/>
        </p:nvSpPr>
        <p:spPr>
          <a:xfrm>
            <a:off x="2286000" y="2386205"/>
            <a:ext cx="4572000" cy="707886"/>
          </a:xfrm>
          <a:prstGeom prst="rect">
            <a:avLst/>
          </a:prstGeom>
          <a:noFill/>
        </p:spPr>
        <p:txBody>
          <a:bodyPr wrap="square">
            <a:spAutoFit/>
          </a:bodyPr>
          <a:lstStyle/>
          <a:p>
            <a:pPr marL="0" lvl="0" indent="0" algn="ctr" rtl="0">
              <a:spcBef>
                <a:spcPts val="0"/>
              </a:spcBef>
              <a:spcAft>
                <a:spcPts val="1200"/>
              </a:spcAft>
              <a:buNone/>
            </a:pPr>
            <a:r>
              <a:rPr lang="en-US" sz="4000" dirty="0">
                <a:latin typeface="Times New Roman" pitchFamily="18" charset="0"/>
                <a:cs typeface="Times New Roman" pitchFamily="18"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349321"/>
            <a:ext cx="7688700" cy="1504529"/>
          </a:xfrm>
          <a:prstGeom prst="rect">
            <a:avLst/>
          </a:prstGeom>
        </p:spPr>
        <p:txBody>
          <a:bodyPr spcFirstLastPara="1" wrap="square" lIns="91425" tIns="91425" rIns="91425" bIns="91425" anchor="t" anchorCtr="0">
            <a:noAutofit/>
          </a:bodyPr>
          <a:lstStyle/>
          <a:p>
            <a:pPr marL="0" lvl="0" indent="0" algn="ctr" rtl="0">
              <a:lnSpc>
                <a:spcPct val="160000"/>
              </a:lnSpc>
              <a:spcBef>
                <a:spcPts val="1400"/>
              </a:spcBef>
              <a:spcAft>
                <a:spcPts val="0"/>
              </a:spcAft>
              <a:buClr>
                <a:schemeClr val="dk1"/>
              </a:buClr>
              <a:buSzPts val="990"/>
              <a:buFont typeface="Arial"/>
              <a:buNone/>
            </a:pPr>
            <a:r>
              <a:rPr lang="en" sz="2285" b="1" dirty="0">
                <a:latin typeface="Roboto"/>
                <a:ea typeface="Roboto"/>
                <a:cs typeface="Roboto"/>
                <a:sym typeface="Roboto"/>
              </a:rPr>
              <a:t>Introduction</a:t>
            </a:r>
            <a:endParaRPr sz="2285" b="1" dirty="0">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93" name="Google Shape;93;p14"/>
          <p:cNvSpPr txBox="1">
            <a:spLocks noGrp="1"/>
          </p:cNvSpPr>
          <p:nvPr>
            <p:ph type="body" idx="1"/>
          </p:nvPr>
        </p:nvSpPr>
        <p:spPr>
          <a:xfrm>
            <a:off x="729450" y="1284270"/>
            <a:ext cx="7688700" cy="3055705"/>
          </a:xfrm>
          <a:prstGeom prst="rect">
            <a:avLst/>
          </a:prstGeom>
        </p:spPr>
        <p:txBody>
          <a:bodyPr spcFirstLastPara="1" wrap="square" lIns="91425" tIns="91425" rIns="91425" bIns="91425" anchor="t" anchorCtr="0">
            <a:normAutofit/>
          </a:bodyPr>
          <a:lstStyle/>
          <a:p>
            <a:pPr marL="444500" indent="-342900">
              <a:buClr>
                <a:schemeClr val="dk1"/>
              </a:buClr>
              <a:buSzPts val="2000"/>
              <a:buFont typeface="Arial" panose="020B0604020202020204" pitchFamily="34" charset="0"/>
              <a:buChar char="•"/>
            </a:pPr>
            <a:r>
              <a:rPr lang="en-US" sz="2000" dirty="0">
                <a:solidFill>
                  <a:srgbClr val="002060"/>
                </a:solidFill>
                <a:latin typeface="Times New Roman" pitchFamily="18" charset="0"/>
                <a:cs typeface="Times New Roman" pitchFamily="18" charset="0"/>
              </a:rPr>
              <a:t>The purpose of our Online Learning Platform is to provide a versatile and user-friendly digital environment where individuals from diverse backgrounds can engage in learning activities according to their needs and interests.</a:t>
            </a:r>
          </a:p>
          <a:p>
            <a:pPr marL="444500" indent="-342900">
              <a:buClr>
                <a:schemeClr val="dk1"/>
              </a:buClr>
              <a:buSzPts val="2000"/>
              <a:buFont typeface="Arial" panose="020B0604020202020204" pitchFamily="34" charset="0"/>
              <a:buChar char="•"/>
            </a:pPr>
            <a:r>
              <a:rPr lang="en-US" sz="2000" dirty="0">
                <a:solidFill>
                  <a:srgbClr val="002060"/>
                </a:solidFill>
                <a:latin typeface="Times New Roman" pitchFamily="18" charset="0"/>
                <a:cs typeface="Times New Roman" pitchFamily="18" charset="0"/>
              </a:rPr>
              <a:t>Through our platform, learners can access a vast repository of educational resources, ranging from structured courses taught by experts to interactive tutorials and informative content curated from various sources.</a:t>
            </a:r>
          </a:p>
          <a:p>
            <a:pPr marL="101600" indent="0">
              <a:buClr>
                <a:schemeClr val="dk1"/>
              </a:buClr>
              <a:buSzPts val="2000"/>
              <a:buNone/>
            </a:pPr>
            <a:endParaRPr sz="2000" dirty="0">
              <a:solidFill>
                <a:schemeClr val="dk1"/>
              </a:solidFill>
              <a:latin typeface="Times New Roman" pitchFamily="18" charset="0"/>
              <a:ea typeface="Roboto"/>
              <a:cs typeface="Times New Roman" pitchFamily="18" charset="0"/>
              <a:sym typeface="Roboto"/>
            </a:endParaRPr>
          </a:p>
          <a:p>
            <a:pPr marL="0" lvl="0" indent="0" algn="l" rtl="0">
              <a:spcBef>
                <a:spcPts val="1500"/>
              </a:spcBef>
              <a:spcAft>
                <a:spcPts val="1200"/>
              </a:spcAft>
              <a:buNone/>
            </a:pPr>
            <a:endParaRPr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462337"/>
            <a:ext cx="7688700" cy="1391513"/>
          </a:xfrm>
          <a:prstGeom prst="rect">
            <a:avLst/>
          </a:prstGeom>
        </p:spPr>
        <p:txBody>
          <a:bodyPr spcFirstLastPara="1" wrap="square" lIns="91425" tIns="91425" rIns="91425" bIns="91425" anchor="t" anchorCtr="0">
            <a:noAutofit/>
          </a:bodyPr>
          <a:lstStyle/>
          <a:p>
            <a:pPr marL="0" lvl="0" indent="0" algn="ctr" rtl="0">
              <a:lnSpc>
                <a:spcPct val="160000"/>
              </a:lnSpc>
              <a:spcBef>
                <a:spcPts val="1400"/>
              </a:spcBef>
              <a:spcAft>
                <a:spcPts val="0"/>
              </a:spcAft>
              <a:buSzPts val="990"/>
              <a:buNone/>
            </a:pPr>
            <a:r>
              <a:rPr lang="en" sz="2185" dirty="0">
                <a:latin typeface="Roboto"/>
                <a:ea typeface="Roboto"/>
                <a:cs typeface="Roboto"/>
                <a:sym typeface="Roboto"/>
              </a:rPr>
              <a:t>Objectives</a:t>
            </a:r>
            <a:endParaRPr sz="2185" dirty="0">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99" name="Google Shape;99;p15"/>
          <p:cNvSpPr txBox="1">
            <a:spLocks noGrp="1"/>
          </p:cNvSpPr>
          <p:nvPr>
            <p:ph type="body" idx="1"/>
          </p:nvPr>
        </p:nvSpPr>
        <p:spPr>
          <a:xfrm>
            <a:off x="729450" y="1243173"/>
            <a:ext cx="7688700" cy="3544583"/>
          </a:xfrm>
          <a:prstGeom prst="rect">
            <a:avLst/>
          </a:prstGeom>
        </p:spPr>
        <p:txBody>
          <a:bodyPr spcFirstLastPara="1" wrap="square" lIns="91425" tIns="91425" rIns="91425" bIns="91425" anchor="t" anchorCtr="0">
            <a:normAutofit fontScale="47500" lnSpcReduction="20000"/>
          </a:bodyPr>
          <a:lstStyle/>
          <a:p>
            <a:pPr marL="107950" indent="0">
              <a:buClr>
                <a:srgbClr val="000000"/>
              </a:buClr>
              <a:buSzPts val="1900"/>
              <a:buNone/>
            </a:pPr>
            <a:r>
              <a:rPr lang="en-US" sz="2900" dirty="0"/>
              <a:t>The objective of an online learning platform is to provide accessible, flexible, and effective educational opportunities through digital means. Here are some key objectives:</a:t>
            </a:r>
          </a:p>
          <a:p>
            <a:pPr marL="107950" indent="0">
              <a:buClr>
                <a:srgbClr val="000000"/>
              </a:buClr>
              <a:buSzPts val="1900"/>
              <a:buNone/>
            </a:pPr>
            <a:endParaRPr lang="en-US" sz="2000" dirty="0">
              <a:solidFill>
                <a:srgbClr val="00B050"/>
              </a:solidFill>
            </a:endParaRPr>
          </a:p>
          <a:p>
            <a:pPr marL="107950" indent="0">
              <a:buClr>
                <a:srgbClr val="000000"/>
              </a:buClr>
              <a:buSzPts val="1900"/>
              <a:buNone/>
            </a:pPr>
            <a:r>
              <a:rPr lang="en-US" sz="2800" u="sng" dirty="0"/>
              <a:t>Accessibility</a:t>
            </a:r>
            <a:r>
              <a:rPr lang="en-US" sz="2800" dirty="0">
                <a:solidFill>
                  <a:srgbClr val="00B050"/>
                </a:solidFill>
              </a:rPr>
              <a:t>: </a:t>
            </a:r>
            <a:r>
              <a:rPr lang="en-US" sz="2800" dirty="0">
                <a:solidFill>
                  <a:srgbClr val="002060"/>
                </a:solidFill>
              </a:rPr>
              <a:t>Make education available to anyone with an internet connection, breaking down geographical barriers and allowing learners from diverse backgrounds to access quality education.</a:t>
            </a:r>
          </a:p>
          <a:p>
            <a:pPr marL="107950" indent="0">
              <a:buClr>
                <a:srgbClr val="000000"/>
              </a:buClr>
              <a:buSzPts val="1900"/>
              <a:buNone/>
            </a:pPr>
            <a:endParaRPr lang="en-US" sz="2800" dirty="0">
              <a:solidFill>
                <a:srgbClr val="00B050"/>
              </a:solidFill>
            </a:endParaRPr>
          </a:p>
          <a:p>
            <a:pPr marL="107950" indent="0">
              <a:buClr>
                <a:srgbClr val="000000"/>
              </a:buClr>
              <a:buSzPts val="1900"/>
              <a:buNone/>
            </a:pPr>
            <a:r>
              <a:rPr lang="en-US" sz="2800" u="sng" dirty="0"/>
              <a:t>Flexibility</a:t>
            </a:r>
            <a:r>
              <a:rPr lang="en-US" sz="2800" dirty="0">
                <a:solidFill>
                  <a:srgbClr val="00B050"/>
                </a:solidFill>
              </a:rPr>
              <a:t>: </a:t>
            </a:r>
            <a:r>
              <a:rPr lang="en-US" sz="2800" dirty="0">
                <a:solidFill>
                  <a:srgbClr val="002060"/>
                </a:solidFill>
              </a:rPr>
              <a:t>Enable learners to study at their own pace and convenience, accommodating different learning styles and schedules. This flexibility is particularly beneficial for working professionals, students with busy schedules, or individuals with other commitments.</a:t>
            </a:r>
          </a:p>
          <a:p>
            <a:pPr marL="107950" indent="0">
              <a:buClr>
                <a:srgbClr val="000000"/>
              </a:buClr>
              <a:buSzPts val="1900"/>
              <a:buNone/>
            </a:pPr>
            <a:endParaRPr lang="en-US" sz="2800" dirty="0">
              <a:solidFill>
                <a:srgbClr val="00B050"/>
              </a:solidFill>
            </a:endParaRPr>
          </a:p>
          <a:p>
            <a:pPr marL="107950" indent="0">
              <a:buClr>
                <a:srgbClr val="000000"/>
              </a:buClr>
              <a:buSzPts val="1900"/>
              <a:buNone/>
            </a:pPr>
            <a:r>
              <a:rPr lang="en-US" sz="2800" u="sng" dirty="0"/>
              <a:t>Engagement</a:t>
            </a:r>
            <a:r>
              <a:rPr lang="en-US" sz="2800" dirty="0">
                <a:solidFill>
                  <a:srgbClr val="00B050"/>
                </a:solidFill>
              </a:rPr>
              <a:t>: </a:t>
            </a:r>
            <a:r>
              <a:rPr lang="en-US" sz="2800" dirty="0">
                <a:solidFill>
                  <a:srgbClr val="002060"/>
                </a:solidFill>
              </a:rPr>
              <a:t>Foster active learning through interactive content, multimedia resources, and engaging activities that stimulate curiosity and promote deeper understanding of the subject matter.</a:t>
            </a:r>
          </a:p>
          <a:p>
            <a:pPr marL="107950" indent="0">
              <a:buClr>
                <a:srgbClr val="000000"/>
              </a:buClr>
              <a:buSzPts val="1900"/>
              <a:buNone/>
            </a:pPr>
            <a:endParaRPr lang="en-US" sz="2800" dirty="0">
              <a:solidFill>
                <a:srgbClr val="00B050"/>
              </a:solidFill>
            </a:endParaRPr>
          </a:p>
          <a:p>
            <a:pPr marL="107950" indent="0">
              <a:buClr>
                <a:srgbClr val="000000"/>
              </a:buClr>
              <a:buSzPts val="1900"/>
              <a:buNone/>
            </a:pPr>
            <a:r>
              <a:rPr lang="en-US" sz="2800" u="sng" dirty="0"/>
              <a:t>Personalization</a:t>
            </a:r>
            <a:r>
              <a:rPr lang="en-US" sz="2800" dirty="0">
                <a:solidFill>
                  <a:srgbClr val="00B050"/>
                </a:solidFill>
              </a:rPr>
              <a:t>: </a:t>
            </a:r>
            <a:r>
              <a:rPr lang="en-US" sz="2800" dirty="0">
                <a:solidFill>
                  <a:srgbClr val="002060"/>
                </a:solidFill>
              </a:rPr>
              <a:t>Tailor learning experiences to individual needs, preferences, and skill levels through adaptive learning algorithms, personalized recommendations, and customizable learning paths.</a:t>
            </a:r>
          </a:p>
          <a:p>
            <a:pPr marL="107950" indent="0">
              <a:buClr>
                <a:srgbClr val="000000"/>
              </a:buClr>
              <a:buSzPts val="1900"/>
              <a:buNone/>
            </a:pPr>
            <a:endParaRPr lang="en-US" sz="2800" dirty="0">
              <a:solidFill>
                <a:srgbClr val="00B050"/>
              </a:solidFill>
            </a:endParaRPr>
          </a:p>
          <a:p>
            <a:pPr marL="107950" indent="0">
              <a:buClr>
                <a:srgbClr val="000000"/>
              </a:buClr>
              <a:buSzPts val="1900"/>
              <a:buNone/>
            </a:pPr>
            <a:r>
              <a:rPr lang="en-US" sz="2800" u="sng" dirty="0"/>
              <a:t>Skill Development</a:t>
            </a:r>
            <a:r>
              <a:rPr lang="en-US" sz="2800" dirty="0">
                <a:solidFill>
                  <a:srgbClr val="00B050"/>
                </a:solidFill>
              </a:rPr>
              <a:t>: </a:t>
            </a:r>
            <a:r>
              <a:rPr lang="en-US" sz="2800" dirty="0">
                <a:solidFill>
                  <a:srgbClr val="002060"/>
                </a:solidFill>
              </a:rPr>
              <a:t>Equip learners with practical skills, knowledge, and competencies that are relevant to their personal, academic, or professional goals, thereby enhancing employability and career advancement opportunities.</a:t>
            </a:r>
          </a:p>
          <a:p>
            <a:pPr marL="457200" lvl="0" indent="-349250" algn="l" rtl="0">
              <a:spcBef>
                <a:spcPts val="0"/>
              </a:spcBef>
              <a:spcAft>
                <a:spcPts val="0"/>
              </a:spcAft>
              <a:buClr>
                <a:srgbClr val="000000"/>
              </a:buClr>
              <a:buSzPts val="1900"/>
              <a:buFont typeface="Roboto"/>
              <a:buChar char="●"/>
            </a:pPr>
            <a:endParaRPr lang="en" sz="2000" dirty="0">
              <a:solidFill>
                <a:srgbClr val="00206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endParaRPr lang="en" sz="2500" dirty="0">
              <a:solidFill>
                <a:srgbClr val="FFC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endParaRPr lang="en" sz="25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endParaRPr lang="en" sz="2500" dirty="0">
              <a:solidFill>
                <a:srgbClr val="000000"/>
              </a:solidFill>
              <a:latin typeface="Roboto"/>
              <a:ea typeface="Roboto"/>
              <a:cs typeface="Roboto"/>
              <a:sym typeface="Roboto"/>
            </a:endParaRPr>
          </a:p>
          <a:p>
            <a:pPr marL="107950" lvl="0" indent="0" algn="l" rtl="0">
              <a:spcBef>
                <a:spcPts val="0"/>
              </a:spcBef>
              <a:spcAft>
                <a:spcPts val="0"/>
              </a:spcAft>
              <a:buClr>
                <a:srgbClr val="000000"/>
              </a:buClr>
              <a:buSzPts val="1900"/>
              <a:buNone/>
            </a:pPr>
            <a:endParaRPr sz="1900" dirty="0">
              <a:solidFill>
                <a:srgbClr val="000000"/>
              </a:solidFill>
              <a:latin typeface="Roboto"/>
              <a:ea typeface="Roboto"/>
              <a:cs typeface="Roboto"/>
              <a:sym typeface="Roboto"/>
            </a:endParaRPr>
          </a:p>
          <a:p>
            <a:pPr marL="0" lvl="0" indent="0">
              <a:spcBef>
                <a:spcPts val="1500"/>
              </a:spcBef>
              <a:spcAft>
                <a:spcPts val="120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421241"/>
            <a:ext cx="7688700" cy="1422335"/>
          </a:xfrm>
          <a:prstGeom prst="rect">
            <a:avLst/>
          </a:prstGeom>
        </p:spPr>
        <p:txBody>
          <a:bodyPr spcFirstLastPara="1" wrap="square" lIns="91425" tIns="91425" rIns="91425" bIns="91425" anchor="t" anchorCtr="0">
            <a:noAutofit/>
          </a:bodyPr>
          <a:lstStyle/>
          <a:p>
            <a:pPr marL="0" lvl="0" indent="0" algn="ctr" rtl="0">
              <a:lnSpc>
                <a:spcPct val="160000"/>
              </a:lnSpc>
              <a:spcBef>
                <a:spcPts val="1400"/>
              </a:spcBef>
              <a:spcAft>
                <a:spcPts val="0"/>
              </a:spcAft>
              <a:buSzPts val="990"/>
              <a:buNone/>
            </a:pPr>
            <a:r>
              <a:rPr lang="en" sz="2085" dirty="0">
                <a:latin typeface="Roboto"/>
                <a:ea typeface="Roboto"/>
                <a:cs typeface="Roboto"/>
                <a:sym typeface="Roboto"/>
              </a:rPr>
              <a:t>Problem Statement</a:t>
            </a:r>
            <a:endParaRPr sz="2085" dirty="0">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05" name="Google Shape;105;p16"/>
          <p:cNvSpPr txBox="1">
            <a:spLocks noGrp="1"/>
          </p:cNvSpPr>
          <p:nvPr>
            <p:ph type="body" idx="1"/>
          </p:nvPr>
        </p:nvSpPr>
        <p:spPr>
          <a:xfrm>
            <a:off x="729450" y="1232899"/>
            <a:ext cx="7688700" cy="3688422"/>
          </a:xfrm>
          <a:prstGeom prst="rect">
            <a:avLst/>
          </a:prstGeom>
        </p:spPr>
        <p:txBody>
          <a:bodyPr spcFirstLastPara="1" wrap="square" lIns="91425" tIns="91425" rIns="91425" bIns="91425" anchor="t" anchorCtr="0">
            <a:normAutofit fontScale="85000" lnSpcReduction="10000"/>
          </a:bodyPr>
          <a:lstStyle/>
          <a:p>
            <a:pPr marL="285750" indent="-285750">
              <a:lnSpc>
                <a:spcPct val="115000"/>
              </a:lnSpc>
              <a:buFont typeface="Wingdings" panose="05000000000000000000" pitchFamily="2" charset="2"/>
              <a:buChar char="Ø"/>
            </a:pPr>
            <a:r>
              <a:rPr lang="en-IN" sz="1900" dirty="0">
                <a:solidFill>
                  <a:srgbClr val="002060"/>
                </a:solidFill>
                <a:effectLst/>
                <a:latin typeface="Arial" panose="020B0604020202020204" pitchFamily="34" charset="0"/>
                <a:ea typeface="Arial" panose="020B0604020202020204" pitchFamily="34" charset="0"/>
              </a:rPr>
              <a:t>Traditional education systems face challenges such as limited accessibility, outdated teaching methods, and the need for continuous upskilling.</a:t>
            </a:r>
          </a:p>
          <a:p>
            <a:pPr marL="0" lvl="0" indent="0">
              <a:lnSpc>
                <a:spcPct val="115000"/>
              </a:lnSpc>
              <a:buNone/>
            </a:pPr>
            <a:endParaRPr lang="en-IN" sz="1900" dirty="0">
              <a:solidFill>
                <a:srgbClr val="002060"/>
              </a:solidFill>
              <a:effectLst/>
              <a:latin typeface="Arial" panose="020B0604020202020204" pitchFamily="34" charset="0"/>
              <a:ea typeface="Arial" panose="020B0604020202020204" pitchFamily="34" charset="0"/>
            </a:endParaRPr>
          </a:p>
          <a:p>
            <a:pPr marL="0" lvl="0" indent="0">
              <a:lnSpc>
                <a:spcPct val="115000"/>
              </a:lnSpc>
              <a:buNone/>
            </a:pPr>
            <a:endParaRPr lang="en-IN" sz="1900" dirty="0">
              <a:solidFill>
                <a:srgbClr val="002060"/>
              </a:solidFill>
              <a:effectLst/>
              <a:latin typeface="Arial" panose="020B0604020202020204" pitchFamily="34" charset="0"/>
              <a:ea typeface="Arial" panose="020B0604020202020204" pitchFamily="34" charset="0"/>
            </a:endParaRPr>
          </a:p>
          <a:p>
            <a:pPr marL="285750" indent="-285750">
              <a:lnSpc>
                <a:spcPct val="115000"/>
              </a:lnSpc>
              <a:buFont typeface="Wingdings" panose="05000000000000000000" pitchFamily="2" charset="2"/>
              <a:buChar char="Ø"/>
            </a:pPr>
            <a:r>
              <a:rPr lang="en-IN" sz="1900" dirty="0">
                <a:solidFill>
                  <a:srgbClr val="002060"/>
                </a:solidFill>
                <a:effectLst/>
                <a:latin typeface="Arial" panose="020B0604020202020204" pitchFamily="34" charset="0"/>
                <a:ea typeface="Arial" panose="020B0604020202020204" pitchFamily="34" charset="0"/>
              </a:rPr>
              <a:t>Our Online Learning Platform aims to address these issues by providing a modern, accessible, and personalized learning experience that empowers learners to overcome geographical and financial barriers, adapt to technological advancements, and pursue lifelong learning opportunities.</a:t>
            </a:r>
          </a:p>
          <a:p>
            <a:pPr marL="146050" indent="0">
              <a:lnSpc>
                <a:spcPct val="115000"/>
              </a:lnSpc>
              <a:buNone/>
            </a:pPr>
            <a:r>
              <a:rPr lang="en-IN" sz="1700" dirty="0">
                <a:solidFill>
                  <a:srgbClr val="FFC000"/>
                </a:solidFill>
                <a:effectLst/>
                <a:latin typeface="Arial" panose="020B0604020202020204" pitchFamily="34" charset="0"/>
                <a:ea typeface="Arial" panose="020B0604020202020204" pitchFamily="34" charset="0"/>
              </a:rPr>
              <a:t> </a:t>
            </a:r>
            <a:endParaRPr lang="en-IN" sz="1700" dirty="0">
              <a:solidFill>
                <a:schemeClr val="tx1"/>
              </a:solidFill>
              <a:effectLst/>
              <a:latin typeface="Arial" panose="020B0604020202020204" pitchFamily="34" charset="0"/>
              <a:ea typeface="Arial" panose="020B0604020202020204" pitchFamily="34" charset="0"/>
            </a:endParaRPr>
          </a:p>
          <a:p>
            <a:r>
              <a:rPr lang="en-US" sz="1900" dirty="0">
                <a:solidFill>
                  <a:schemeClr val="tx1"/>
                </a:solidFill>
                <a:latin typeface="Roboto"/>
                <a:ea typeface="Roboto"/>
                <a:cs typeface="Roboto"/>
                <a:sym typeface="Roboto"/>
              </a:rPr>
              <a:t>Conversation</a:t>
            </a:r>
          </a:p>
          <a:p>
            <a:r>
              <a:rPr lang="en-US" sz="1900" dirty="0">
                <a:solidFill>
                  <a:schemeClr val="tx1"/>
                </a:solidFill>
                <a:latin typeface="Roboto"/>
                <a:ea typeface="Roboto"/>
                <a:cs typeface="Roboto"/>
                <a:sym typeface="Roboto"/>
              </a:rPr>
              <a:t>Limited Community Engagement</a:t>
            </a:r>
          </a:p>
          <a:p>
            <a:r>
              <a:rPr lang="en-US" sz="1900" dirty="0">
                <a:solidFill>
                  <a:schemeClr val="tx1"/>
                </a:solidFill>
                <a:latin typeface="Roboto"/>
                <a:ea typeface="Roboto"/>
                <a:cs typeface="Roboto"/>
                <a:sym typeface="Roboto"/>
              </a:rPr>
              <a:t>Lack of Interactive Features</a:t>
            </a:r>
          </a:p>
          <a:p>
            <a:r>
              <a:rPr lang="en-US" sz="1900" dirty="0">
                <a:solidFill>
                  <a:schemeClr val="tx1"/>
                </a:solidFill>
                <a:latin typeface="Roboto"/>
                <a:ea typeface="Roboto"/>
                <a:cs typeface="Roboto"/>
                <a:sym typeface="Roboto"/>
              </a:rPr>
              <a:t>User Interface Complexity</a:t>
            </a:r>
            <a:endParaRPr sz="1900" dirty="0">
              <a:solidFill>
                <a:schemeClr val="tx1"/>
              </a:solidFill>
              <a:latin typeface="Roboto"/>
              <a:ea typeface="Roboto"/>
              <a:cs typeface="Roboto"/>
              <a:sym typeface="Roboto"/>
            </a:endParaRPr>
          </a:p>
          <a:p>
            <a:pPr marL="0" lvl="0" indent="0" algn="l" rtl="0">
              <a:spcBef>
                <a:spcPts val="1500"/>
              </a:spcBef>
              <a:spcAft>
                <a:spcPts val="1200"/>
              </a:spcAft>
              <a:buNone/>
            </a:pPr>
            <a:endParaRPr sz="2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421239"/>
            <a:ext cx="7688700" cy="1571947"/>
          </a:xfrm>
          <a:prstGeom prst="rect">
            <a:avLst/>
          </a:prstGeom>
        </p:spPr>
        <p:txBody>
          <a:bodyPr spcFirstLastPara="1" wrap="square" lIns="91425" tIns="91425" rIns="91425" bIns="91425" anchor="t" anchorCtr="0">
            <a:noAutofit/>
          </a:bodyPr>
          <a:lstStyle/>
          <a:p>
            <a:pPr marL="0" lvl="0" indent="0" algn="ctr" rtl="0">
              <a:lnSpc>
                <a:spcPct val="160000"/>
              </a:lnSpc>
              <a:spcBef>
                <a:spcPts val="1400"/>
              </a:spcBef>
              <a:spcAft>
                <a:spcPts val="0"/>
              </a:spcAft>
              <a:buSzPts val="990"/>
              <a:buNone/>
            </a:pPr>
            <a:r>
              <a:rPr lang="en" sz="1985" dirty="0">
                <a:latin typeface="Roboto"/>
                <a:ea typeface="Roboto"/>
                <a:cs typeface="Roboto"/>
                <a:sym typeface="Roboto"/>
              </a:rPr>
              <a:t>Literature Review</a:t>
            </a:r>
            <a:endParaRPr sz="1985" dirty="0">
              <a:latin typeface="Roboto"/>
              <a:ea typeface="Roboto"/>
              <a:cs typeface="Roboto"/>
              <a:sym typeface="Roboto"/>
            </a:endParaRPr>
          </a:p>
          <a:p>
            <a:pPr marL="0" lvl="0" indent="0" algn="l" rtl="0">
              <a:spcBef>
                <a:spcPts val="400"/>
              </a:spcBef>
              <a:spcAft>
                <a:spcPts val="0"/>
              </a:spcAft>
              <a:buSzPts val="990"/>
              <a:buNone/>
            </a:pPr>
            <a:endParaRPr sz="2840" dirty="0"/>
          </a:p>
        </p:txBody>
      </p:sp>
      <p:sp>
        <p:nvSpPr>
          <p:cNvPr id="111" name="Google Shape;111;p17"/>
          <p:cNvSpPr txBox="1">
            <a:spLocks noGrp="1"/>
          </p:cNvSpPr>
          <p:nvPr>
            <p:ph type="body" idx="1"/>
          </p:nvPr>
        </p:nvSpPr>
        <p:spPr>
          <a:xfrm>
            <a:off x="729450" y="1212352"/>
            <a:ext cx="7688700" cy="3647324"/>
          </a:xfrm>
          <a:prstGeom prst="rect">
            <a:avLst/>
          </a:prstGeom>
        </p:spPr>
        <p:txBody>
          <a:bodyPr spcFirstLastPara="1" wrap="square" lIns="91425" tIns="91425" rIns="91425" bIns="91425" anchor="t" anchorCtr="0">
            <a:normAutofit fontScale="85000" lnSpcReduction="20000"/>
          </a:bodyPr>
          <a:lstStyle/>
          <a:p>
            <a:pPr marL="457200" lvl="0" indent="-336550" algn="l" rtl="0">
              <a:spcBef>
                <a:spcPts val="0"/>
              </a:spcBef>
              <a:spcAft>
                <a:spcPts val="0"/>
              </a:spcAft>
              <a:buClr>
                <a:srgbClr val="000000"/>
              </a:buClr>
              <a:buSzPts val="1700"/>
              <a:buFont typeface="Wingdings" panose="05000000000000000000" pitchFamily="2" charset="2"/>
              <a:buChar char="Ø"/>
            </a:pPr>
            <a:r>
              <a:rPr lang="en-US" sz="1400" u="sng" dirty="0">
                <a:latin typeface="Roboto"/>
                <a:ea typeface="Roboto"/>
                <a:cs typeface="Roboto"/>
                <a:sym typeface="Roboto"/>
              </a:rPr>
              <a:t>Effectiveness of Online Learning Platforms </a:t>
            </a:r>
            <a:r>
              <a:rPr lang="en-US" sz="1400" dirty="0">
                <a:latin typeface="Roboto"/>
                <a:ea typeface="Roboto"/>
                <a:cs typeface="Roboto"/>
                <a:sym typeface="Roboto"/>
              </a:rPr>
              <a:t>:</a:t>
            </a:r>
          </a:p>
          <a:p>
            <a:pPr marL="120650" lvl="0" indent="0" algn="l" rtl="0">
              <a:spcBef>
                <a:spcPts val="0"/>
              </a:spcBef>
              <a:spcAft>
                <a:spcPts val="0"/>
              </a:spcAft>
              <a:buClr>
                <a:srgbClr val="000000"/>
              </a:buClr>
              <a:buSzPts val="1700"/>
              <a:buNone/>
            </a:pPr>
            <a:r>
              <a:rPr lang="en-US" sz="1400" dirty="0">
                <a:solidFill>
                  <a:srgbClr val="002060"/>
                </a:solidFill>
                <a:latin typeface="Roboto"/>
                <a:ea typeface="Roboto"/>
                <a:cs typeface="Roboto"/>
                <a:sym typeface="Roboto"/>
              </a:rPr>
              <a:t>Studies compare the learning outcomes of online courses to traditional classroom-based learning, often finding comparable or even superior results in certain contexts.Meta-analyses examine factors influencing the effectiveness of online learning, including instructional design, learner characteristics, and technological affordances.</a:t>
            </a:r>
          </a:p>
          <a:p>
            <a:pPr marL="457200" lvl="0" indent="-336550" algn="l" rtl="0">
              <a:spcBef>
                <a:spcPts val="0"/>
              </a:spcBef>
              <a:spcAft>
                <a:spcPts val="0"/>
              </a:spcAft>
              <a:buClr>
                <a:srgbClr val="000000"/>
              </a:buClr>
              <a:buSzPts val="1700"/>
              <a:buFont typeface="Roboto"/>
              <a:buChar char="●"/>
            </a:pPr>
            <a:endParaRPr lang="en-US" sz="1400" dirty="0">
              <a:solidFill>
                <a:srgbClr val="00206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US" sz="1400" u="sng" dirty="0">
                <a:latin typeface="Roboto"/>
                <a:ea typeface="Roboto"/>
                <a:cs typeface="Roboto"/>
                <a:sym typeface="Roboto"/>
              </a:rPr>
              <a:t>Technological Features</a:t>
            </a:r>
            <a:r>
              <a:rPr lang="en-US" sz="1400" u="sng" dirty="0">
                <a:solidFill>
                  <a:schemeClr val="tx1"/>
                </a:solidFill>
                <a:latin typeface="Roboto"/>
                <a:ea typeface="Roboto"/>
                <a:cs typeface="Roboto"/>
                <a:sym typeface="Roboto"/>
              </a:rPr>
              <a:t>:</a:t>
            </a:r>
            <a:endParaRPr lang="en-US" sz="1400" u="sng" dirty="0">
              <a:solidFill>
                <a:srgbClr val="FFC000"/>
              </a:solidFill>
              <a:latin typeface="Roboto"/>
              <a:ea typeface="Roboto"/>
              <a:cs typeface="Roboto"/>
              <a:sym typeface="Roboto"/>
            </a:endParaRPr>
          </a:p>
          <a:p>
            <a:pPr marL="120650" lvl="0" indent="0" algn="l" rtl="0">
              <a:spcBef>
                <a:spcPts val="0"/>
              </a:spcBef>
              <a:spcAft>
                <a:spcPts val="0"/>
              </a:spcAft>
              <a:buClr>
                <a:srgbClr val="000000"/>
              </a:buClr>
              <a:buSzPts val="1700"/>
              <a:buNone/>
            </a:pPr>
            <a:r>
              <a:rPr lang="en-US" sz="1400" dirty="0">
                <a:solidFill>
                  <a:srgbClr val="002060"/>
                </a:solidFill>
                <a:latin typeface="Roboto"/>
                <a:ea typeface="Roboto"/>
                <a:cs typeface="Roboto"/>
                <a:sym typeface="Roboto"/>
              </a:rPr>
              <a:t>Studies evaluate the usability and effectiveness of specific features within online learning platforms, such as discussion forums, multimedia content, interactive simulations, and assessment tools. Research investigates the role of learning analytics, artificial intelligence, and machine learning algorithms in providing personalized learning experiences and actionable insights for instructors.</a:t>
            </a:r>
          </a:p>
          <a:p>
            <a:pPr marL="457200" lvl="0" indent="-336550" algn="l" rtl="0">
              <a:spcBef>
                <a:spcPts val="0"/>
              </a:spcBef>
              <a:spcAft>
                <a:spcPts val="0"/>
              </a:spcAft>
              <a:buClr>
                <a:srgbClr val="000000"/>
              </a:buClr>
              <a:buSzPts val="1700"/>
              <a:buFont typeface="Roboto"/>
              <a:buChar char="●"/>
            </a:pPr>
            <a:endParaRPr lang="en-US" sz="1400" dirty="0">
              <a:solidFill>
                <a:srgbClr val="00206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US" sz="1400" u="sng" dirty="0">
                <a:latin typeface="Roboto"/>
                <a:ea typeface="Roboto"/>
                <a:cs typeface="Roboto"/>
                <a:sym typeface="Roboto"/>
              </a:rPr>
              <a:t>User Experience and Design:</a:t>
            </a:r>
            <a:endParaRPr lang="en-US" sz="1400" u="sng" dirty="0">
              <a:solidFill>
                <a:srgbClr val="FFC000"/>
              </a:solidFill>
              <a:latin typeface="Roboto"/>
              <a:ea typeface="Roboto"/>
              <a:cs typeface="Roboto"/>
              <a:sym typeface="Roboto"/>
            </a:endParaRPr>
          </a:p>
          <a:p>
            <a:pPr marL="120650" lvl="0" indent="0" algn="l" rtl="0">
              <a:spcBef>
                <a:spcPts val="0"/>
              </a:spcBef>
              <a:spcAft>
                <a:spcPts val="0"/>
              </a:spcAft>
              <a:buClr>
                <a:srgbClr val="000000"/>
              </a:buClr>
              <a:buSzPts val="1700"/>
              <a:buNone/>
            </a:pPr>
            <a:r>
              <a:rPr lang="en-US" sz="1400" dirty="0">
                <a:solidFill>
                  <a:srgbClr val="002060"/>
                </a:solidFill>
                <a:latin typeface="Roboto"/>
                <a:ea typeface="Roboto"/>
                <a:cs typeface="Roboto"/>
                <a:sym typeface="Roboto"/>
              </a:rPr>
              <a:t>User experience (UX) design principles are explored to enhance usability, accessibility, and engagement within online learning platforms.Research examines the impact of interface design, navigation structures, and multimedia content on learner satisfaction and retention</a:t>
            </a:r>
            <a:r>
              <a:rPr lang="en-US" sz="1400" dirty="0">
                <a:solidFill>
                  <a:srgbClr val="FFC000"/>
                </a:solidFill>
                <a:latin typeface="Roboto"/>
                <a:ea typeface="Roboto"/>
                <a:cs typeface="Roboto"/>
                <a:sym typeface="Roboto"/>
              </a:rPr>
              <a:t>.</a:t>
            </a:r>
          </a:p>
          <a:p>
            <a:pPr marL="457200" lvl="0" indent="-336550" algn="l" rtl="0">
              <a:spcBef>
                <a:spcPts val="0"/>
              </a:spcBef>
              <a:spcAft>
                <a:spcPts val="0"/>
              </a:spcAft>
              <a:buClr>
                <a:srgbClr val="000000"/>
              </a:buClr>
              <a:buSzPts val="1700"/>
              <a:buFont typeface="Roboto"/>
              <a:buChar char="●"/>
            </a:pPr>
            <a:endParaRPr lang="en-US" sz="1400" dirty="0">
              <a:solidFill>
                <a:srgbClr val="FFC00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US" sz="1400" u="sng" dirty="0">
                <a:latin typeface="Roboto"/>
                <a:ea typeface="Roboto"/>
                <a:cs typeface="Roboto"/>
                <a:sym typeface="Roboto"/>
              </a:rPr>
              <a:t>Instructor and Learner Perspectives</a:t>
            </a:r>
            <a:r>
              <a:rPr lang="en-US" sz="1400" u="sng" dirty="0">
                <a:solidFill>
                  <a:schemeClr val="tx1"/>
                </a:solidFill>
                <a:latin typeface="Roboto"/>
                <a:ea typeface="Roboto"/>
                <a:cs typeface="Roboto"/>
                <a:sym typeface="Roboto"/>
              </a:rPr>
              <a:t>:</a:t>
            </a:r>
            <a:endParaRPr lang="en-US" sz="1400" u="sng" dirty="0">
              <a:solidFill>
                <a:srgbClr val="FFC000"/>
              </a:solidFill>
              <a:latin typeface="Roboto"/>
              <a:ea typeface="Roboto"/>
              <a:cs typeface="Roboto"/>
              <a:sym typeface="Roboto"/>
            </a:endParaRPr>
          </a:p>
          <a:p>
            <a:pPr marL="120650" lvl="0" indent="0" algn="l" rtl="0">
              <a:spcBef>
                <a:spcPts val="0"/>
              </a:spcBef>
              <a:spcAft>
                <a:spcPts val="0"/>
              </a:spcAft>
              <a:buClr>
                <a:srgbClr val="000000"/>
              </a:buClr>
              <a:buSzPts val="1700"/>
              <a:buNone/>
            </a:pPr>
            <a:r>
              <a:rPr lang="en-US" sz="1400" dirty="0">
                <a:solidFill>
                  <a:srgbClr val="002060"/>
                </a:solidFill>
                <a:latin typeface="Roboto"/>
                <a:ea typeface="Roboto"/>
                <a:cs typeface="Roboto"/>
                <a:sym typeface="Roboto"/>
              </a:rPr>
              <a:t> Studies investigate instructors' attitudes, experiences, and challenges in designing and         facilitating online courses, including workload management, communication strategies, and technology integration.Learners' perceptions of online learning platforms are explored, including their satisfaction with course materials, interaction with peers and instructors, and overall learning experience.</a:t>
            </a:r>
            <a:r>
              <a:rPr lang="en" sz="1400" dirty="0">
                <a:solidFill>
                  <a:srgbClr val="002060"/>
                </a:solidFill>
                <a:latin typeface="Roboto"/>
                <a:ea typeface="Roboto"/>
                <a:cs typeface="Roboto"/>
                <a:sym typeface="Roboto"/>
              </a:rPr>
              <a:t>ts in the same domain</a:t>
            </a:r>
          </a:p>
          <a:p>
            <a:pPr marL="120650" lvl="0" indent="0">
              <a:buClr>
                <a:srgbClr val="000000"/>
              </a:buClr>
              <a:buSzPts val="1700"/>
              <a:buNone/>
            </a:pPr>
            <a:endParaRPr lang="en-US" sz="1400" b="1"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421240"/>
            <a:ext cx="7688700" cy="1432610"/>
          </a:xfrm>
          <a:prstGeom prst="rect">
            <a:avLst/>
          </a:prstGeom>
        </p:spPr>
        <p:txBody>
          <a:bodyPr spcFirstLastPara="1" wrap="square" lIns="91425" tIns="91425" rIns="91425" bIns="91425" anchor="t" anchorCtr="0">
            <a:noAutofit/>
          </a:bodyPr>
          <a:lstStyle/>
          <a:p>
            <a:pPr marL="0" lvl="0" indent="0" algn="ctr" rtl="0">
              <a:lnSpc>
                <a:spcPct val="160000"/>
              </a:lnSpc>
              <a:spcBef>
                <a:spcPts val="1400"/>
              </a:spcBef>
              <a:spcAft>
                <a:spcPts val="0"/>
              </a:spcAft>
              <a:buSzPts val="990"/>
              <a:buNone/>
            </a:pPr>
            <a:r>
              <a:rPr lang="en" sz="2185" dirty="0">
                <a:latin typeface="Roboto"/>
                <a:ea typeface="Roboto"/>
                <a:cs typeface="Roboto"/>
                <a:sym typeface="Roboto"/>
              </a:rPr>
              <a:t>Methodology</a:t>
            </a:r>
            <a:endParaRPr sz="2185" dirty="0">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729450" y="1181528"/>
            <a:ext cx="7688700" cy="3595955"/>
          </a:xfrm>
          <a:prstGeom prst="rect">
            <a:avLst/>
          </a:prstGeom>
        </p:spPr>
        <p:txBody>
          <a:bodyPr spcFirstLastPara="1" wrap="square" lIns="91425" tIns="91425" rIns="91425" bIns="91425" anchor="t" anchorCtr="0">
            <a:normAutofit fontScale="85000" lnSpcReduction="20000"/>
          </a:bodyPr>
          <a:lstStyle/>
          <a:p>
            <a:pPr marL="146050" indent="0">
              <a:lnSpc>
                <a:spcPct val="115000"/>
              </a:lnSpc>
              <a:buNone/>
            </a:pPr>
            <a:r>
              <a:rPr lang="en-IN" sz="1500" b="1" u="sng" dirty="0">
                <a:effectLst/>
                <a:latin typeface="Arial" panose="020B0604020202020204" pitchFamily="34" charset="0"/>
                <a:ea typeface="Arial" panose="020B0604020202020204" pitchFamily="34" charset="0"/>
              </a:rPr>
              <a:t>Frontend</a:t>
            </a:r>
            <a:r>
              <a:rPr lang="en-IN" sz="1500" b="1" dirty="0">
                <a:effectLst/>
                <a:latin typeface="Arial" panose="020B0604020202020204" pitchFamily="34" charset="0"/>
                <a:ea typeface="Arial" panose="020B0604020202020204" pitchFamily="34" charset="0"/>
              </a:rPr>
              <a:t>-</a:t>
            </a:r>
            <a:endParaRPr lang="en-IN" sz="1500" dirty="0">
              <a:effectLst/>
              <a:latin typeface="Arial" panose="020B0604020202020204" pitchFamily="34" charset="0"/>
              <a:ea typeface="Arial" panose="020B0604020202020204" pitchFamily="34" charset="0"/>
            </a:endParaRPr>
          </a:p>
          <a:p>
            <a:pPr marL="285750" indent="-285750">
              <a:lnSpc>
                <a:spcPct val="115000"/>
              </a:lnSpc>
            </a:pPr>
            <a:r>
              <a:rPr lang="en-IN" sz="1400" b="1" dirty="0">
                <a:solidFill>
                  <a:srgbClr val="002060"/>
                </a:solidFill>
                <a:effectLst/>
                <a:latin typeface="Arial" panose="020B0604020202020204" pitchFamily="34" charset="0"/>
                <a:ea typeface="Arial" panose="020B0604020202020204" pitchFamily="34" charset="0"/>
              </a:rPr>
              <a:t>Html (Hypertext Markup Language): </a:t>
            </a:r>
            <a:r>
              <a:rPr lang="en-IN" sz="1400" dirty="0">
                <a:solidFill>
                  <a:srgbClr val="002060"/>
                </a:solidFill>
                <a:effectLst/>
                <a:latin typeface="Arial" panose="020B0604020202020204" pitchFamily="34" charset="0"/>
                <a:ea typeface="Arial" panose="020B0604020202020204" pitchFamily="34" charset="0"/>
              </a:rPr>
              <a:t>HTML provides the structure and layout of your web pages, allowing you to organize content effectively and create a cohesive user interface.</a:t>
            </a:r>
          </a:p>
          <a:p>
            <a:pPr marL="342900" lvl="0" indent="-342900">
              <a:lnSpc>
                <a:spcPct val="115000"/>
              </a:lnSpc>
              <a:buFont typeface="Symbol" panose="05050102010706020507" pitchFamily="18" charset="2"/>
              <a:buChar char=""/>
            </a:pPr>
            <a:r>
              <a:rPr lang="en-IN" sz="1400" b="1" dirty="0">
                <a:solidFill>
                  <a:srgbClr val="002060"/>
                </a:solidFill>
                <a:effectLst/>
                <a:latin typeface="Arial" panose="020B0604020202020204" pitchFamily="34" charset="0"/>
                <a:ea typeface="Arial" panose="020B0604020202020204" pitchFamily="34" charset="0"/>
              </a:rPr>
              <a:t>Css (Cascading Style Sheets): </a:t>
            </a:r>
            <a:r>
              <a:rPr lang="en-IN" sz="1400" dirty="0">
                <a:solidFill>
                  <a:srgbClr val="002060"/>
                </a:solidFill>
                <a:effectLst/>
                <a:latin typeface="Arial" panose="020B0604020202020204" pitchFamily="34" charset="0"/>
                <a:ea typeface="Arial" panose="020B0604020202020204" pitchFamily="34" charset="0"/>
              </a:rPr>
              <a:t>CSS enables you to customize the visual appearance of your website, including aspects such as colors, fonts, layouts, and responsive design for different devices.</a:t>
            </a:r>
          </a:p>
          <a:p>
            <a:pPr marL="342900" lvl="0" indent="-342900">
              <a:lnSpc>
                <a:spcPct val="115000"/>
              </a:lnSpc>
              <a:buFont typeface="Symbol" panose="05050102010706020507" pitchFamily="18" charset="2"/>
              <a:buChar char=""/>
            </a:pPr>
            <a:r>
              <a:rPr lang="en-IN" sz="1400" b="1" dirty="0">
                <a:solidFill>
                  <a:srgbClr val="002060"/>
                </a:solidFill>
                <a:effectLst/>
                <a:latin typeface="Arial" panose="020B0604020202020204" pitchFamily="34" charset="0"/>
                <a:ea typeface="Arial" panose="020B0604020202020204" pitchFamily="34" charset="0"/>
              </a:rPr>
              <a:t>Javascript: </a:t>
            </a:r>
            <a:r>
              <a:rPr lang="en-IN" sz="1400" dirty="0">
                <a:solidFill>
                  <a:srgbClr val="002060"/>
                </a:solidFill>
                <a:effectLst/>
                <a:latin typeface="Arial" panose="020B0604020202020204" pitchFamily="34" charset="0"/>
                <a:ea typeface="Arial" panose="020B0604020202020204" pitchFamily="34" charset="0"/>
              </a:rPr>
              <a:t>JavaScript adds interactivity and functionality to your web pages, allowing you to create dynamic elements, handle user interactions, and implement features such as form validation and animations.</a:t>
            </a:r>
          </a:p>
          <a:p>
            <a:pPr marL="342900" lvl="0" indent="-342900">
              <a:lnSpc>
                <a:spcPct val="115000"/>
              </a:lnSpc>
              <a:buFont typeface="Symbol" panose="05050102010706020507" pitchFamily="18" charset="2"/>
              <a:buChar char=""/>
            </a:pPr>
            <a:endParaRPr lang="en-IN" sz="1400" dirty="0">
              <a:solidFill>
                <a:srgbClr val="FFC000"/>
              </a:solidFill>
              <a:effectLst/>
              <a:latin typeface="Arial" panose="020B0604020202020204" pitchFamily="34" charset="0"/>
              <a:ea typeface="Arial" panose="020B0604020202020204" pitchFamily="34" charset="0"/>
            </a:endParaRPr>
          </a:p>
          <a:p>
            <a:pPr marL="146050" indent="0">
              <a:lnSpc>
                <a:spcPct val="115000"/>
              </a:lnSpc>
              <a:buNone/>
            </a:pPr>
            <a:r>
              <a:rPr lang="en-IN" sz="1500" b="1" u="sng" dirty="0">
                <a:effectLst/>
                <a:latin typeface="Arial" panose="020B0604020202020204" pitchFamily="34" charset="0"/>
                <a:ea typeface="Arial" panose="020B0604020202020204" pitchFamily="34" charset="0"/>
              </a:rPr>
              <a:t>Framework</a:t>
            </a:r>
            <a:r>
              <a:rPr lang="en-IN" sz="1500" b="1" dirty="0">
                <a:effectLst/>
                <a:latin typeface="Arial" panose="020B0604020202020204" pitchFamily="34" charset="0"/>
                <a:ea typeface="Arial" panose="020B0604020202020204" pitchFamily="34" charset="0"/>
              </a:rPr>
              <a:t>-</a:t>
            </a:r>
            <a:endParaRPr lang="en-IN" sz="1500" dirty="0">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400" b="1" dirty="0">
                <a:solidFill>
                  <a:srgbClr val="002060"/>
                </a:solidFill>
                <a:effectLst/>
                <a:latin typeface="Arial" panose="020B0604020202020204" pitchFamily="34" charset="0"/>
                <a:ea typeface="Arial" panose="020B0604020202020204" pitchFamily="34" charset="0"/>
              </a:rPr>
              <a:t>Bootstrap: </a:t>
            </a:r>
            <a:r>
              <a:rPr lang="en-IN" sz="1400" dirty="0">
                <a:solidFill>
                  <a:srgbClr val="002060"/>
                </a:solidFill>
                <a:effectLst/>
                <a:latin typeface="Arial" panose="020B0604020202020204" pitchFamily="34" charset="0"/>
                <a:ea typeface="Arial" panose="020B0604020202020204" pitchFamily="34" charset="0"/>
              </a:rPr>
              <a:t>Bootstrap is a front-end framework that provides pre-designed templates, components, and utilities to streamline the development process. It helps you create responsive and mobile-friendly layouts with minimal effort.</a:t>
            </a:r>
          </a:p>
          <a:p>
            <a:pPr marL="0" lvl="0" indent="0">
              <a:lnSpc>
                <a:spcPct val="115000"/>
              </a:lnSpc>
              <a:buNone/>
            </a:pPr>
            <a:endParaRPr lang="en-IN" sz="1400" dirty="0">
              <a:solidFill>
                <a:srgbClr val="FFC000"/>
              </a:solidFill>
              <a:effectLst/>
              <a:latin typeface="Arial" panose="020B0604020202020204" pitchFamily="34" charset="0"/>
              <a:ea typeface="Arial" panose="020B0604020202020204" pitchFamily="34" charset="0"/>
            </a:endParaRPr>
          </a:p>
          <a:p>
            <a:pPr marL="146050" indent="0">
              <a:lnSpc>
                <a:spcPct val="115000"/>
              </a:lnSpc>
              <a:buNone/>
            </a:pPr>
            <a:r>
              <a:rPr lang="en-IN" sz="1500" b="1" u="sng" dirty="0">
                <a:effectLst/>
                <a:latin typeface="Arial" panose="020B0604020202020204" pitchFamily="34" charset="0"/>
                <a:ea typeface="Arial" panose="020B0604020202020204" pitchFamily="34" charset="0"/>
              </a:rPr>
              <a:t>Backend</a:t>
            </a:r>
            <a:r>
              <a:rPr lang="en-IN" sz="1500" b="1" dirty="0">
                <a:effectLst/>
                <a:latin typeface="Arial" panose="020B0604020202020204" pitchFamily="34" charset="0"/>
                <a:ea typeface="Arial" panose="020B0604020202020204" pitchFamily="34" charset="0"/>
              </a:rPr>
              <a:t>-</a:t>
            </a:r>
            <a:endParaRPr lang="en-IN" sz="1500" dirty="0">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300" b="1" dirty="0">
                <a:solidFill>
                  <a:srgbClr val="002060"/>
                </a:solidFill>
                <a:effectLst/>
                <a:latin typeface="Arial" panose="020B0604020202020204" pitchFamily="34" charset="0"/>
                <a:ea typeface="Arial" panose="020B0604020202020204" pitchFamily="34" charset="0"/>
              </a:rPr>
              <a:t>PHP (Hypertext Preprocessor): </a:t>
            </a:r>
            <a:r>
              <a:rPr lang="en-IN" sz="1300" dirty="0">
                <a:solidFill>
                  <a:srgbClr val="002060"/>
                </a:solidFill>
                <a:effectLst/>
                <a:latin typeface="Arial" panose="020B0604020202020204" pitchFamily="34" charset="0"/>
                <a:ea typeface="Arial" panose="020B0604020202020204" pitchFamily="34" charset="0"/>
              </a:rPr>
              <a:t>PHP is a server-side scripting language that allows you to add dynamic content and functionality to your website. With PHP, you can interact with databases, process form data, authenticate users, and perform various server-side tasks.</a:t>
            </a:r>
          </a:p>
          <a:p>
            <a:pPr lvl="1"/>
            <a:endParaRPr lang="en-US" sz="1700" dirty="0">
              <a:solidFill>
                <a:srgbClr val="FFC000"/>
              </a:solidFill>
            </a:endParaRPr>
          </a:p>
          <a:p>
            <a:pPr marL="146050" lvl="0" indent="0">
              <a:buNone/>
            </a:pPr>
            <a:endParaRPr lang="en-US" sz="1050" dirty="0"/>
          </a:p>
          <a:p>
            <a:pPr marL="457200" lvl="0" indent="-349250" algn="l" rtl="0">
              <a:spcBef>
                <a:spcPts val="0"/>
              </a:spcBef>
              <a:spcAft>
                <a:spcPts val="0"/>
              </a:spcAft>
              <a:buClr>
                <a:srgbClr val="000000"/>
              </a:buClr>
              <a:buSzPts val="1900"/>
              <a:buFont typeface="Roboto"/>
              <a:buChar char="●"/>
            </a:pPr>
            <a:endParaRPr lang="en" sz="19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endParaRPr lang="en" sz="1900" dirty="0">
              <a:solidFill>
                <a:srgbClr val="000000"/>
              </a:solidFill>
              <a:latin typeface="Roboto"/>
              <a:ea typeface="Roboto"/>
              <a:cs typeface="Roboto"/>
              <a:sym typeface="Roboto"/>
            </a:endParaRPr>
          </a:p>
          <a:p>
            <a:pPr marL="107950" lvl="0" indent="0" algn="l" rtl="0">
              <a:spcBef>
                <a:spcPts val="0"/>
              </a:spcBef>
              <a:spcAft>
                <a:spcPts val="0"/>
              </a:spcAft>
              <a:buClr>
                <a:srgbClr val="000000"/>
              </a:buClr>
              <a:buSzPts val="1900"/>
              <a:buNone/>
            </a:pPr>
            <a:endParaRPr sz="1900" dirty="0">
              <a:solidFill>
                <a:srgbClr val="000000"/>
              </a:solidFill>
              <a:latin typeface="Roboto"/>
              <a:ea typeface="Roboto"/>
              <a:cs typeface="Roboto"/>
              <a:sym typeface="Roboto"/>
            </a:endParaRPr>
          </a:p>
          <a:p>
            <a:pPr marL="107950" lvl="0" indent="0" algn="l" rtl="0">
              <a:spcBef>
                <a:spcPts val="0"/>
              </a:spcBef>
              <a:spcAft>
                <a:spcPts val="0"/>
              </a:spcAft>
              <a:buClr>
                <a:srgbClr val="000000"/>
              </a:buClr>
              <a:buSzPts val="1900"/>
              <a:buNone/>
            </a:pPr>
            <a:endParaRPr sz="1900" dirty="0">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88353" y="369869"/>
            <a:ext cx="7688700" cy="1530850"/>
          </a:xfrm>
          <a:prstGeom prst="rect">
            <a:avLst/>
          </a:prstGeom>
        </p:spPr>
        <p:txBody>
          <a:bodyPr spcFirstLastPara="1" wrap="square" lIns="91425" tIns="91425" rIns="91425" bIns="91425" anchor="t" anchorCtr="0">
            <a:noAutofit/>
          </a:bodyPr>
          <a:lstStyle/>
          <a:p>
            <a:pPr marL="0" lvl="0" indent="0" algn="ctr" rtl="0">
              <a:lnSpc>
                <a:spcPct val="160000"/>
              </a:lnSpc>
              <a:spcBef>
                <a:spcPts val="1400"/>
              </a:spcBef>
              <a:spcAft>
                <a:spcPts val="0"/>
              </a:spcAft>
              <a:buSzPts val="990"/>
              <a:buNone/>
            </a:pPr>
            <a:r>
              <a:rPr lang="en" sz="2385" dirty="0">
                <a:latin typeface="Roboto"/>
                <a:ea typeface="Roboto"/>
                <a:cs typeface="Roboto"/>
                <a:sym typeface="Roboto"/>
              </a:rPr>
              <a:t>System Architcture</a:t>
            </a:r>
            <a:endParaRPr sz="2385" dirty="0">
              <a:latin typeface="Roboto"/>
              <a:ea typeface="Roboto"/>
              <a:cs typeface="Roboto"/>
              <a:sym typeface="Roboto"/>
            </a:endParaRPr>
          </a:p>
          <a:p>
            <a:pPr marL="0" lvl="0" indent="0" algn="l" rtl="0">
              <a:spcBef>
                <a:spcPts val="400"/>
              </a:spcBef>
              <a:spcAft>
                <a:spcPts val="0"/>
              </a:spcAft>
              <a:buSzPts val="990"/>
              <a:buNone/>
            </a:pPr>
            <a:endParaRPr sz="3240" dirty="0"/>
          </a:p>
        </p:txBody>
      </p:sp>
      <p:sp>
        <p:nvSpPr>
          <p:cNvPr id="123" name="Google Shape;123;p19"/>
          <p:cNvSpPr txBox="1">
            <a:spLocks noGrp="1"/>
          </p:cNvSpPr>
          <p:nvPr>
            <p:ph type="body" idx="1"/>
          </p:nvPr>
        </p:nvSpPr>
        <p:spPr>
          <a:xfrm>
            <a:off x="426995" y="1308138"/>
            <a:ext cx="7688700" cy="3465493"/>
          </a:xfrm>
          <a:prstGeom prst="rect">
            <a:avLst/>
          </a:prstGeom>
        </p:spPr>
        <p:txBody>
          <a:bodyPr spcFirstLastPara="1" wrap="square" lIns="91425" tIns="91425" rIns="91425" bIns="91425" anchor="t" anchorCtr="0">
            <a:noAutofit/>
          </a:bodyPr>
          <a:lstStyle/>
          <a:p>
            <a:pPr marL="0" lvl="0" indent="0">
              <a:spcBef>
                <a:spcPts val="1500"/>
              </a:spcBef>
              <a:spcAft>
                <a:spcPts val="1200"/>
              </a:spcAft>
              <a:buNone/>
            </a:pPr>
            <a:r>
              <a:rPr lang="en-US" sz="1400" dirty="0">
                <a:latin typeface="Times New Roman" pitchFamily="18" charset="0"/>
                <a:cs typeface="Times New Roman" pitchFamily="18" charset="0"/>
              </a:rPr>
              <a:t>The system architecture for an online learning platform typically involves several components working together to deliver a seamless learning experience. Here's a high-level overview of the  architecture.</a:t>
            </a:r>
          </a:p>
          <a:p>
            <a:pPr marL="342900" lvl="0" indent="-342900">
              <a:spcBef>
                <a:spcPts val="1500"/>
              </a:spcBef>
              <a:spcAft>
                <a:spcPts val="1200"/>
              </a:spcAft>
              <a:buFont typeface="+mj-lt"/>
              <a:buAutoNum type="arabicPeriod"/>
            </a:pPr>
            <a:r>
              <a:rPr lang="en-US" sz="1400" dirty="0">
                <a:solidFill>
                  <a:srgbClr val="002060"/>
                </a:solidFill>
                <a:latin typeface="Times New Roman" pitchFamily="18" charset="0"/>
                <a:cs typeface="Times New Roman" pitchFamily="18" charset="0"/>
              </a:rPr>
              <a:t>Frontend</a:t>
            </a:r>
          </a:p>
          <a:p>
            <a:pPr marL="342900" lvl="0" indent="-342900">
              <a:spcBef>
                <a:spcPts val="1500"/>
              </a:spcBef>
              <a:spcAft>
                <a:spcPts val="1200"/>
              </a:spcAft>
              <a:buFont typeface="+mj-lt"/>
              <a:buAutoNum type="arabicPeriod"/>
            </a:pPr>
            <a:r>
              <a:rPr lang="en-US" sz="1400" dirty="0">
                <a:solidFill>
                  <a:srgbClr val="002060"/>
                </a:solidFill>
                <a:latin typeface="Times New Roman" pitchFamily="18" charset="0"/>
                <a:cs typeface="Times New Roman" pitchFamily="18" charset="0"/>
              </a:rPr>
              <a:t>Client Application</a:t>
            </a:r>
          </a:p>
          <a:p>
            <a:pPr marL="342900" indent="-342900">
              <a:spcBef>
                <a:spcPts val="1500"/>
              </a:spcBef>
              <a:spcAft>
                <a:spcPts val="1200"/>
              </a:spcAft>
              <a:buFont typeface="+mj-lt"/>
              <a:buAutoNum type="arabicPeriod"/>
            </a:pPr>
            <a:r>
              <a:rPr lang="en-US" sz="1400" dirty="0">
                <a:solidFill>
                  <a:srgbClr val="002060"/>
                </a:solidFill>
                <a:latin typeface="Times New Roman" pitchFamily="18" charset="0"/>
                <a:cs typeface="Times New Roman" pitchFamily="18" charset="0"/>
              </a:rPr>
              <a:t>Backend :- Authentication Service, Chat Service, Community service, Notification Service</a:t>
            </a:r>
          </a:p>
          <a:p>
            <a:pPr marL="342900" lvl="0" indent="-342900">
              <a:spcBef>
                <a:spcPts val="1500"/>
              </a:spcBef>
              <a:spcAft>
                <a:spcPts val="1200"/>
              </a:spcAft>
              <a:buFont typeface="+mj-lt"/>
              <a:buAutoNum type="arabicPeriod"/>
            </a:pPr>
            <a:r>
              <a:rPr lang="en-US" sz="1400" dirty="0">
                <a:solidFill>
                  <a:srgbClr val="002060"/>
                </a:solidFill>
                <a:latin typeface="Times New Roman" pitchFamily="18" charset="0"/>
                <a:cs typeface="Times New Roman" pitchFamily="18" charset="0"/>
              </a:rPr>
              <a:t>Database Layer</a:t>
            </a:r>
          </a:p>
          <a:p>
            <a:pPr marL="342900" indent="-342900">
              <a:spcBef>
                <a:spcPts val="1500"/>
              </a:spcBef>
              <a:spcAft>
                <a:spcPts val="1200"/>
              </a:spcAft>
              <a:buFont typeface="+mj-lt"/>
              <a:buAutoNum type="arabicPeriod"/>
            </a:pPr>
            <a:r>
              <a:rPr lang="en-US" sz="1400" dirty="0">
                <a:solidFill>
                  <a:srgbClr val="002060"/>
                </a:solidFill>
                <a:latin typeface="Times New Roman" pitchFamily="18" charset="0"/>
                <a:cs typeface="Times New Roman" pitchFamily="18" charset="0"/>
              </a:rPr>
              <a:t>Infrastructure and Deployment</a:t>
            </a:r>
          </a:p>
          <a:p>
            <a:pPr marL="342900" lvl="0" indent="-342900">
              <a:spcBef>
                <a:spcPts val="1500"/>
              </a:spcBef>
              <a:spcAft>
                <a:spcPts val="1200"/>
              </a:spcAft>
              <a:buFont typeface="+mj-lt"/>
              <a:buAutoNum type="arabicPeriod"/>
            </a:pPr>
            <a:endParaRPr lang="en-US" sz="1200" dirty="0">
              <a:solidFill>
                <a:schemeClr val="bg2"/>
              </a:solidFill>
              <a:latin typeface="Times New Roman" pitchFamily="18" charset="0"/>
              <a:cs typeface="Times New Roman" pitchFamily="18" charset="0"/>
            </a:endParaRPr>
          </a:p>
          <a:p>
            <a:pPr marL="342900" lvl="0" indent="-342900">
              <a:spcBef>
                <a:spcPts val="1500"/>
              </a:spcBef>
              <a:spcAft>
                <a:spcPts val="1200"/>
              </a:spcAft>
              <a:buFont typeface="+mj-lt"/>
              <a:buAutoNum type="arabicPeriod"/>
            </a:pPr>
            <a:endParaRPr lang="en-US" sz="1200" dirty="0">
              <a:solidFill>
                <a:schemeClr val="bg2"/>
              </a:solidFill>
              <a:latin typeface="Times New Roman" pitchFamily="18" charset="0"/>
              <a:cs typeface="Times New Roman" pitchFamily="18" charset="0"/>
            </a:endParaRPr>
          </a:p>
          <a:p>
            <a:pPr marL="342900" indent="-342900">
              <a:spcBef>
                <a:spcPts val="1500"/>
              </a:spcBef>
              <a:spcAft>
                <a:spcPts val="1200"/>
              </a:spcAft>
              <a:buFont typeface="+mj-lt"/>
              <a:buAutoNum type="arabicPeriod"/>
            </a:pPr>
            <a:endParaRPr lang="en-US" sz="1200" dirty="0">
              <a:solidFill>
                <a:schemeClr val="bg2"/>
              </a:solidFill>
              <a:latin typeface="Times New Roman" pitchFamily="18" charset="0"/>
              <a:cs typeface="Times New Roman" pitchFamily="18" charset="0"/>
            </a:endParaRPr>
          </a:p>
          <a:p>
            <a:pPr marL="342900" lvl="0" indent="-342900">
              <a:spcBef>
                <a:spcPts val="1500"/>
              </a:spcBef>
              <a:spcAft>
                <a:spcPts val="1200"/>
              </a:spcAft>
              <a:buFont typeface="+mj-lt"/>
              <a:buAutoNum type="arabicPeriod"/>
            </a:pPr>
            <a:endParaRPr lang="en-US" sz="1200" dirty="0">
              <a:solidFill>
                <a:schemeClr val="bg2"/>
              </a:solidFill>
              <a:latin typeface="Times New Roman" pitchFamily="18" charset="0"/>
              <a:cs typeface="Times New Roman" pitchFamily="18" charset="0"/>
            </a:endParaRPr>
          </a:p>
          <a:p>
            <a:pPr marL="0" lvl="0" indent="0">
              <a:spcBef>
                <a:spcPts val="1500"/>
              </a:spcBef>
              <a:spcAft>
                <a:spcPts val="1200"/>
              </a:spcAft>
              <a:buNone/>
            </a:pPr>
            <a:endParaRPr lang="en-US" sz="1200" dirty="0">
              <a:solidFill>
                <a:schemeClr val="bg2"/>
              </a:solidFill>
              <a:latin typeface="Times New Roman" pitchFamily="18" charset="0"/>
              <a:cs typeface="Times New Roman" pitchFamily="18" charset="0"/>
            </a:endParaRPr>
          </a:p>
          <a:p>
            <a:pPr marL="342900" lvl="0" indent="-342900">
              <a:spcBef>
                <a:spcPts val="1500"/>
              </a:spcBef>
              <a:spcAft>
                <a:spcPts val="1200"/>
              </a:spcAft>
              <a:buFont typeface="+mj-lt"/>
              <a:buAutoNum type="arabicPeriod"/>
            </a:pPr>
            <a:endParaRPr lang="en-US" sz="1200" dirty="0">
              <a:solidFill>
                <a:schemeClr val="bg2"/>
              </a:solidFill>
              <a:latin typeface="Times New Roman" pitchFamily="18" charset="0"/>
              <a:cs typeface="Times New Roman" pitchFamily="18" charset="0"/>
            </a:endParaRPr>
          </a:p>
          <a:p>
            <a:pPr marL="342900" lvl="0" indent="-342900">
              <a:spcBef>
                <a:spcPts val="1500"/>
              </a:spcBef>
              <a:spcAft>
                <a:spcPts val="1200"/>
              </a:spcAft>
              <a:buFont typeface="+mj-lt"/>
              <a:buAutoNum type="arabicPeriod"/>
            </a:pPr>
            <a:endParaRPr lang="en-US" sz="1200" dirty="0">
              <a:solidFill>
                <a:schemeClr val="bg2"/>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431515"/>
            <a:ext cx="7688700" cy="1541123"/>
          </a:xfrm>
          <a:prstGeom prst="rect">
            <a:avLst/>
          </a:prstGeom>
        </p:spPr>
        <p:txBody>
          <a:bodyPr spcFirstLastPara="1" wrap="square" lIns="91425" tIns="91425" rIns="91425" bIns="91425" anchor="t" anchorCtr="0">
            <a:noAutofit/>
          </a:bodyPr>
          <a:lstStyle/>
          <a:p>
            <a:pPr marL="0" lvl="0" indent="0" algn="ctr" rtl="0">
              <a:lnSpc>
                <a:spcPct val="160000"/>
              </a:lnSpc>
              <a:spcBef>
                <a:spcPts val="1400"/>
              </a:spcBef>
              <a:spcAft>
                <a:spcPts val="0"/>
              </a:spcAft>
              <a:buSzPts val="990"/>
              <a:buNone/>
            </a:pPr>
            <a:r>
              <a:rPr lang="en" sz="2185" dirty="0">
                <a:latin typeface="Roboto"/>
                <a:ea typeface="Roboto"/>
                <a:cs typeface="Roboto"/>
                <a:sym typeface="Roboto"/>
              </a:rPr>
              <a:t>Implementation</a:t>
            </a:r>
            <a:br>
              <a:rPr lang="en" sz="2185" dirty="0">
                <a:latin typeface="Roboto"/>
                <a:ea typeface="Roboto"/>
                <a:cs typeface="Roboto"/>
                <a:sym typeface="Roboto"/>
              </a:rPr>
            </a:br>
            <a:endParaRPr sz="2185" dirty="0">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29" name="Google Shape;129;p20"/>
          <p:cNvSpPr txBox="1">
            <a:spLocks noGrp="1"/>
          </p:cNvSpPr>
          <p:nvPr>
            <p:ph type="body" idx="1"/>
          </p:nvPr>
        </p:nvSpPr>
        <p:spPr>
          <a:xfrm>
            <a:off x="729450" y="1345915"/>
            <a:ext cx="7688700" cy="4058293"/>
          </a:xfrm>
          <a:prstGeom prst="rect">
            <a:avLst/>
          </a:prstGeom>
        </p:spPr>
        <p:txBody>
          <a:bodyPr spcFirstLastPara="1" wrap="square" lIns="91425" tIns="91425" rIns="91425" bIns="91425" anchor="t" anchorCtr="0">
            <a:normAutofit/>
          </a:bodyPr>
          <a:lstStyle/>
          <a:p>
            <a:pPr marL="107950" indent="0">
              <a:buClr>
                <a:srgbClr val="000000"/>
              </a:buClr>
              <a:buSzPts val="1900"/>
              <a:buNone/>
            </a:pPr>
            <a:r>
              <a:rPr lang="en-IN" b="1" dirty="0">
                <a:solidFill>
                  <a:srgbClr val="002060"/>
                </a:solidFill>
                <a:latin typeface="Times New Roman" pitchFamily="18" charset="0"/>
                <a:cs typeface="Times New Roman" pitchFamily="18" charset="0"/>
              </a:rPr>
              <a:t>Project Initiation </a:t>
            </a:r>
          </a:p>
          <a:p>
            <a:pPr marL="450850" indent="-342900">
              <a:buClr>
                <a:srgbClr val="000000"/>
              </a:buClr>
              <a:buSzPts val="1900"/>
              <a:buFont typeface="Wingdings" panose="05000000000000000000" pitchFamily="2" charset="2"/>
              <a:buChar char="§"/>
            </a:pPr>
            <a:endParaRPr lang="en-IN" b="1" dirty="0">
              <a:solidFill>
                <a:srgbClr val="002060"/>
              </a:solidFill>
              <a:latin typeface="Times New Roman" pitchFamily="18" charset="0"/>
              <a:cs typeface="Times New Roman" pitchFamily="18" charset="0"/>
            </a:endParaRPr>
          </a:p>
          <a:p>
            <a:pPr marL="107950" indent="0">
              <a:buClr>
                <a:srgbClr val="000000"/>
              </a:buClr>
              <a:buSzPts val="1900"/>
              <a:buNone/>
            </a:pPr>
            <a:r>
              <a:rPr lang="en-IN" b="1" dirty="0">
                <a:solidFill>
                  <a:srgbClr val="002060"/>
                </a:solidFill>
                <a:latin typeface="Times New Roman" pitchFamily="18" charset="0"/>
                <a:cs typeface="Times New Roman" pitchFamily="18" charset="0"/>
              </a:rPr>
              <a:t>Role Discussion and Distribution </a:t>
            </a:r>
          </a:p>
          <a:p>
            <a:pPr marL="107950" indent="0">
              <a:buClr>
                <a:srgbClr val="000000"/>
              </a:buClr>
              <a:buSzPts val="1900"/>
              <a:buNone/>
            </a:pPr>
            <a:endParaRPr lang="en-IN" b="1" dirty="0">
              <a:solidFill>
                <a:srgbClr val="002060"/>
              </a:solidFill>
              <a:latin typeface="Times New Roman" pitchFamily="18" charset="0"/>
              <a:cs typeface="Times New Roman" pitchFamily="18" charset="0"/>
            </a:endParaRPr>
          </a:p>
          <a:p>
            <a:pPr marL="107950" indent="0">
              <a:buClr>
                <a:srgbClr val="000000"/>
              </a:buClr>
              <a:buSzPts val="1900"/>
              <a:buNone/>
            </a:pPr>
            <a:r>
              <a:rPr lang="en-IN" b="1" dirty="0">
                <a:solidFill>
                  <a:srgbClr val="002060"/>
                </a:solidFill>
                <a:latin typeface="Times New Roman" pitchFamily="18" charset="0"/>
                <a:cs typeface="Times New Roman" pitchFamily="18" charset="0"/>
              </a:rPr>
              <a:t>Infrastructure Setup </a:t>
            </a:r>
          </a:p>
          <a:p>
            <a:pPr marL="450850" indent="-342900">
              <a:buClr>
                <a:srgbClr val="000000"/>
              </a:buClr>
              <a:buSzPts val="1900"/>
              <a:buFont typeface="Arial" pitchFamily="34" charset="0"/>
              <a:buChar char="•"/>
            </a:pPr>
            <a:endParaRPr lang="en-IN" b="1" dirty="0">
              <a:solidFill>
                <a:srgbClr val="002060"/>
              </a:solidFill>
              <a:latin typeface="Times New Roman" pitchFamily="18" charset="0"/>
              <a:cs typeface="Times New Roman" pitchFamily="18" charset="0"/>
            </a:endParaRPr>
          </a:p>
          <a:p>
            <a:pPr marL="107950" indent="0">
              <a:buClr>
                <a:srgbClr val="000000"/>
              </a:buClr>
              <a:buSzPts val="1900"/>
              <a:buNone/>
            </a:pPr>
            <a:r>
              <a:rPr lang="en-IN" b="1" dirty="0">
                <a:solidFill>
                  <a:srgbClr val="002060"/>
                </a:solidFill>
                <a:latin typeface="Times New Roman" pitchFamily="18" charset="0"/>
                <a:cs typeface="Times New Roman" pitchFamily="18" charset="0"/>
              </a:rPr>
              <a:t>Design and Planning </a:t>
            </a:r>
          </a:p>
          <a:p>
            <a:pPr marL="107950" indent="0">
              <a:buClr>
                <a:srgbClr val="000000"/>
              </a:buClr>
              <a:buSzPts val="1900"/>
              <a:buNone/>
            </a:pPr>
            <a:endParaRPr lang="en-IN" b="1" dirty="0">
              <a:solidFill>
                <a:srgbClr val="002060"/>
              </a:solidFill>
              <a:latin typeface="Times New Roman" pitchFamily="18" charset="0"/>
              <a:cs typeface="Times New Roman" pitchFamily="18" charset="0"/>
            </a:endParaRPr>
          </a:p>
          <a:p>
            <a:pPr marL="107950" indent="0">
              <a:buClr>
                <a:srgbClr val="000000"/>
              </a:buClr>
              <a:buSzPts val="1900"/>
              <a:buNone/>
            </a:pPr>
            <a:r>
              <a:rPr lang="en-IN" b="1" dirty="0">
                <a:solidFill>
                  <a:srgbClr val="002060"/>
                </a:solidFill>
                <a:latin typeface="Times New Roman" pitchFamily="18" charset="0"/>
                <a:cs typeface="Times New Roman" pitchFamily="18" charset="0"/>
              </a:rPr>
              <a:t>Development Phase </a:t>
            </a:r>
          </a:p>
          <a:p>
            <a:pPr marL="107950" indent="0">
              <a:buClr>
                <a:srgbClr val="000000"/>
              </a:buClr>
              <a:buSzPts val="1900"/>
              <a:buNone/>
            </a:pPr>
            <a:r>
              <a:rPr lang="en-IN" b="1" dirty="0">
                <a:solidFill>
                  <a:srgbClr val="002060"/>
                </a:solidFill>
                <a:latin typeface="Times New Roman" pitchFamily="18" charset="0"/>
                <a:cs typeface="Times New Roman" pitchFamily="18" charset="0"/>
              </a:rPr>
              <a:t> 	</a:t>
            </a:r>
          </a:p>
          <a:p>
            <a:pPr marL="107950" indent="0">
              <a:buClr>
                <a:srgbClr val="000000"/>
              </a:buClr>
              <a:buSzPts val="1900"/>
              <a:buNone/>
            </a:pPr>
            <a:r>
              <a:rPr lang="en-IN" b="1" dirty="0">
                <a:solidFill>
                  <a:srgbClr val="002060"/>
                </a:solidFill>
                <a:latin typeface="Times New Roman" pitchFamily="18" charset="0"/>
                <a:cs typeface="Times New Roman" pitchFamily="18" charset="0"/>
              </a:rPr>
              <a:t>Final Deployment</a:t>
            </a:r>
            <a:br>
              <a:rPr lang="en-IN" sz="2000" b="1" dirty="0">
                <a:latin typeface="Times New Roman" pitchFamily="18" charset="0"/>
                <a:cs typeface="Times New Roman" pitchFamily="18" charset="0"/>
              </a:rPr>
            </a:br>
            <a:r>
              <a:rPr lang="en-IN" sz="2000" b="1" dirty="0">
                <a:latin typeface="Lato" charset="0"/>
              </a:rPr>
              <a:t>	</a:t>
            </a:r>
            <a:endParaRPr lang="en-IN" sz="2000" b="1" dirty="0">
              <a:solidFill>
                <a:schemeClr val="tx2">
                  <a:lumMod val="10000"/>
                </a:schemeClr>
              </a:solidFill>
              <a:latin typeface="Times New Roman" pitchFamily="18" charset="0"/>
              <a:cs typeface="Times New Roman" pitchFamily="18" charset="0"/>
            </a:endParaRPr>
          </a:p>
          <a:p>
            <a:pPr marL="450850" indent="-342900">
              <a:buClr>
                <a:srgbClr val="000000"/>
              </a:buClr>
              <a:buSzPts val="1900"/>
              <a:buFont typeface="Arial" pitchFamily="34" charset="0"/>
              <a:buChar char="•"/>
            </a:pPr>
            <a:endParaRPr lang="en-IN" sz="2000" b="1" dirty="0">
              <a:solidFill>
                <a:schemeClr val="tx2">
                  <a:lumMod val="10000"/>
                </a:schemeClr>
              </a:solidFill>
              <a:latin typeface="Times New Roman" pitchFamily="18" charset="0"/>
              <a:cs typeface="Times New Roman" pitchFamily="18" charset="0"/>
            </a:endParaRPr>
          </a:p>
          <a:p>
            <a:pPr marL="450850" indent="-342900">
              <a:buClr>
                <a:srgbClr val="000000"/>
              </a:buClr>
              <a:buSzPts val="1900"/>
              <a:buFont typeface="Arial" pitchFamily="34" charset="0"/>
              <a:buChar char="•"/>
            </a:pPr>
            <a:endParaRPr lang="en-IN" sz="2000" b="1" dirty="0">
              <a:solidFill>
                <a:schemeClr val="tx2">
                  <a:lumMod val="10000"/>
                </a:schemeClr>
              </a:solidFill>
              <a:latin typeface="Times New Roman" pitchFamily="18" charset="0"/>
              <a:cs typeface="Times New Roman" pitchFamily="18" charset="0"/>
            </a:endParaRPr>
          </a:p>
          <a:p>
            <a:pPr marL="450850" indent="-342900">
              <a:buClr>
                <a:srgbClr val="000000"/>
              </a:buClr>
              <a:buSzPts val="1900"/>
              <a:buFont typeface="Arial" pitchFamily="34" charset="0"/>
              <a:buChar char="•"/>
            </a:pPr>
            <a:endParaRPr lang="en-IN" sz="2000" b="1" dirty="0">
              <a:solidFill>
                <a:schemeClr val="tx2">
                  <a:lumMod val="10000"/>
                </a:schemeClr>
              </a:solidFill>
              <a:latin typeface="Times New Roman" pitchFamily="18" charset="0"/>
              <a:cs typeface="Times New Roman" pitchFamily="18" charset="0"/>
            </a:endParaRPr>
          </a:p>
          <a:p>
            <a:pPr marL="450850" indent="-342900">
              <a:buClr>
                <a:srgbClr val="000000"/>
              </a:buClr>
              <a:buSzPts val="1900"/>
              <a:buFont typeface="Arial" pitchFamily="34" charset="0"/>
              <a:buChar char="•"/>
            </a:pPr>
            <a:endParaRPr lang="en-IN" sz="2000" b="1" dirty="0">
              <a:solidFill>
                <a:schemeClr val="tx2">
                  <a:lumMod val="10000"/>
                </a:schemeClr>
              </a:solidFill>
              <a:latin typeface="Times New Roman" pitchFamily="18" charset="0"/>
              <a:cs typeface="Times New Roman" pitchFamily="18" charset="0"/>
            </a:endParaRPr>
          </a:p>
          <a:p>
            <a:pPr marL="450850" indent="-342900">
              <a:buClr>
                <a:srgbClr val="000000"/>
              </a:buClr>
              <a:buSzPts val="1900"/>
              <a:buFont typeface="Arial" pitchFamily="34" charset="0"/>
              <a:buChar char="•"/>
            </a:pPr>
            <a:endParaRPr lang="en-IN" sz="2000" b="1" dirty="0">
              <a:solidFill>
                <a:schemeClr val="tx2">
                  <a:lumMod val="10000"/>
                </a:schemeClr>
              </a:solidFill>
              <a:latin typeface="Times New Roman" pitchFamily="18" charset="0"/>
              <a:cs typeface="Times New Roman" pitchFamily="18" charset="0"/>
            </a:endParaRPr>
          </a:p>
          <a:p>
            <a:pPr marL="450850" indent="-342900">
              <a:buClr>
                <a:srgbClr val="000000"/>
              </a:buClr>
              <a:buSzPts val="1900"/>
              <a:buFont typeface="Arial" pitchFamily="34" charset="0"/>
              <a:buChar char="•"/>
            </a:pPr>
            <a:endParaRPr lang="en-IN" sz="2000" b="1" dirty="0">
              <a:solidFill>
                <a:schemeClr val="tx2">
                  <a:lumMod val="10000"/>
                </a:schemeClr>
              </a:solidFill>
              <a:latin typeface="Times New Roman" pitchFamily="18" charset="0"/>
              <a:cs typeface="Times New Roman" pitchFamily="18" charset="0"/>
            </a:endParaRPr>
          </a:p>
          <a:p>
            <a:pPr lvl="1">
              <a:buFont typeface="Arial" pitchFamily="34" charset="0"/>
              <a:buChar char="•"/>
            </a:pPr>
            <a:endParaRPr lang="en-US" sz="1050" dirty="0">
              <a:solidFill>
                <a:schemeClr val="tx2">
                  <a:lumMod val="10000"/>
                </a:schemeClr>
              </a:solidFill>
              <a:latin typeface="Times New Roman" pitchFamily="18" charset="0"/>
              <a:cs typeface="Times New Roman" pitchFamily="18" charset="0"/>
            </a:endParaRPr>
          </a:p>
          <a:p>
            <a:pPr marL="450850" indent="-342900">
              <a:buClr>
                <a:srgbClr val="000000"/>
              </a:buClr>
              <a:buSzPts val="1900"/>
              <a:buFont typeface="Arial" pitchFamily="34" charset="0"/>
              <a:buChar char="•"/>
            </a:pPr>
            <a:endParaRPr lang="en-IN" sz="2000" b="1" dirty="0">
              <a:solidFill>
                <a:schemeClr val="tx2">
                  <a:lumMod val="10000"/>
                </a:schemeClr>
              </a:solidFill>
              <a:latin typeface="Times New Roman" pitchFamily="18" charset="0"/>
              <a:cs typeface="Times New Roman" pitchFamily="18" charset="0"/>
            </a:endParaRPr>
          </a:p>
          <a:p>
            <a:pPr>
              <a:buFont typeface="Arial" pitchFamily="34" charset="0"/>
              <a:buChar char="•"/>
            </a:pPr>
            <a:endParaRPr lang="en-IN" sz="1400" dirty="0">
              <a:solidFill>
                <a:schemeClr val="tx2">
                  <a:lumMod val="10000"/>
                </a:schemeClr>
              </a:solidFill>
              <a:latin typeface="Times New Roman" pitchFamily="18" charset="0"/>
              <a:cs typeface="Times New Roman" pitchFamily="18" charset="0"/>
            </a:endParaRPr>
          </a:p>
          <a:p>
            <a:pPr marL="450850" indent="-342900">
              <a:buClr>
                <a:srgbClr val="000000"/>
              </a:buClr>
              <a:buSzPts val="1900"/>
            </a:pPr>
            <a:endParaRPr lang="en-US" sz="2000" dirty="0"/>
          </a:p>
          <a:p>
            <a:pPr marL="615950" lvl="1" indent="0">
              <a:buNone/>
            </a:pPr>
            <a:endParaRPr lang="en-IN" sz="1050" dirty="0"/>
          </a:p>
          <a:p>
            <a:pPr lvl="1"/>
            <a:endParaRPr lang="en-IN" sz="1050" dirty="0"/>
          </a:p>
          <a:p>
            <a:pPr lvl="1"/>
            <a:endParaRPr lang="en-IN" sz="1050" dirty="0"/>
          </a:p>
          <a:p>
            <a:pPr lvl="1"/>
            <a:endParaRPr lang="en-IN" sz="1050" dirty="0"/>
          </a:p>
          <a:p>
            <a:pPr lvl="1"/>
            <a:endParaRPr lang="en-IN" sz="1050" dirty="0"/>
          </a:p>
          <a:p>
            <a:pPr lvl="1"/>
            <a:endParaRPr lang="en-IN" sz="1050" dirty="0"/>
          </a:p>
          <a:p>
            <a:pPr lvl="1"/>
            <a:endParaRPr lang="en-IN" sz="1050" dirty="0"/>
          </a:p>
          <a:p>
            <a:pPr lvl="1"/>
            <a:endParaRPr lang="en-US" sz="1050" dirty="0"/>
          </a:p>
          <a:p>
            <a:pPr lvl="0"/>
            <a:endParaRPr lang="en-IN" sz="1400" b="1" dirty="0"/>
          </a:p>
          <a:p>
            <a:pPr lvl="0"/>
            <a:endParaRPr lang="en-IN" sz="1400" b="1" dirty="0"/>
          </a:p>
          <a:p>
            <a:pPr lvl="0"/>
            <a:endParaRPr lang="en-IN" sz="1400" b="1" dirty="0"/>
          </a:p>
          <a:p>
            <a:pPr lvl="0"/>
            <a:endParaRPr lang="en-IN" sz="1400" b="1" dirty="0"/>
          </a:p>
          <a:p>
            <a:pPr lvl="1"/>
            <a:endParaRPr lang="en-US" sz="1050" dirty="0"/>
          </a:p>
          <a:p>
            <a:pPr indent="-349250">
              <a:buClr>
                <a:srgbClr val="000000"/>
              </a:buClr>
              <a:buSzPts val="1900"/>
              <a:buFont typeface="Roboto"/>
              <a:buChar char="●"/>
            </a:pPr>
            <a:endParaRPr lang="en-US" sz="2000" dirty="0"/>
          </a:p>
          <a:p>
            <a:pPr marL="107950" lvl="0" indent="0" algn="l" rtl="0">
              <a:spcBef>
                <a:spcPts val="0"/>
              </a:spcBef>
              <a:spcAft>
                <a:spcPts val="0"/>
              </a:spcAft>
              <a:buClr>
                <a:srgbClr val="000000"/>
              </a:buClr>
              <a:buSzPts val="1900"/>
              <a:buNone/>
            </a:pP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49622" y="158472"/>
            <a:ext cx="7688700" cy="1453158"/>
          </a:xfrm>
          <a:prstGeom prst="rect">
            <a:avLst/>
          </a:prstGeom>
        </p:spPr>
        <p:txBody>
          <a:bodyPr spcFirstLastPara="1" wrap="square" lIns="91425" tIns="91425" rIns="91425" bIns="91425" anchor="t" anchorCtr="0">
            <a:noAutofit/>
          </a:bodyPr>
          <a:lstStyle/>
          <a:p>
            <a:pPr marL="0" lvl="0" indent="0" algn="ctr" rtl="0">
              <a:lnSpc>
                <a:spcPct val="160000"/>
              </a:lnSpc>
              <a:spcBef>
                <a:spcPts val="1400"/>
              </a:spcBef>
              <a:spcAft>
                <a:spcPts val="0"/>
              </a:spcAft>
              <a:buSzPts val="990"/>
              <a:buNone/>
            </a:pPr>
            <a:r>
              <a:rPr lang="en" sz="2085" dirty="0">
                <a:latin typeface="Roboto"/>
                <a:ea typeface="Roboto"/>
                <a:cs typeface="Roboto"/>
                <a:sym typeface="Roboto"/>
              </a:rPr>
              <a:t>Features</a:t>
            </a:r>
            <a:endParaRPr sz="2085" dirty="0">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35" name="Google Shape;135;p21"/>
          <p:cNvSpPr txBox="1">
            <a:spLocks noGrp="1"/>
          </p:cNvSpPr>
          <p:nvPr>
            <p:ph type="body" idx="1"/>
          </p:nvPr>
        </p:nvSpPr>
        <p:spPr>
          <a:xfrm>
            <a:off x="727650" y="1146517"/>
            <a:ext cx="7688700" cy="3629465"/>
          </a:xfrm>
          <a:prstGeom prst="rect">
            <a:avLst/>
          </a:prstGeom>
        </p:spPr>
        <p:txBody>
          <a:bodyPr spcFirstLastPara="1" wrap="square" lIns="91425" tIns="91425" rIns="91425" bIns="91425" anchor="t" anchorCtr="0">
            <a:normAutofit fontScale="85000" lnSpcReduction="20000"/>
          </a:bodyPr>
          <a:lstStyle/>
          <a:p>
            <a:pPr marL="342900" lvl="0" indent="-342900">
              <a:lnSpc>
                <a:spcPct val="115000"/>
              </a:lnSpc>
              <a:buFont typeface="Symbol" panose="05050102010706020507" pitchFamily="18" charset="2"/>
              <a:buChar char=""/>
            </a:pPr>
            <a:r>
              <a:rPr lang="en-IN" sz="1600" b="1" u="sng" dirty="0">
                <a:effectLst/>
                <a:latin typeface="Arial" panose="020B0604020202020204" pitchFamily="34" charset="0"/>
                <a:ea typeface="Arial" panose="020B0604020202020204" pitchFamily="34" charset="0"/>
              </a:rPr>
              <a:t>User Registration and Profiles</a:t>
            </a:r>
            <a:r>
              <a:rPr lang="en-IN" sz="1600" b="1" dirty="0">
                <a:effectLst/>
                <a:latin typeface="Arial" panose="020B0604020202020204" pitchFamily="34" charset="0"/>
                <a:ea typeface="Arial" panose="020B0604020202020204" pitchFamily="34" charset="0"/>
              </a:rPr>
              <a:t>:</a:t>
            </a:r>
            <a:r>
              <a:rPr lang="en-IN" sz="1600" dirty="0">
                <a:effectLst/>
                <a:latin typeface="Arial" panose="020B0604020202020204" pitchFamily="34" charset="0"/>
                <a:ea typeface="Arial" panose="020B0604020202020204" pitchFamily="34" charset="0"/>
              </a:rPr>
              <a:t> </a:t>
            </a:r>
            <a:r>
              <a:rPr lang="en-IN" sz="1500" dirty="0">
                <a:solidFill>
                  <a:srgbClr val="002060"/>
                </a:solidFill>
                <a:effectLst/>
                <a:latin typeface="Arial" panose="020B0604020202020204" pitchFamily="34" charset="0"/>
                <a:ea typeface="Arial" panose="020B0604020202020204" pitchFamily="34" charset="0"/>
              </a:rPr>
              <a:t>Allow users to create accounts, manage their profiles, track progress, and access personalized recommendations.</a:t>
            </a:r>
          </a:p>
          <a:p>
            <a:pPr marL="342900" lvl="0" indent="-342900">
              <a:lnSpc>
                <a:spcPct val="115000"/>
              </a:lnSpc>
              <a:buFont typeface="Symbol" panose="05050102010706020507" pitchFamily="18" charset="2"/>
              <a:buChar char=""/>
            </a:pPr>
            <a:endParaRPr lang="en-IN" sz="1500" dirty="0">
              <a:solidFill>
                <a:srgbClr val="002060"/>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600" b="1" u="sng" dirty="0">
                <a:effectLst/>
                <a:latin typeface="Arial" panose="020B0604020202020204" pitchFamily="34" charset="0"/>
                <a:ea typeface="Arial" panose="020B0604020202020204" pitchFamily="34" charset="0"/>
              </a:rPr>
              <a:t>Course Catalog</a:t>
            </a:r>
            <a:r>
              <a:rPr lang="en-IN" sz="1600" b="1" dirty="0">
                <a:effectLst/>
                <a:latin typeface="Arial" panose="020B0604020202020204" pitchFamily="34" charset="0"/>
                <a:ea typeface="Arial" panose="020B0604020202020204" pitchFamily="34" charset="0"/>
              </a:rPr>
              <a:t>: </a:t>
            </a:r>
            <a:r>
              <a:rPr lang="en-IN" sz="1500" dirty="0">
                <a:solidFill>
                  <a:srgbClr val="002060"/>
                </a:solidFill>
                <a:effectLst/>
                <a:latin typeface="Arial" panose="020B0604020202020204" pitchFamily="34" charset="0"/>
                <a:ea typeface="Arial" panose="020B0604020202020204" pitchFamily="34" charset="0"/>
              </a:rPr>
              <a:t>Provide a searchable database of courses, organized by topic, level, and format, with detailed descriptions and user ratings.</a:t>
            </a:r>
          </a:p>
          <a:p>
            <a:pPr marL="342900" lvl="0" indent="-342900">
              <a:lnSpc>
                <a:spcPct val="115000"/>
              </a:lnSpc>
              <a:buFont typeface="Symbol" panose="05050102010706020507" pitchFamily="18" charset="2"/>
              <a:buChar char=""/>
            </a:pPr>
            <a:endParaRPr lang="en-IN" sz="1500" dirty="0">
              <a:solidFill>
                <a:srgbClr val="002060"/>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600" b="1" u="sng" dirty="0">
                <a:effectLst/>
                <a:latin typeface="Arial" panose="020B0604020202020204" pitchFamily="34" charset="0"/>
                <a:ea typeface="Arial" panose="020B0604020202020204" pitchFamily="34" charset="0"/>
              </a:rPr>
              <a:t>Interactive Learning Materials</a:t>
            </a:r>
            <a:r>
              <a:rPr lang="en-IN" sz="1600" b="1" dirty="0">
                <a:solidFill>
                  <a:srgbClr val="002060"/>
                </a:solidFill>
                <a:effectLst/>
                <a:latin typeface="Arial" panose="020B0604020202020204" pitchFamily="34" charset="0"/>
                <a:ea typeface="Arial" panose="020B0604020202020204" pitchFamily="34" charset="0"/>
              </a:rPr>
              <a:t>:</a:t>
            </a:r>
            <a:r>
              <a:rPr lang="en-IN" sz="1600" dirty="0">
                <a:solidFill>
                  <a:srgbClr val="002060"/>
                </a:solidFill>
                <a:effectLst/>
                <a:latin typeface="Arial" panose="020B0604020202020204" pitchFamily="34" charset="0"/>
                <a:ea typeface="Arial" panose="020B0604020202020204" pitchFamily="34" charset="0"/>
              </a:rPr>
              <a:t> </a:t>
            </a:r>
            <a:r>
              <a:rPr lang="en-IN" sz="1500" dirty="0">
                <a:solidFill>
                  <a:srgbClr val="002060"/>
                </a:solidFill>
                <a:effectLst/>
                <a:latin typeface="Arial" panose="020B0604020202020204" pitchFamily="34" charset="0"/>
                <a:ea typeface="Arial" panose="020B0604020202020204" pitchFamily="34" charset="0"/>
              </a:rPr>
              <a:t>Offer a variety of multimedia content such as video lectures, interactive quizzes, readings, and assignments to engage learners</a:t>
            </a:r>
            <a:r>
              <a:rPr lang="en-IN" sz="1500" dirty="0">
                <a:solidFill>
                  <a:srgbClr val="FFC000"/>
                </a:solidFill>
                <a:effectLst/>
                <a:latin typeface="Arial" panose="020B0604020202020204" pitchFamily="34" charset="0"/>
                <a:ea typeface="Arial" panose="020B0604020202020204" pitchFamily="34" charset="0"/>
              </a:rPr>
              <a:t>.</a:t>
            </a:r>
          </a:p>
          <a:p>
            <a:pPr marL="342900" lvl="0" indent="-342900">
              <a:lnSpc>
                <a:spcPct val="115000"/>
              </a:lnSpc>
              <a:buFont typeface="Symbol" panose="05050102010706020507" pitchFamily="18" charset="2"/>
              <a:buChar char=""/>
            </a:pPr>
            <a:endParaRPr lang="en-IN" sz="1500" dirty="0">
              <a:solidFill>
                <a:srgbClr val="FFC000"/>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500" b="1" u="sng" dirty="0">
                <a:effectLst/>
                <a:latin typeface="Arial" panose="020B0604020202020204" pitchFamily="34" charset="0"/>
                <a:ea typeface="Arial" panose="020B0604020202020204" pitchFamily="34" charset="0"/>
              </a:rPr>
              <a:t>Mobile Compatibility</a:t>
            </a:r>
            <a:r>
              <a:rPr lang="en-IN" sz="1500" b="1" dirty="0">
                <a:effectLst/>
                <a:latin typeface="Arial" panose="020B0604020202020204" pitchFamily="34" charset="0"/>
                <a:ea typeface="Arial" panose="020B0604020202020204" pitchFamily="34" charset="0"/>
              </a:rPr>
              <a:t>: </a:t>
            </a:r>
            <a:r>
              <a:rPr lang="en-IN" sz="1500" dirty="0">
                <a:solidFill>
                  <a:srgbClr val="002060"/>
                </a:solidFill>
                <a:effectLst/>
                <a:latin typeface="Arial" panose="020B0604020202020204" pitchFamily="34" charset="0"/>
                <a:ea typeface="Arial" panose="020B0604020202020204" pitchFamily="34" charset="0"/>
              </a:rPr>
              <a:t>Ensure compatibility with mobile devices, allowing users to access courses anytime, anywhere, and on any device</a:t>
            </a:r>
            <a:r>
              <a:rPr lang="en-IN" sz="1600" dirty="0">
                <a:solidFill>
                  <a:srgbClr val="002060"/>
                </a:solidFill>
                <a:effectLst/>
                <a:latin typeface="Arial" panose="020B0604020202020204" pitchFamily="34" charset="0"/>
                <a:ea typeface="Arial" panose="020B0604020202020204" pitchFamily="34" charset="0"/>
              </a:rPr>
              <a:t>.</a:t>
            </a:r>
          </a:p>
          <a:p>
            <a:pPr marL="342900" lvl="0" indent="-342900">
              <a:lnSpc>
                <a:spcPct val="115000"/>
              </a:lnSpc>
              <a:buFont typeface="Symbol" panose="05050102010706020507" pitchFamily="18" charset="2"/>
              <a:buChar char=""/>
            </a:pPr>
            <a:endParaRPr lang="en-IN" sz="1600" dirty="0">
              <a:solidFill>
                <a:srgbClr val="002060"/>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600" b="1" u="sng" dirty="0">
                <a:effectLst/>
                <a:latin typeface="Arial" panose="020B0604020202020204" pitchFamily="34" charset="0"/>
                <a:ea typeface="Arial" panose="020B0604020202020204" pitchFamily="34" charset="0"/>
              </a:rPr>
              <a:t>Feedback and Ratings</a:t>
            </a:r>
            <a:r>
              <a:rPr lang="en-IN" sz="1600" b="1" dirty="0">
                <a:effectLst/>
                <a:latin typeface="Arial" panose="020B0604020202020204" pitchFamily="34" charset="0"/>
                <a:ea typeface="Arial" panose="020B0604020202020204" pitchFamily="34" charset="0"/>
              </a:rPr>
              <a:t>:</a:t>
            </a:r>
            <a:r>
              <a:rPr lang="en-IN" sz="1600" dirty="0">
                <a:effectLst/>
                <a:latin typeface="Arial" panose="020B0604020202020204" pitchFamily="34" charset="0"/>
                <a:ea typeface="Arial" panose="020B0604020202020204" pitchFamily="34" charset="0"/>
              </a:rPr>
              <a:t> </a:t>
            </a:r>
            <a:r>
              <a:rPr lang="en-IN" sz="1500" dirty="0">
                <a:solidFill>
                  <a:srgbClr val="002060"/>
                </a:solidFill>
                <a:effectLst/>
                <a:latin typeface="Arial" panose="020B0604020202020204" pitchFamily="34" charset="0"/>
                <a:ea typeface="Arial" panose="020B0604020202020204" pitchFamily="34" charset="0"/>
              </a:rPr>
              <a:t>Allow users to leave feedback and ratings for courses, helping others make informed decisions.</a:t>
            </a:r>
          </a:p>
          <a:p>
            <a:pPr marL="342900" lvl="0" indent="-342900">
              <a:lnSpc>
                <a:spcPct val="115000"/>
              </a:lnSpc>
              <a:buFont typeface="Symbol" panose="05050102010706020507" pitchFamily="18" charset="2"/>
              <a:buChar char=""/>
            </a:pPr>
            <a:endParaRPr lang="en-IN" sz="1500" u="sng" dirty="0">
              <a:solidFill>
                <a:srgbClr val="FFC000"/>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600" b="1" u="sng" dirty="0">
                <a:effectLst/>
                <a:latin typeface="Arial" panose="020B0604020202020204" pitchFamily="34" charset="0"/>
                <a:ea typeface="Arial" panose="020B0604020202020204" pitchFamily="34" charset="0"/>
              </a:rPr>
              <a:t>Profile Customization</a:t>
            </a:r>
            <a:r>
              <a:rPr lang="en-IN" sz="1600" b="1" dirty="0">
                <a:effectLst/>
                <a:latin typeface="Arial" panose="020B0604020202020204" pitchFamily="34" charset="0"/>
                <a:ea typeface="Arial" panose="020B0604020202020204" pitchFamily="34" charset="0"/>
              </a:rPr>
              <a:t>:</a:t>
            </a:r>
            <a:r>
              <a:rPr lang="en-IN" sz="1600" dirty="0">
                <a:effectLst/>
                <a:latin typeface="Arial" panose="020B0604020202020204" pitchFamily="34" charset="0"/>
                <a:ea typeface="Arial" panose="020B0604020202020204" pitchFamily="34" charset="0"/>
              </a:rPr>
              <a:t> </a:t>
            </a:r>
            <a:r>
              <a:rPr lang="en-IN" sz="1500" dirty="0">
                <a:solidFill>
                  <a:srgbClr val="002060"/>
                </a:solidFill>
                <a:effectLst/>
                <a:latin typeface="Arial" panose="020B0604020202020204" pitchFamily="34" charset="0"/>
                <a:ea typeface="Arial" panose="020B0604020202020204" pitchFamily="34" charset="0"/>
              </a:rPr>
              <a:t>Allow users to customize their profiles with profile pictures, bios, and other personal information</a:t>
            </a:r>
            <a:r>
              <a:rPr lang="en-IN" sz="1600" dirty="0">
                <a:solidFill>
                  <a:srgbClr val="002060"/>
                </a:solidFill>
                <a:effectLst/>
                <a:latin typeface="Arial" panose="020B0604020202020204" pitchFamily="34" charset="0"/>
                <a:ea typeface="Arial" panose="020B0604020202020204" pitchFamily="34" charset="0"/>
              </a:rPr>
              <a:t>.</a:t>
            </a:r>
          </a:p>
          <a:p>
            <a:pPr marL="146050" indent="0">
              <a:buNone/>
            </a:pPr>
            <a:endParaRPr lang="en-US" sz="1400" dirty="0">
              <a:solidFill>
                <a:schemeClr val="tx2">
                  <a:lumMod val="10000"/>
                </a:schemeClr>
              </a:solidFill>
              <a:latin typeface="Times New Roman" pitchFamily="18" charset="0"/>
              <a:cs typeface="Times New Roman" pitchFamily="18" charset="0"/>
            </a:endParaRPr>
          </a:p>
          <a:p>
            <a:pPr marL="146050" indent="0">
              <a:buNone/>
            </a:pPr>
            <a:endParaRPr lang="en-US" sz="1800" dirty="0"/>
          </a:p>
          <a:p>
            <a:pPr lvl="0" indent="-342900">
              <a:buClr>
                <a:srgbClr val="000000"/>
              </a:buClr>
              <a:buSzPts val="1800"/>
              <a:buFont typeface="Roboto"/>
              <a:buChar char="●"/>
            </a:pPr>
            <a:endParaRPr sz="1800" dirty="0">
              <a:solidFill>
                <a:srgbClr val="000000"/>
              </a:solidFill>
              <a:latin typeface="Roboto"/>
              <a:ea typeface="Roboto"/>
              <a:cs typeface="Roboto"/>
              <a:sym typeface="Roboto"/>
            </a:endParaRPr>
          </a:p>
          <a:p>
            <a:pPr marL="0" lvl="0" indent="0" algn="l" rtl="0">
              <a:spcBef>
                <a:spcPts val="1500"/>
              </a:spcBef>
              <a:spcAft>
                <a:spcPts val="1200"/>
              </a:spcAft>
              <a:buNone/>
            </a:pPr>
            <a:endParaRPr sz="19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TM02900743[[fn=Organic]]</Template>
  <TotalTime>1229</TotalTime>
  <Words>1293</Words>
  <Application>Microsoft Office PowerPoint</Application>
  <PresentationFormat>On-screen Show (16:9)</PresentationFormat>
  <Paragraphs>156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Lato</vt:lpstr>
      <vt:lpstr>Roboto</vt:lpstr>
      <vt:lpstr>Wingdings</vt:lpstr>
      <vt:lpstr>Garamond</vt:lpstr>
      <vt:lpstr>Times New Roman</vt:lpstr>
      <vt:lpstr>Symbol</vt:lpstr>
      <vt:lpstr>Organic</vt:lpstr>
      <vt:lpstr> </vt:lpstr>
      <vt:lpstr>Introduction </vt:lpstr>
      <vt:lpstr>Objectives </vt:lpstr>
      <vt:lpstr>Problem Statement </vt:lpstr>
      <vt:lpstr>Literature Review </vt:lpstr>
      <vt:lpstr>Methodology </vt:lpstr>
      <vt:lpstr>System Architcture </vt:lpstr>
      <vt:lpstr>Implementation  </vt:lpstr>
      <vt:lpstr>Features </vt:lpstr>
      <vt:lpstr>Results </vt:lpstr>
      <vt:lpstr>Challenges Faced </vt:lpstr>
      <vt:lpstr>Future scope </vt:lpstr>
      <vt:lpstr>Conclusion </vt:lpstr>
      <vt:lpstr>                  working   website </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shakun</dc:creator>
  <cp:lastModifiedBy>Sudhanshu Madhur</cp:lastModifiedBy>
  <cp:revision>41</cp:revision>
  <dcterms:modified xsi:type="dcterms:W3CDTF">2024-04-28T17:17:02Z</dcterms:modified>
</cp:coreProperties>
</file>