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55" r:id="rId17"/>
    <p:sldId id="2146847059" r:id="rId18"/>
    <p:sldId id="2146847070" r:id="rId19"/>
    <p:sldId id="2146847069" r:id="rId20"/>
    <p:sldId id="2146847061"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E13556-C383-41D6-8CF8-55C6D43B05A0}" v="32" dt="2025-08-03T10:58:33.3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Smart Farming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Harsh Singh</a:t>
            </a:r>
          </a:p>
          <a:p>
            <a:r>
              <a:rPr lang="en-US" sz="2000" b="1" dirty="0">
                <a:solidFill>
                  <a:schemeClr val="accent1">
                    <a:lumMod val="75000"/>
                  </a:schemeClr>
                </a:solidFill>
                <a:latin typeface="Arial"/>
                <a:cs typeface="Arial"/>
              </a:rPr>
              <a:t>College Name &amp; Department : University of Delhi(Department of Computer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0AB8F422-427F-E5F1-B4D4-18D382EFDEE3}"/>
              </a:ext>
            </a:extLst>
          </p:cNvPr>
          <p:cNvPicPr>
            <a:picLocks noChangeAspect="1"/>
          </p:cNvPicPr>
          <p:nvPr/>
        </p:nvPicPr>
        <p:blipFill>
          <a:blip r:embed="rId2"/>
          <a:stretch>
            <a:fillRect/>
          </a:stretch>
        </p:blipFill>
        <p:spPr>
          <a:xfrm>
            <a:off x="904150" y="1285576"/>
            <a:ext cx="10383699" cy="4286848"/>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581192" y="1441080"/>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4" name="Picture 3">
            <a:extLst>
              <a:ext uri="{FF2B5EF4-FFF2-40B4-BE49-F238E27FC236}">
                <a16:creationId xmlns:a16="http://schemas.microsoft.com/office/drawing/2014/main" id="{90079E16-D9D7-A3D4-A182-93288EC48DB5}"/>
              </a:ext>
            </a:extLst>
          </p:cNvPr>
          <p:cNvPicPr>
            <a:picLocks noChangeAspect="1"/>
          </p:cNvPicPr>
          <p:nvPr/>
        </p:nvPicPr>
        <p:blipFill>
          <a:blip r:embed="rId2"/>
          <a:stretch>
            <a:fillRect/>
          </a:stretch>
        </p:blipFill>
        <p:spPr>
          <a:xfrm>
            <a:off x="160539" y="2116680"/>
            <a:ext cx="11669754" cy="4039164"/>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05435" indent="-305435"/>
            <a:r>
              <a:rPr lang="en-IN" sz="2800" dirty="0">
                <a:solidFill>
                  <a:srgbClr val="404040"/>
                </a:solidFill>
                <a:latin typeface="Calibri"/>
                <a:ea typeface="Calibri"/>
                <a:cs typeface="Calibri"/>
              </a:rPr>
              <a:t> </a:t>
            </a:r>
            <a:r>
              <a:rPr lang="en-US" sz="2800" dirty="0"/>
              <a:t>Empowers small-scale farmers by providing real-time, localized agricultural advice tailored to their region and farming needs.</a:t>
            </a:r>
            <a:endParaRPr lang="en-US" sz="2800" dirty="0">
              <a:solidFill>
                <a:srgbClr val="404040"/>
              </a:solidFill>
              <a:latin typeface="Calibri"/>
              <a:ea typeface="Calibri"/>
              <a:cs typeface="Calibri"/>
            </a:endParaRPr>
          </a:p>
          <a:p>
            <a:pPr marL="305435" indent="-305435"/>
            <a:r>
              <a:rPr lang="en-IN" sz="2800" dirty="0">
                <a:solidFill>
                  <a:srgbClr val="404040"/>
                </a:solidFill>
                <a:latin typeface="Calibri"/>
                <a:ea typeface="Calibri"/>
                <a:cs typeface="Calibri"/>
              </a:rPr>
              <a:t> </a:t>
            </a:r>
            <a:r>
              <a:rPr lang="en-US" sz="2800" dirty="0"/>
              <a:t>Utilizes Retrieval-Augmented Generation (RAG) to fetch accurate and up-to-date information from reliable sources like meteorological data, agricultural departments, and market databases.</a:t>
            </a:r>
            <a:endParaRPr lang="en-US" sz="2800" dirty="0">
              <a:solidFill>
                <a:srgbClr val="404040"/>
              </a:solidFill>
              <a:latin typeface="Calibri"/>
              <a:ea typeface="Calibri"/>
              <a:cs typeface="Calibri"/>
            </a:endParaRPr>
          </a:p>
          <a:p>
            <a:pPr marL="305435" indent="-305435"/>
            <a:r>
              <a:rPr lang="en-IN" sz="2800" dirty="0">
                <a:solidFill>
                  <a:srgbClr val="404040"/>
                </a:solidFill>
                <a:latin typeface="Calibri"/>
                <a:ea typeface="Calibri"/>
                <a:cs typeface="Calibri"/>
              </a:rPr>
              <a:t> </a:t>
            </a:r>
            <a:r>
              <a:rPr lang="en-US" sz="2800" dirty="0"/>
              <a:t>Offers comprehensive insights on weather conditions, soil health, suitable crops for the season, pest control strategies, and current mandi (market) prices.</a:t>
            </a:r>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2800" dirty="0"/>
              <a:t>Add IoT integration for real-time farm data.</a:t>
            </a:r>
          </a:p>
          <a:p>
            <a:pPr marL="305435" indent="-305435"/>
            <a:r>
              <a:rPr lang="en-US" sz="2800" dirty="0">
                <a:latin typeface="Calibri"/>
                <a:ea typeface="+mn-lt"/>
                <a:cs typeface="+mn-lt"/>
              </a:rPr>
              <a:t> </a:t>
            </a:r>
            <a:r>
              <a:rPr lang="en-US" sz="2800" dirty="0"/>
              <a:t>Support more local languages and voice input.</a:t>
            </a:r>
          </a:p>
          <a:p>
            <a:pPr marL="305435" indent="-305435"/>
            <a:r>
              <a:rPr lang="en-US" sz="2800" dirty="0">
                <a:latin typeface="Calibri"/>
                <a:ea typeface="+mn-lt"/>
                <a:cs typeface="+mn-lt"/>
              </a:rPr>
              <a:t> </a:t>
            </a:r>
            <a:r>
              <a:rPr lang="en-US" sz="2800" dirty="0"/>
              <a:t>Enable image-based pest and disease detection.</a:t>
            </a:r>
          </a:p>
          <a:p>
            <a:pPr marL="305435" indent="-305435"/>
            <a:r>
              <a:rPr lang="en-US" sz="2800" dirty="0">
                <a:latin typeface="Calibri"/>
                <a:ea typeface="+mn-lt"/>
                <a:cs typeface="+mn-lt"/>
              </a:rPr>
              <a:t> </a:t>
            </a:r>
            <a:r>
              <a:rPr lang="en-US" sz="2800" dirty="0"/>
              <a:t>Provide personalized crop and harvest calendars.</a:t>
            </a:r>
          </a:p>
          <a:p>
            <a:pPr marL="305435" indent="-305435"/>
            <a:r>
              <a:rPr lang="en-US" sz="2800" dirty="0">
                <a:latin typeface="Calibri"/>
                <a:ea typeface="+mn-lt"/>
                <a:cs typeface="+mn-lt"/>
              </a:rPr>
              <a:t> </a:t>
            </a:r>
            <a:r>
              <a:rPr lang="en-US" sz="2800" dirty="0"/>
              <a:t>Offer tips for sustainable and climate-smart farming.</a:t>
            </a:r>
            <a:endParaRPr lang="en-US" sz="2800" dirty="0">
              <a:latin typeface="Calibri"/>
              <a:ea typeface="+mn-lt"/>
              <a:cs typeface="+mn-lt"/>
            </a:endParaRPr>
          </a:p>
          <a:p>
            <a:pPr marL="305435" indent="-305435"/>
            <a:endParaRPr lang="en-US" sz="2800" dirty="0">
              <a:latin typeface="Calibri"/>
              <a:ea typeface="+mn-lt"/>
              <a:cs typeface="+mn-lt"/>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7230750E-E0E5-9E3A-066D-84781ACBBF79}"/>
              </a:ext>
            </a:extLst>
          </p:cNvPr>
          <p:cNvPicPr>
            <a:picLocks noGrp="1" noChangeAspect="1"/>
          </p:cNvPicPr>
          <p:nvPr>
            <p:ph idx="1"/>
          </p:nvPr>
        </p:nvPicPr>
        <p:blipFill>
          <a:blip r:embed="rId2"/>
          <a:stretch>
            <a:fillRect/>
          </a:stretch>
        </p:blipFill>
        <p:spPr>
          <a:xfrm>
            <a:off x="3072509" y="1301750"/>
            <a:ext cx="6046982" cy="4673600"/>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C7878-4759-3728-1A1E-59A2D671B8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53541D-2BAE-6322-55A6-E5F67D930164}"/>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B53EAF0C-3C99-74A3-23E6-1653B0E18EAC}"/>
              </a:ext>
            </a:extLst>
          </p:cNvPr>
          <p:cNvPicPr>
            <a:picLocks noGrp="1" noChangeAspect="1"/>
          </p:cNvPicPr>
          <p:nvPr>
            <p:ph idx="1"/>
          </p:nvPr>
        </p:nvPicPr>
        <p:blipFill>
          <a:blip r:embed="rId2"/>
          <a:stretch>
            <a:fillRect/>
          </a:stretch>
        </p:blipFill>
        <p:spPr>
          <a:xfrm>
            <a:off x="2948677" y="1301750"/>
            <a:ext cx="6294645" cy="4673600"/>
          </a:xfrm>
          <a:prstGeom prst="rect">
            <a:avLst/>
          </a:prstGeom>
        </p:spPr>
      </p:pic>
    </p:spTree>
    <p:extLst>
      <p:ext uri="{BB962C8B-B14F-4D97-AF65-F5344CB8AC3E}">
        <p14:creationId xmlns:p14="http://schemas.microsoft.com/office/powerpoint/2010/main" val="3934598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42CDDE-45A9-C36B-319F-15F57683FA72}"/>
              </a:ext>
            </a:extLst>
          </p:cNvPr>
          <p:cNvPicPr>
            <a:picLocks noChangeAspect="1"/>
          </p:cNvPicPr>
          <p:nvPr/>
        </p:nvPicPr>
        <p:blipFill>
          <a:blip r:embed="rId2"/>
          <a:stretch>
            <a:fillRect/>
          </a:stretch>
        </p:blipFill>
        <p:spPr>
          <a:xfrm>
            <a:off x="1963113" y="886968"/>
            <a:ext cx="8265773" cy="5413248"/>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 Git hub link </a:t>
            </a:r>
            <a:r>
              <a:rPr lang="en-IN" dirty="0">
                <a:hlinkClick r:id="" action="ppaction://hlinkshowjump?jump=nextslide"/>
              </a:rPr>
              <a:t>:</a:t>
            </a:r>
            <a:r>
              <a:rPr lang="en-IN" dirty="0"/>
              <a:t>https://github.com/</a:t>
            </a:r>
            <a:r>
              <a:rPr lang="en-IN" dirty="0" err="1"/>
              <a:t>Harshsinghgithu</a:t>
            </a:r>
            <a:r>
              <a:rPr lang="en-IN" dirty="0"/>
              <a:t>/-AI-Agent-for-Smart-Farming-Advice-</a:t>
            </a:r>
          </a:p>
        </p:txBody>
      </p:sp>
    </p:spTree>
    <p:extLst>
      <p:ext uri="{BB962C8B-B14F-4D97-AF65-F5344CB8AC3E}">
        <p14:creationId xmlns:p14="http://schemas.microsoft.com/office/powerpoint/2010/main" val="2230664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315557" y="2461418"/>
            <a:ext cx="9298744" cy="1325563"/>
          </a:xfrm>
        </p:spPr>
        <p:txBody>
          <a:bodyPr>
            <a:normAutofit/>
          </a:bodyPr>
          <a:lstStyle/>
          <a:p>
            <a:pPr algn="ctr"/>
            <a:r>
              <a:rPr lang="en-US" sz="5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10000"/>
          </a:bodyPr>
          <a:lstStyle/>
          <a:p>
            <a:pPr marL="0" indent="0">
              <a:buNone/>
            </a:pPr>
            <a:r>
              <a:rPr lang="en-US" sz="2800" dirty="0"/>
              <a:t>Modern farming struggles with labor shortages, inefficient resource use, and limited real-time decision-making. Traditional systems often rely on manual input and cannot adapt quickly to changing environmental conditions, leading to reduced productivity and higher costs.</a:t>
            </a:r>
          </a:p>
          <a:p>
            <a:pPr marL="0" indent="0">
              <a:buNone/>
            </a:pPr>
            <a:r>
              <a:rPr lang="en-US" sz="2800" dirty="0">
                <a:latin typeface="Calibri"/>
                <a:ea typeface="+mn-lt"/>
                <a:cs typeface="+mn-lt"/>
              </a:rPr>
              <a:t>Proposed Solution:</a:t>
            </a:r>
          </a:p>
          <a:p>
            <a:pPr marL="0" indent="0">
              <a:buNone/>
            </a:pPr>
            <a:r>
              <a:rPr lang="en-US" sz="2800" dirty="0"/>
              <a:t>Farming Agentic AI is an autonomous system that uses sensor data, drone imagery, and AI reasoning to monitor crops, make decisions, and control farm machinery. It acts independently, sets farming goals, and adapts in real time to improve yield, efficiency, and sustainability.</a:t>
            </a:r>
            <a:br>
              <a:rPr lang="en-US" sz="2800" dirty="0">
                <a:latin typeface="Calibri"/>
                <a:ea typeface="+mn-lt"/>
                <a:cs typeface="+mn-lt"/>
              </a:rPr>
            </a:br>
            <a:r>
              <a:rPr lang="en-US" sz="2800" dirty="0">
                <a:latin typeface="Calibri"/>
                <a:ea typeface="+mn-lt"/>
                <a:cs typeface="+mn-lt"/>
              </a:rPr>
              <a:t> </a:t>
            </a: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a:xfrm>
            <a:off x="581192" y="702156"/>
            <a:ext cx="11029615" cy="599870"/>
          </a:xfrm>
        </p:spPr>
        <p:txBody>
          <a:bodyPr>
            <a:noAutofit/>
          </a:bodyPr>
          <a:lstStyle/>
          <a:p>
            <a:r>
              <a:rPr lang="en-IN" sz="4000"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normAutofit/>
          </a:bodyPr>
          <a:lstStyle/>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IBM Cloud Watsonx AI Studio</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IBM Cloud </a:t>
            </a:r>
            <a:r>
              <a:rPr lang="en-IN" sz="2800" dirty="0" err="1">
                <a:latin typeface="Calibri" panose="020F0502020204030204" pitchFamily="34" charset="0"/>
                <a:ea typeface="Calibri" panose="020F0502020204030204" pitchFamily="34" charset="0"/>
                <a:cs typeface="Calibri" panose="020F0502020204030204" pitchFamily="34" charset="0"/>
              </a:rPr>
              <a:t>Watsonx</a:t>
            </a:r>
            <a:r>
              <a:rPr lang="en-IN" sz="2800" dirty="0">
                <a:latin typeface="Calibri" panose="020F0502020204030204" pitchFamily="34" charset="0"/>
                <a:ea typeface="Calibri" panose="020F0502020204030204" pitchFamily="34" charset="0"/>
                <a:cs typeface="Calibri" panose="020F0502020204030204" pitchFamily="34" charset="0"/>
              </a:rPr>
              <a:t> AI runtime</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IBM Cloud Agent Lab</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5010284"/>
          </a:xfrm>
        </p:spPr>
        <p:txBody>
          <a:bodyPr>
            <a:normAutofit fontScale="92500"/>
          </a:bodyPr>
          <a:lstStyle/>
          <a:p>
            <a:pPr marL="0" indent="0">
              <a:buNone/>
            </a:pPr>
            <a:r>
              <a:rPr lang="en-US" sz="2000" dirty="0"/>
              <a:t>This AI Agent delivers real-time, localized farming advice by combining advanced retrieval technology with trusted data sources. It supports natural language queries in local languages, making smart farming knowledge accessible to small-scale farmers. By providing timely, personalized guidance on weather, soil, pests, and market prices, it helps farmers make better decisions that boost yield and income.</a:t>
            </a:r>
            <a:endParaRPr lang="en-IN" sz="2000" dirty="0">
              <a:solidFill>
                <a:srgbClr val="0F0F0F"/>
              </a:solidFill>
              <a:latin typeface="Calibri"/>
              <a:ea typeface="+mn-lt"/>
              <a:cs typeface="+mn-lt"/>
            </a:endParaRPr>
          </a:p>
          <a:p>
            <a:pPr marL="0" indent="0">
              <a:buNone/>
            </a:pPr>
            <a:r>
              <a:rPr lang="en-IN" sz="2800" dirty="0">
                <a:solidFill>
                  <a:srgbClr val="0F0F0F"/>
                </a:solidFill>
                <a:latin typeface="Calibri"/>
                <a:ea typeface="Calibri"/>
                <a:cs typeface="Calibri"/>
              </a:rPr>
              <a:t>Unique features:</a:t>
            </a:r>
          </a:p>
          <a:p>
            <a:pPr marL="0" indent="0">
              <a:buNone/>
            </a:pPr>
            <a:r>
              <a:rPr lang="en-US" sz="2200" dirty="0"/>
              <a:t>Integrates diverse data sources: weather forecasts, soil reports, pest control info, crop recommendations, and current market prices</a:t>
            </a:r>
          </a:p>
          <a:p>
            <a:pPr marL="0" indent="0">
              <a:buNone/>
            </a:pPr>
            <a:r>
              <a:rPr lang="en-US" sz="2200" dirty="0"/>
              <a:t>Conversational AI capable of understanding and responding to natural language queries in multiple local languages.</a:t>
            </a:r>
          </a:p>
          <a:p>
            <a:pPr marL="0" indent="0">
              <a:buNone/>
            </a:pPr>
            <a:r>
              <a:rPr lang="en-US" sz="2200" dirty="0"/>
              <a:t>Dynamic retrieval system that fetches the most relevant and up-to-date information before generating advice.</a:t>
            </a:r>
          </a:p>
          <a:p>
            <a:pPr marL="0" indent="0">
              <a:buNone/>
            </a:pPr>
            <a:r>
              <a:rPr lang="en-US" sz="2400" dirty="0"/>
              <a:t>Designed specifically for </a:t>
            </a:r>
            <a:r>
              <a:rPr lang="en-US" sz="2400" b="1" dirty="0"/>
              <a:t>small-scale farmers</a:t>
            </a:r>
            <a:r>
              <a:rPr lang="en-US" sz="2400" dirty="0"/>
              <a:t>, focusing on practical, actionable guidance.</a:t>
            </a:r>
            <a:endParaRPr lang="en-IN" sz="2200" dirty="0">
              <a:solidFill>
                <a:srgbClr val="0F0F0F"/>
              </a:solidFill>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IN" sz="2800" dirty="0">
                <a:latin typeface="Calibri"/>
                <a:ea typeface="+mn-lt"/>
                <a:cs typeface="+mn-lt"/>
              </a:rPr>
              <a:t> Small-scale farmers</a:t>
            </a:r>
          </a:p>
          <a:p>
            <a:pPr marL="305435" indent="-305435"/>
            <a:r>
              <a:rPr lang="en-IN" sz="2800" dirty="0">
                <a:latin typeface="Calibri"/>
                <a:ea typeface="+mn-lt"/>
                <a:cs typeface="+mn-lt"/>
              </a:rPr>
              <a:t> Extension workers</a:t>
            </a:r>
          </a:p>
          <a:p>
            <a:pPr marL="305435" indent="-305435"/>
            <a:r>
              <a:rPr lang="en-IN" sz="2800" dirty="0">
                <a:latin typeface="Calibri"/>
                <a:ea typeface="+mn-lt"/>
                <a:cs typeface="+mn-lt"/>
              </a:rPr>
              <a:t> Agri-tech startups</a:t>
            </a:r>
          </a:p>
          <a:p>
            <a:pPr marL="305435" indent="-305435"/>
            <a:r>
              <a:rPr lang="en-IN" sz="2800" dirty="0">
                <a:latin typeface="Calibri"/>
                <a:ea typeface="+mn-lt"/>
                <a:cs typeface="+mn-lt"/>
              </a:rPr>
              <a:t> Farmer cooperatives</a:t>
            </a:r>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1A1170FB-8A7B-0CDA-41B2-5BC9EF052944}"/>
              </a:ext>
            </a:extLst>
          </p:cNvPr>
          <p:cNvPicPr>
            <a:picLocks noChangeAspect="1"/>
          </p:cNvPicPr>
          <p:nvPr/>
        </p:nvPicPr>
        <p:blipFill>
          <a:blip r:embed="rId2"/>
          <a:stretch>
            <a:fillRect/>
          </a:stretch>
        </p:blipFill>
        <p:spPr>
          <a:xfrm>
            <a:off x="223018" y="1318833"/>
            <a:ext cx="11745964" cy="5439534"/>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Content Placeholder 5">
            <a:extLst>
              <a:ext uri="{FF2B5EF4-FFF2-40B4-BE49-F238E27FC236}">
                <a16:creationId xmlns:a16="http://schemas.microsoft.com/office/drawing/2014/main" id="{9C683012-D0D4-83EB-6702-C8B0E7151BBA}"/>
              </a:ext>
            </a:extLst>
          </p:cNvPr>
          <p:cNvPicPr>
            <a:picLocks noGrp="1" noChangeAspect="1"/>
          </p:cNvPicPr>
          <p:nvPr>
            <p:ph idx="1"/>
          </p:nvPr>
        </p:nvPicPr>
        <p:blipFill>
          <a:blip r:embed="rId2"/>
          <a:stretch>
            <a:fillRect/>
          </a:stretch>
        </p:blipFill>
        <p:spPr>
          <a:xfrm>
            <a:off x="680123" y="1301750"/>
            <a:ext cx="10831754" cy="4673600"/>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purl.org/dc/terms/"/>
    <ds:schemaRef ds:uri="fadb41d3-f9cb-40fb-903c-8cacaba95bb5"/>
    <ds:schemaRef ds:uri="http://www.w3.org/XML/1998/namespace"/>
    <ds:schemaRef ds:uri="http://schemas.microsoft.com/office/2006/documentManagement/types"/>
    <ds:schemaRef ds:uri="http://schemas.microsoft.com/office/2006/metadata/properties"/>
    <ds:schemaRef ds:uri="b30265f8-c5e2-4918-b4a1-b977299ca3e2"/>
    <ds:schemaRef ds:uri="http://purl.org/dc/dcmitype/"/>
    <ds:schemaRef ds:uri="http://purl.org/dc/elements/1.1/"/>
    <ds:schemaRef ds:uri="http://schemas.openxmlformats.org/package/2006/metadata/core-properties"/>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1315</TotalTime>
  <Words>483</Words>
  <Application>Microsoft Office PowerPoint</Application>
  <PresentationFormat>Widescreen</PresentationFormat>
  <Paragraphs>61</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Franklin Gothic Book</vt:lpstr>
      <vt:lpstr>Franklin Gothic Demi</vt:lpstr>
      <vt:lpstr>Wingdings 2</vt:lpstr>
      <vt:lpstr>DividendVTI</vt:lpstr>
      <vt:lpstr>Smart Farming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PowerPoint Presentation</vt:lpstr>
      <vt:lpstr>IBM Certifications</vt:lpstr>
      <vt:lpstr>IBM Certifications</vt:lpstr>
      <vt:lpstr>PowerPoint Presentation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hs s</cp:lastModifiedBy>
  <cp:revision>148</cp:revision>
  <dcterms:created xsi:type="dcterms:W3CDTF">2021-05-26T16:50:10Z</dcterms:created>
  <dcterms:modified xsi:type="dcterms:W3CDTF">2025-08-04T08:38:08Z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