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74" r:id="rId3"/>
    <p:sldId id="294" r:id="rId4"/>
    <p:sldId id="293" r:id="rId5"/>
    <p:sldId id="258" r:id="rId6"/>
    <p:sldId id="275" r:id="rId7"/>
    <p:sldId id="276" r:id="rId8"/>
    <p:sldId id="277" r:id="rId9"/>
    <p:sldId id="284" r:id="rId10"/>
    <p:sldId id="285" r:id="rId11"/>
    <p:sldId id="289" r:id="rId12"/>
    <p:sldId id="279" r:id="rId13"/>
    <p:sldId id="288" r:id="rId14"/>
    <p:sldId id="290" r:id="rId15"/>
    <p:sldId id="291" r:id="rId16"/>
    <p:sldId id="292" r:id="rId17"/>
    <p:sldId id="295" r:id="rId18"/>
    <p:sldId id="281" r:id="rId19"/>
    <p:sldId id="282" r:id="rId20"/>
    <p:sldId id="283" r:id="rId21"/>
    <p:sldId id="286" r:id="rId22"/>
    <p:sldId id="287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FB4C0C-662E-C0A3-627D-4D1120765C98}" name="Harsh Chauhan" initials="HC" userId="0233a393fdd873e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8" autoAdjust="0"/>
  </p:normalViewPr>
  <p:slideViewPr>
    <p:cSldViewPr snapToGrid="0">
      <p:cViewPr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BECBF-1541-4BFC-93B5-8267AB650DB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8A477-DBB0-40FE-8543-B9E6905FA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40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8A477-DBB0-40FE-8543-B9E6905FADC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9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5245-FA8F-481A-93A9-A22E0D489EF3}" type="datetime1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39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7FAA-6D32-419A-9244-F0D064D2D78A}" type="datetime1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88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836E-9D96-497E-AE89-72CE200E97E7}" type="datetime1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07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BB3F-6F61-4A3A-9514-B4E26A26F0B1}" type="datetime1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80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0855-35FF-4242-8999-86415AE3EFE7}" type="datetime1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66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60C5-CA03-416C-B6A9-657B67767D25}" type="datetime1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19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0E2B-8E05-42C5-9DC1-62AB5FAFCAB3}" type="datetime1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77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7D2B-04B4-4CDE-B118-0AE9DB4B1750}" type="datetime1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72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2393-1426-423E-AA0A-6DFC1669353D}" type="datetime1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44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B92-E992-41FE-BD48-95448523D2E0}" type="datetime1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31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5E9A-5871-47F2-8525-25738EF5B6AF}" type="datetime1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69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A273F-DDDA-45DE-977A-1566AC7C8524}" type="datetime1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BB4D5-A254-497C-8800-325BFC8980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99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xiv.org/pdf/2012.0983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xiv.org/pdf/2211.0306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4A9A-DDB2-A9AB-7843-F6192B856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860" y="1799019"/>
            <a:ext cx="9860280" cy="1629981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Advancing Trust and Explainability in Artificial Intelligence Systems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7FF626-A01F-020C-1D5D-7DD2961AC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4F612E-495C-C874-F581-5F225C9D1F3E}"/>
              </a:ext>
            </a:extLst>
          </p:cNvPr>
          <p:cNvSpPr txBox="1"/>
          <p:nvPr/>
        </p:nvSpPr>
        <p:spPr>
          <a:xfrm>
            <a:off x="1377680" y="4794765"/>
            <a:ext cx="4050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Harsh Vardhan Singh Chauhan </a:t>
            </a:r>
          </a:p>
          <a:p>
            <a:r>
              <a:rPr lang="en-US" sz="2400" dirty="0"/>
              <a:t>2022BCD0044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4D385-4932-7C95-234B-DCDABAAE619C}"/>
              </a:ext>
            </a:extLst>
          </p:cNvPr>
          <p:cNvSpPr txBox="1"/>
          <p:nvPr/>
        </p:nvSpPr>
        <p:spPr>
          <a:xfrm>
            <a:off x="8169815" y="4794765"/>
            <a:ext cx="240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Dr. Jeena Thomas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273C72-9126-5256-A8EB-03729D545793}"/>
              </a:ext>
            </a:extLst>
          </p:cNvPr>
          <p:cNvSpPr txBox="1"/>
          <p:nvPr/>
        </p:nvSpPr>
        <p:spPr>
          <a:xfrm>
            <a:off x="8169815" y="4424762"/>
            <a:ext cx="199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Under guidance of </a:t>
            </a:r>
            <a:endParaRPr lang="en-IN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A9EA7-3618-47DB-A2DF-AD5EBA97AA18}"/>
              </a:ext>
            </a:extLst>
          </p:cNvPr>
          <p:cNvSpPr txBox="1"/>
          <p:nvPr/>
        </p:nvSpPr>
        <p:spPr>
          <a:xfrm>
            <a:off x="1408687" y="4424762"/>
            <a:ext cx="6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by</a:t>
            </a:r>
            <a:endParaRPr lang="en-IN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E8B8B9-3DD0-13BE-FD22-55A6AD1B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884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44206-D055-3FAC-C960-17EEFD2EE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C939-5403-508E-0DBA-B92FBC22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1778" cy="1325563"/>
          </a:xfrm>
        </p:spPr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B6AA826-8691-A8EA-5AB6-66D98FDB6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75123"/>
              </p:ext>
            </p:extLst>
          </p:nvPr>
        </p:nvGraphicFramePr>
        <p:xfrm>
          <a:off x="962020" y="1310216"/>
          <a:ext cx="10391780" cy="4132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999095857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18132091"/>
                    </a:ext>
                  </a:extLst>
                </a:gridCol>
                <a:gridCol w="1508268">
                  <a:extLst>
                    <a:ext uri="{9D8B030D-6E8A-4147-A177-3AD203B41FA5}">
                      <a16:colId xmlns:a16="http://schemas.microsoft.com/office/drawing/2014/main" val="189629736"/>
                    </a:ext>
                  </a:extLst>
                </a:gridCol>
                <a:gridCol w="1492107">
                  <a:extLst>
                    <a:ext uri="{9D8B030D-6E8A-4147-A177-3AD203B41FA5}">
                      <a16:colId xmlns:a16="http://schemas.microsoft.com/office/drawing/2014/main" val="3190891163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3361686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863264942"/>
                    </a:ext>
                  </a:extLst>
                </a:gridCol>
                <a:gridCol w="1962155">
                  <a:extLst>
                    <a:ext uri="{9D8B030D-6E8A-4147-A177-3AD203B41FA5}">
                      <a16:colId xmlns:a16="http://schemas.microsoft.com/office/drawing/2014/main" val="417061360"/>
                    </a:ext>
                  </a:extLst>
                </a:gridCol>
              </a:tblGrid>
              <a:tr h="566209">
                <a:tc>
                  <a:txBody>
                    <a:bodyPr/>
                    <a:lstStyle/>
                    <a:p>
                      <a:r>
                        <a:rPr lang="en-US" dirty="0"/>
                        <a:t>Ref 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Approach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7383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ICEv2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ViT</a:t>
                      </a:r>
                      <a:r>
                        <a:rPr lang="en-US" dirty="0"/>
                        <a:t> Xai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ImageNet, ILSVRC,</a:t>
                      </a:r>
                    </a:p>
                    <a:p>
                      <a:r>
                        <a:rPr lang="en-IN" dirty="0"/>
                        <a:t>Pascal VOC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RobustViT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IN" dirty="0" err="1"/>
                        <a:t>DeiT</a:t>
                      </a:r>
                      <a:r>
                        <a:rPr lang="en-IN" dirty="0"/>
                        <a:t>-S, </a:t>
                      </a:r>
                      <a:r>
                        <a:rPr lang="en-IN" dirty="0" err="1"/>
                        <a:t>DeiT</a:t>
                      </a:r>
                      <a:r>
                        <a:rPr lang="en-IN" dirty="0"/>
                        <a:t>-T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Adversarial Norm for separation of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80397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3VL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Gradient Based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MS-COCO, </a:t>
                      </a:r>
                    </a:p>
                    <a:p>
                      <a:r>
                        <a:rPr lang="en-IN" dirty="0"/>
                        <a:t>VL-</a:t>
                      </a:r>
                      <a:r>
                        <a:rPr lang="en-IN" dirty="0" err="1"/>
                        <a:t>CheckList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IN" dirty="0"/>
                        <a:t>ImageNet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FLAN-T5, OpenAI Clip, </a:t>
                      </a:r>
                    </a:p>
                    <a:p>
                      <a:r>
                        <a:rPr lang="en-IN" dirty="0"/>
                        <a:t>ALIGN, VALSE, 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 captioning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Contrastive loss for each layer of text tree. Patches of image matched with tokens. Token removal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9650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 Anything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Prompt based segmentation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SA-1B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 segmentation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Prompt encoder combined with encoded image.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7284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6EAAC1F-2615-7B00-CA9F-B7029EC28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4982C9-501E-A075-8560-4D1BA967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82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AA164-AEC4-B2BA-9F5B-47BBFF973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C70F-2882-F317-F318-75E79010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B1B13-38A4-10B1-C776-64C1E462D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Limited Scope</a:t>
            </a:r>
            <a:r>
              <a:rPr lang="en-US" dirty="0"/>
              <a:t> – Most explainability methods focus only on </a:t>
            </a:r>
            <a:r>
              <a:rPr lang="en-US" b="1" dirty="0"/>
              <a:t>vision classification</a:t>
            </a:r>
            <a:r>
              <a:rPr lang="en-US" dirty="0"/>
              <a:t>, ignoring multi-modal understanding</a:t>
            </a:r>
          </a:p>
          <a:p>
            <a:pPr algn="just"/>
            <a:r>
              <a:rPr lang="en-US" b="1" dirty="0"/>
              <a:t>Lack of Multi-Modal Explainability</a:t>
            </a:r>
            <a:r>
              <a:rPr lang="en-US" dirty="0"/>
              <a:t> – Current approaches fail to </a:t>
            </a:r>
            <a:r>
              <a:rPr lang="en-US" b="1" dirty="0"/>
              <a:t>link textual components with specific image regions</a:t>
            </a:r>
            <a:r>
              <a:rPr lang="en-US" dirty="0"/>
              <a:t> in vision-language models.</a:t>
            </a:r>
          </a:p>
          <a:p>
            <a:pPr algn="just"/>
            <a:r>
              <a:rPr lang="en-US" b="1" dirty="0"/>
              <a:t>Novel Mechanism </a:t>
            </a:r>
            <a:r>
              <a:rPr lang="en-US" dirty="0"/>
              <a:t>– No </a:t>
            </a:r>
            <a:r>
              <a:rPr lang="en-US" b="1" dirty="0"/>
              <a:t>central approach </a:t>
            </a:r>
            <a:r>
              <a:rPr lang="en-US" dirty="0"/>
              <a:t>is present that explains different pipelines of multimodal system.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87320-A204-BF4B-3A04-AB00DF6E4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84396-3290-3F89-6E89-110DC033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553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B6C70-593D-AB9E-1CF1-F6C53C0F5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9F12-D16D-3F8C-0DE3-97C52D21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AE716-18BF-3DBC-80F7-A62B974D2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Develop a Novel Explainability Framework</a:t>
            </a:r>
            <a:r>
              <a:rPr lang="en-US" dirty="0"/>
              <a:t> – Design an approach that works for both </a:t>
            </a:r>
            <a:r>
              <a:rPr lang="en-US" b="1" dirty="0"/>
              <a:t>CNNs and Transformer-based models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Enable Multi-Modal Interpretation</a:t>
            </a:r>
            <a:r>
              <a:rPr lang="en-US" dirty="0"/>
              <a:t> – Provide insights into </a:t>
            </a:r>
            <a:r>
              <a:rPr lang="en-US" b="1" dirty="0"/>
              <a:t>text-image correlations</a:t>
            </a:r>
            <a:r>
              <a:rPr lang="en-US" dirty="0"/>
              <a:t> for tasks like </a:t>
            </a:r>
            <a:r>
              <a:rPr lang="en-US" b="1" dirty="0"/>
              <a:t>VQA and image captioning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Go Beyond Classification</a:t>
            </a:r>
            <a:r>
              <a:rPr lang="en-US" dirty="0"/>
              <a:t> – Extend explainability to </a:t>
            </a:r>
            <a:r>
              <a:rPr lang="en-US" b="1" dirty="0"/>
              <a:t>segmentation, and multi-modal reasoning</a:t>
            </a:r>
            <a:r>
              <a:rPr lang="en-US" dirty="0"/>
              <a:t> tasks.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070E0-B4E0-8682-FC8F-8AA6E59FA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DA5F3-BD6F-3FFE-E407-488C641C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096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5004C-27A9-4794-8989-7EE71F430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909D-0277-594B-588A-B321DF8A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Architecture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41B3D4-A2D9-CB50-25AB-9EFFE277F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B48571-95E6-D718-5E44-F1616785D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" t="12207" r="4070" b="6458"/>
          <a:stretch/>
        </p:blipFill>
        <p:spPr>
          <a:xfrm>
            <a:off x="147471" y="1416050"/>
            <a:ext cx="11897057" cy="534397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22D46-544E-70ED-58E6-573A8F9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3668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9C8DE-49A2-488C-1DA9-15EF1AEED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C351-36FC-7F58-48FE-A82F9C52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1778" cy="1325563"/>
          </a:xfrm>
        </p:spPr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573FD5-6310-6917-CE72-1FF7FCE9B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454278"/>
              </p:ext>
            </p:extLst>
          </p:nvPr>
        </p:nvGraphicFramePr>
        <p:xfrm>
          <a:off x="962020" y="1310216"/>
          <a:ext cx="10198423" cy="5129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523">
                  <a:extLst>
                    <a:ext uri="{9D8B030D-6E8A-4147-A177-3AD203B41FA5}">
                      <a16:colId xmlns:a16="http://schemas.microsoft.com/office/drawing/2014/main" val="3999095857"/>
                    </a:ext>
                  </a:extLst>
                </a:gridCol>
                <a:gridCol w="1382345">
                  <a:extLst>
                    <a:ext uri="{9D8B030D-6E8A-4147-A177-3AD203B41FA5}">
                      <a16:colId xmlns:a16="http://schemas.microsoft.com/office/drawing/2014/main" val="218132091"/>
                    </a:ext>
                  </a:extLst>
                </a:gridCol>
                <a:gridCol w="1508268">
                  <a:extLst>
                    <a:ext uri="{9D8B030D-6E8A-4147-A177-3AD203B41FA5}">
                      <a16:colId xmlns:a16="http://schemas.microsoft.com/office/drawing/2014/main" val="189629736"/>
                    </a:ext>
                  </a:extLst>
                </a:gridCol>
                <a:gridCol w="2146751">
                  <a:extLst>
                    <a:ext uri="{9D8B030D-6E8A-4147-A177-3AD203B41FA5}">
                      <a16:colId xmlns:a16="http://schemas.microsoft.com/office/drawing/2014/main" val="3190891163"/>
                    </a:ext>
                  </a:extLst>
                </a:gridCol>
                <a:gridCol w="1088431">
                  <a:extLst>
                    <a:ext uri="{9D8B030D-6E8A-4147-A177-3AD203B41FA5}">
                      <a16:colId xmlns:a16="http://schemas.microsoft.com/office/drawing/2014/main" val="33616868"/>
                    </a:ext>
                  </a:extLst>
                </a:gridCol>
                <a:gridCol w="2193612">
                  <a:extLst>
                    <a:ext uri="{9D8B030D-6E8A-4147-A177-3AD203B41FA5}">
                      <a16:colId xmlns:a16="http://schemas.microsoft.com/office/drawing/2014/main" val="2863264942"/>
                    </a:ext>
                  </a:extLst>
                </a:gridCol>
                <a:gridCol w="1273493">
                  <a:extLst>
                    <a:ext uri="{9D8B030D-6E8A-4147-A177-3AD203B41FA5}">
                      <a16:colId xmlns:a16="http://schemas.microsoft.com/office/drawing/2014/main" val="417061360"/>
                    </a:ext>
                  </a:extLst>
                </a:gridCol>
              </a:tblGrid>
              <a:tr h="566209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Images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Annotations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Modality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7383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14 Million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14M image-level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9650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 COCO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330 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Detection, Segmentation, Captioning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~2.5M instance + 5 captions per image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 + Text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00533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Pascal VOC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~11 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Classification, Detection,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~27K object annotations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RGB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576670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Images 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~9M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Detection,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16M boxes, 2.8M </a:t>
                      </a:r>
                      <a:r>
                        <a:rPr lang="fr-FR" dirty="0" err="1"/>
                        <a:t>masks</a:t>
                      </a:r>
                      <a:r>
                        <a:rPr lang="fr-FR" dirty="0"/>
                        <a:t>, labels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RGB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06873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Visual Genome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~108K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Scene Graphs, Captioning, 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1,600+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5.4M region descriptions, relationships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RGB +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3879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8957B6B-3BED-9A33-D3F9-0D1BC40A9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F0ECBF-D6A5-F7F2-937F-3A631EF2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285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0CE9D-9EAE-6039-883C-EB67E3F85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AC3D-92A1-95D2-E935-1B4009A4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1778" cy="1325563"/>
          </a:xfrm>
        </p:spPr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30405C6-2FFB-2139-3227-E92BED41C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55547"/>
              </p:ext>
            </p:extLst>
          </p:nvPr>
        </p:nvGraphicFramePr>
        <p:xfrm>
          <a:off x="962020" y="1318380"/>
          <a:ext cx="10198423" cy="500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523">
                  <a:extLst>
                    <a:ext uri="{9D8B030D-6E8A-4147-A177-3AD203B41FA5}">
                      <a16:colId xmlns:a16="http://schemas.microsoft.com/office/drawing/2014/main" val="3999095857"/>
                    </a:ext>
                  </a:extLst>
                </a:gridCol>
                <a:gridCol w="1382345">
                  <a:extLst>
                    <a:ext uri="{9D8B030D-6E8A-4147-A177-3AD203B41FA5}">
                      <a16:colId xmlns:a16="http://schemas.microsoft.com/office/drawing/2014/main" val="218132091"/>
                    </a:ext>
                  </a:extLst>
                </a:gridCol>
                <a:gridCol w="1508268">
                  <a:extLst>
                    <a:ext uri="{9D8B030D-6E8A-4147-A177-3AD203B41FA5}">
                      <a16:colId xmlns:a16="http://schemas.microsoft.com/office/drawing/2014/main" val="189629736"/>
                    </a:ext>
                  </a:extLst>
                </a:gridCol>
                <a:gridCol w="2146751">
                  <a:extLst>
                    <a:ext uri="{9D8B030D-6E8A-4147-A177-3AD203B41FA5}">
                      <a16:colId xmlns:a16="http://schemas.microsoft.com/office/drawing/2014/main" val="3190891163"/>
                    </a:ext>
                  </a:extLst>
                </a:gridCol>
                <a:gridCol w="1088431">
                  <a:extLst>
                    <a:ext uri="{9D8B030D-6E8A-4147-A177-3AD203B41FA5}">
                      <a16:colId xmlns:a16="http://schemas.microsoft.com/office/drawing/2014/main" val="33616868"/>
                    </a:ext>
                  </a:extLst>
                </a:gridCol>
                <a:gridCol w="2193612">
                  <a:extLst>
                    <a:ext uri="{9D8B030D-6E8A-4147-A177-3AD203B41FA5}">
                      <a16:colId xmlns:a16="http://schemas.microsoft.com/office/drawing/2014/main" val="2863264942"/>
                    </a:ext>
                  </a:extLst>
                </a:gridCol>
                <a:gridCol w="1273493">
                  <a:extLst>
                    <a:ext uri="{9D8B030D-6E8A-4147-A177-3AD203B41FA5}">
                      <a16:colId xmlns:a16="http://schemas.microsoft.com/office/drawing/2014/main" val="417061360"/>
                    </a:ext>
                  </a:extLst>
                </a:gridCol>
              </a:tblGrid>
              <a:tr h="566209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Images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Annotations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Modality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7383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VQA 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~204K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Visual Question Answering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1.1M questions with answers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RGB +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9650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VQA (Graph-based)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22M reasoning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RGB +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00533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Flickr30k Entities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~31K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Captioning, Phrase Grounding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275K phrases linked to boxes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RGB +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576670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NoCaps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~166K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 Captioning (open vocab)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Natural language captions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RGB + Text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06873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TextVQA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~28K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VQA (Text in Images)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45K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RGB + Text (OCR)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3879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F022FE4-3E82-A768-23E7-1205E75AB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A2FB9A-4B17-F9E1-2A46-4483D172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361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C7331-7CAE-4726-94F2-742DF7901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2F9B-80BA-1FF6-9351-170D037D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1778" cy="1325563"/>
          </a:xfrm>
        </p:spPr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B2AC4EE-E3A3-A6B2-3263-E6D3378A2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058390"/>
              </p:ext>
            </p:extLst>
          </p:nvPr>
        </p:nvGraphicFramePr>
        <p:xfrm>
          <a:off x="962020" y="1318380"/>
          <a:ext cx="10198423" cy="4133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523">
                  <a:extLst>
                    <a:ext uri="{9D8B030D-6E8A-4147-A177-3AD203B41FA5}">
                      <a16:colId xmlns:a16="http://schemas.microsoft.com/office/drawing/2014/main" val="3999095857"/>
                    </a:ext>
                  </a:extLst>
                </a:gridCol>
                <a:gridCol w="1382345">
                  <a:extLst>
                    <a:ext uri="{9D8B030D-6E8A-4147-A177-3AD203B41FA5}">
                      <a16:colId xmlns:a16="http://schemas.microsoft.com/office/drawing/2014/main" val="218132091"/>
                    </a:ext>
                  </a:extLst>
                </a:gridCol>
                <a:gridCol w="1508268">
                  <a:extLst>
                    <a:ext uri="{9D8B030D-6E8A-4147-A177-3AD203B41FA5}">
                      <a16:colId xmlns:a16="http://schemas.microsoft.com/office/drawing/2014/main" val="189629736"/>
                    </a:ext>
                  </a:extLst>
                </a:gridCol>
                <a:gridCol w="2146751">
                  <a:extLst>
                    <a:ext uri="{9D8B030D-6E8A-4147-A177-3AD203B41FA5}">
                      <a16:colId xmlns:a16="http://schemas.microsoft.com/office/drawing/2014/main" val="3190891163"/>
                    </a:ext>
                  </a:extLst>
                </a:gridCol>
                <a:gridCol w="1088431">
                  <a:extLst>
                    <a:ext uri="{9D8B030D-6E8A-4147-A177-3AD203B41FA5}">
                      <a16:colId xmlns:a16="http://schemas.microsoft.com/office/drawing/2014/main" val="33616868"/>
                    </a:ext>
                  </a:extLst>
                </a:gridCol>
                <a:gridCol w="2193612">
                  <a:extLst>
                    <a:ext uri="{9D8B030D-6E8A-4147-A177-3AD203B41FA5}">
                      <a16:colId xmlns:a16="http://schemas.microsoft.com/office/drawing/2014/main" val="2863264942"/>
                    </a:ext>
                  </a:extLst>
                </a:gridCol>
                <a:gridCol w="1273493">
                  <a:extLst>
                    <a:ext uri="{9D8B030D-6E8A-4147-A177-3AD203B41FA5}">
                      <a16:colId xmlns:a16="http://schemas.microsoft.com/office/drawing/2014/main" val="417061360"/>
                    </a:ext>
                  </a:extLst>
                </a:gridCol>
              </a:tblGrid>
              <a:tr h="566209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Images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Annotations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Modality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7383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CLEVR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VQA (Synthetic)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1M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Synthetic +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9650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MS-COCO Captions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~123K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 Captioning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 captions/image (~600K total)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RGB +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00533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Conceptual Captions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~3.3M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Large-scale Captioning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3.3M captions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RGB +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576670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SBU Captions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 Captioning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1M captions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RGB + Text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0687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55292F0-87F8-C825-5985-F4FDEDD15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E445B2-26EF-A1C5-B130-E3B9C80D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22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7C596-BBE0-681F-B2F6-736C53F26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EC1A-F355-1EFC-9280-14956D91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D995-E768-D0CE-919C-08211E31E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Investigate State-of-the-Art Methods</a:t>
            </a:r>
            <a:r>
              <a:rPr lang="en-US" dirty="0"/>
              <a:t> – Conduct a comprehensive study of existing explainability techniques across modalities and tasks to identify limitations and inform the design of improved solutions.</a:t>
            </a:r>
            <a:endParaRPr lang="en-IN" dirty="0"/>
          </a:p>
          <a:p>
            <a:pPr algn="just"/>
            <a:r>
              <a:rPr lang="en-US" b="1" dirty="0"/>
              <a:t>Pipeline Implementation &amp; Evaluation </a:t>
            </a:r>
            <a:r>
              <a:rPr lang="en-US" dirty="0"/>
              <a:t>– Carry out experiments with proposed architecture and make necessary modifications</a:t>
            </a:r>
            <a:endParaRPr lang="en-IN" dirty="0"/>
          </a:p>
          <a:p>
            <a:pPr algn="just"/>
            <a:r>
              <a:rPr lang="en-US" b="1" dirty="0"/>
              <a:t>Literature Survey Expansion</a:t>
            </a:r>
            <a:r>
              <a:rPr lang="en-US" dirty="0"/>
              <a:t> – Continue tracking the ongoing research related to XAI for multimodality.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FB73DC-BE34-A0DF-4FE8-9D726D6C1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1A92F-A7FC-F718-5A70-DD9AE94C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861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095B3-E901-2D95-5B35-26B23250B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2E99-F98B-54A3-D5C6-424B648D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ED36-F157-C47B-034F-BD17D19B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dirty="0"/>
              <a:t>Selvaraju, R.R., Cogswell, M., Das, A., </a:t>
            </a:r>
            <a:r>
              <a:rPr lang="en-IN" dirty="0" err="1"/>
              <a:t>Vedantam</a:t>
            </a:r>
            <a:r>
              <a:rPr lang="en-IN" dirty="0"/>
              <a:t>, R., Parikh, D. and Batra, D., 2017. Grad-cam: Visual explanations from deep networks via gradient-based localization. In </a:t>
            </a:r>
            <a:r>
              <a:rPr lang="en-IN" i="1" dirty="0"/>
              <a:t>Proceedings of the IEEE international conference on computer vision</a:t>
            </a:r>
            <a:r>
              <a:rPr lang="en-IN" dirty="0"/>
              <a:t> (pp. 618-626) 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Sundararajan, M., Taly, A. and Yan, Q., 2017, July. Axiomatic attribution for deep networks. In </a:t>
            </a:r>
            <a:r>
              <a:rPr lang="en-US" i="1" dirty="0"/>
              <a:t>International conference on machine learning</a:t>
            </a:r>
            <a:r>
              <a:rPr lang="en-US" dirty="0"/>
              <a:t> (pp. 3319-3328). PMLR.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Covert, I., Kim, C. and Lee, S.I., 2022. Learning to estimate </a:t>
            </a:r>
            <a:r>
              <a:rPr lang="en-US" dirty="0" err="1"/>
              <a:t>shapley</a:t>
            </a:r>
            <a:r>
              <a:rPr lang="en-US" dirty="0"/>
              <a:t> values with vision transformers. </a:t>
            </a:r>
            <a:r>
              <a:rPr lang="en-US" i="1" dirty="0" err="1"/>
              <a:t>arXiv</a:t>
            </a:r>
            <a:r>
              <a:rPr lang="en-US" i="1" dirty="0"/>
              <a:t> preprint arXiv:2206.05282</a:t>
            </a:r>
            <a:r>
              <a:rPr lang="en-US" dirty="0"/>
              <a:t>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Binder, A., Montavon, G., </a:t>
            </a:r>
            <a:r>
              <a:rPr lang="en-IN" dirty="0" err="1"/>
              <a:t>Lapuschkin</a:t>
            </a:r>
            <a:r>
              <a:rPr lang="en-IN" dirty="0"/>
              <a:t>, S., Müller, K.R. and Samek, W., 2016. Layer-wise relevance propagation for neural networks with local renormalization layers. In </a:t>
            </a:r>
            <a:r>
              <a:rPr lang="en-IN" i="1" dirty="0"/>
              <a:t>Artificial Neural Networks and Machine Learning–ICANN 2016: 25th International Conference on Artificial Neural Networks, Barcelona, Spain, September 6-9, 2016, Proceedings, Part II 25</a:t>
            </a:r>
            <a:r>
              <a:rPr lang="en-IN" dirty="0"/>
              <a:t> (pp. 63-71). Springer International Publishing. 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Rußwurm</a:t>
            </a:r>
            <a:r>
              <a:rPr lang="en-US" dirty="0"/>
              <a:t>, M. and Körner, M., 2020. Self-attention for raw optical satellite time series classification. </a:t>
            </a:r>
            <a:r>
              <a:rPr lang="en-US" i="1" dirty="0"/>
              <a:t>ISPRS journal of photogrammetry and remote sensing</a:t>
            </a:r>
            <a:r>
              <a:rPr lang="en-US" dirty="0"/>
              <a:t>, </a:t>
            </a:r>
            <a:r>
              <a:rPr lang="en-US" i="1" dirty="0"/>
              <a:t>169</a:t>
            </a:r>
            <a:r>
              <a:rPr lang="en-US" dirty="0"/>
              <a:t>, pp.421-435   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Abnar, S. and Zuidema, W., 2022. Quantifying attention flow in transformers. </a:t>
            </a:r>
            <a:r>
              <a:rPr lang="en-IN" dirty="0" err="1"/>
              <a:t>arXiv</a:t>
            </a:r>
            <a:r>
              <a:rPr lang="en-IN" dirty="0"/>
              <a:t> 2020. </a:t>
            </a:r>
            <a:r>
              <a:rPr lang="en-IN" i="1" dirty="0" err="1"/>
              <a:t>arXiv</a:t>
            </a:r>
            <a:r>
              <a:rPr lang="en-IN" i="1" dirty="0"/>
              <a:t> preprint arXiv:2005.00928</a:t>
            </a:r>
            <a:r>
              <a:rPr lang="en-IN" dirty="0"/>
              <a:t>, </a:t>
            </a:r>
            <a:r>
              <a:rPr lang="en-IN" i="1" dirty="0"/>
              <a:t>10</a:t>
            </a:r>
            <a:r>
              <a:rPr lang="en-IN" dirty="0"/>
              <a:t>. 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EB568E-6E35-F86B-D68B-5D02CBF43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01153-F9A1-711E-5590-ACC04070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426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5A8FE-5640-3488-4AAA-81B7A8027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0638-540E-8474-04F7-51DF8F0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1ED8-9076-FA99-C17A-3689D4AA8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 startAt="7"/>
            </a:pPr>
            <a:r>
              <a:rPr lang="en-IN" dirty="0"/>
              <a:t>Barkan, O., </a:t>
            </a:r>
            <a:r>
              <a:rPr lang="en-IN" dirty="0" err="1"/>
              <a:t>Hauon</a:t>
            </a:r>
            <a:r>
              <a:rPr lang="en-IN" dirty="0"/>
              <a:t>, E., </a:t>
            </a:r>
            <a:r>
              <a:rPr lang="en-IN" dirty="0" err="1"/>
              <a:t>Caciularu</a:t>
            </a:r>
            <a:r>
              <a:rPr lang="en-IN" dirty="0"/>
              <a:t>, A., Katz, O., Malkiel, I., Armstrong, O. and Koenigstein, N., 2021, October. Grad-</a:t>
            </a:r>
            <a:r>
              <a:rPr lang="en-IN" dirty="0" err="1"/>
              <a:t>sam</a:t>
            </a:r>
            <a:r>
              <a:rPr lang="en-IN" dirty="0"/>
              <a:t>: Explaining transformers via gradient self-attention maps. In </a:t>
            </a:r>
            <a:r>
              <a:rPr lang="en-IN" i="1" dirty="0"/>
              <a:t>Proceedings of the 30th ACM International Conference on Information &amp; Knowledge Management</a:t>
            </a:r>
            <a:r>
              <a:rPr lang="en-IN" dirty="0"/>
              <a:t> (pp. 2882-2887)</a:t>
            </a:r>
            <a:endParaRPr lang="en-IN" dirty="0">
              <a:hlinkClick r:id="rId2"/>
            </a:endParaRPr>
          </a:p>
          <a:p>
            <a:pPr marL="514350" indent="-514350" algn="just">
              <a:buFont typeface="+mj-lt"/>
              <a:buAutoNum type="arabicPeriod" startAt="7"/>
            </a:pPr>
            <a:r>
              <a:rPr lang="en-US" dirty="0" err="1"/>
              <a:t>Chefer</a:t>
            </a:r>
            <a:r>
              <a:rPr lang="en-US" dirty="0"/>
              <a:t>, H., Gur, S. and Wolf, L., 2021. Transformer interpretability beyond attention visualization. In </a:t>
            </a:r>
            <a:r>
              <a:rPr lang="en-US" i="1" dirty="0"/>
              <a:t>Proceedings of the IEEE/CVF conference on computer vision and pattern recognition</a:t>
            </a:r>
            <a:r>
              <a:rPr lang="en-US" dirty="0"/>
              <a:t> (pp. 782-791).</a:t>
            </a:r>
            <a:endParaRPr lang="en-IN" dirty="0"/>
          </a:p>
          <a:p>
            <a:pPr marL="514350" indent="-514350" algn="just">
              <a:buFont typeface="+mj-lt"/>
              <a:buAutoNum type="arabicPeriod" startAt="7"/>
            </a:pPr>
            <a:r>
              <a:rPr lang="en-IN" dirty="0" err="1"/>
              <a:t>Nalmpantis</a:t>
            </a:r>
            <a:r>
              <a:rPr lang="en-IN" dirty="0"/>
              <a:t>, A., Panagiotopoulos, A., </a:t>
            </a:r>
            <a:r>
              <a:rPr lang="en-IN" dirty="0" err="1"/>
              <a:t>Gkountouras</a:t>
            </a:r>
            <a:r>
              <a:rPr lang="en-IN" dirty="0"/>
              <a:t>, J., Papakostas, K. and Aziz, W., 2023. Vision </a:t>
            </a:r>
            <a:r>
              <a:rPr lang="en-IN" dirty="0" err="1"/>
              <a:t>diffmask</a:t>
            </a:r>
            <a:r>
              <a:rPr lang="en-IN" dirty="0"/>
              <a:t>: Faithful interpretation of vision transformers with differentiable patch masking. In </a:t>
            </a:r>
            <a:r>
              <a:rPr lang="en-IN" i="1" dirty="0"/>
              <a:t>Proceedings of the IEEE/CVF Conference on Computer Vision and Pattern Recognition</a:t>
            </a:r>
            <a:r>
              <a:rPr lang="en-IN" dirty="0"/>
              <a:t> (pp. 3756-3763).  </a:t>
            </a:r>
            <a:endParaRPr lang="en-US" dirty="0"/>
          </a:p>
          <a:p>
            <a:pPr marL="514350" indent="-514350" algn="just">
              <a:buFont typeface="+mj-lt"/>
              <a:buAutoNum type="arabicPeriod" startAt="7"/>
            </a:pPr>
            <a:r>
              <a:rPr lang="en-US" dirty="0"/>
              <a:t>Yu, L. and Xiang, W., 2023. X-pruner: explainable pruning for vision transformers. In </a:t>
            </a:r>
            <a:r>
              <a:rPr lang="en-US" i="1" dirty="0"/>
              <a:t>Proceedings of the IEEE/CVF conference on computer vision and pattern recognition</a:t>
            </a:r>
            <a:r>
              <a:rPr lang="en-US" dirty="0"/>
              <a:t> (pp. 24355-24363). </a:t>
            </a:r>
            <a:endParaRPr lang="en-IN" dirty="0"/>
          </a:p>
          <a:p>
            <a:pPr marL="514350" indent="-514350" algn="just">
              <a:buFont typeface="+mj-lt"/>
              <a:buAutoNum type="arabicPeriod" startAt="7"/>
            </a:pPr>
            <a:r>
              <a:rPr lang="en-US" dirty="0"/>
              <a:t>Liang, Y., Ge, C., Tong, Z., Song, Y., Wang, J. and Xie, P., 2022. Not all patches are what you need: Expediting vision transformers via token reorganizations. </a:t>
            </a:r>
            <a:r>
              <a:rPr lang="en-US" i="1" dirty="0" err="1"/>
              <a:t>arXiv</a:t>
            </a:r>
            <a:r>
              <a:rPr lang="en-US" i="1" dirty="0"/>
              <a:t> preprint arXiv:2202.07800</a:t>
            </a:r>
            <a:r>
              <a:rPr lang="en-US" dirty="0"/>
              <a:t>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402B70-4BF3-F4AD-D43F-DA01BFE48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BB518-E6AF-76A3-0ECA-B87662F6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23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6AB5F-9CCD-2ECD-F57D-83E1B3C7F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BD0E-86F0-F89B-C581-3B6E2FE3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6DF7C-3993-B34E-A675-FDD9D0CA0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67" y="1825625"/>
            <a:ext cx="10515600" cy="435133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Survey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Proposed Architecture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38EA8-CFA2-C5D9-530D-F0734E49E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1EF21-6E43-B49A-882D-9543EAC7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807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89A55-C9A0-E594-A54F-3FB0F36C5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4D31-BAA4-9CFA-AF3B-9AE3B005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1DF3-3B5D-CD9D-73AF-FD96F36BA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eriod" startAt="12"/>
            </a:pPr>
            <a:r>
              <a:rPr lang="en-IN" dirty="0"/>
              <a:t>Pan, B., Panda, R., Jiang, Y., Wang, Z., Feris, R. and Oliva, A., 2021. IA-RED $^ 2$: Interpretability-aware redundancy reduction for vision transformers. </a:t>
            </a:r>
            <a:r>
              <a:rPr lang="en-IN" i="1" dirty="0"/>
              <a:t>Advances in neural information processing systems</a:t>
            </a:r>
            <a:r>
              <a:rPr lang="en-IN" dirty="0"/>
              <a:t>, </a:t>
            </a:r>
            <a:r>
              <a:rPr lang="en-IN" i="1" dirty="0"/>
              <a:t>34</a:t>
            </a:r>
            <a:r>
              <a:rPr lang="en-IN" dirty="0"/>
              <a:t>, pp.24898-24911.   </a:t>
            </a:r>
            <a:endParaRPr lang="en-US" dirty="0">
              <a:hlinkClick r:id="rId2"/>
            </a:endParaRPr>
          </a:p>
          <a:p>
            <a:pPr marL="514350" indent="-514350" algn="just">
              <a:buFont typeface="+mj-lt"/>
              <a:buAutoNum type="arabicPeriod" startAt="12"/>
            </a:pPr>
            <a:r>
              <a:rPr lang="en-IN" dirty="0"/>
              <a:t>Xie, W., Li, X.H., Cao, C.C. and Zhang, N.L., 2022. Vit-cx: Causal explanation of vision transformers. </a:t>
            </a:r>
            <a:r>
              <a:rPr lang="en-IN" i="1" dirty="0" err="1"/>
              <a:t>arXiv</a:t>
            </a:r>
            <a:r>
              <a:rPr lang="en-IN" i="1" dirty="0"/>
              <a:t> preprint arXiv:2211.03064</a:t>
            </a:r>
            <a:r>
              <a:rPr lang="en-IN" dirty="0"/>
              <a:t>. </a:t>
            </a:r>
            <a:r>
              <a:rPr lang="en-US" dirty="0"/>
              <a:t> </a:t>
            </a:r>
            <a:endParaRPr lang="en-IN" dirty="0"/>
          </a:p>
          <a:p>
            <a:pPr marL="514350" indent="-514350" algn="just">
              <a:buFont typeface="+mj-lt"/>
              <a:buAutoNum type="arabicPeriod" startAt="12"/>
            </a:pPr>
            <a:r>
              <a:rPr lang="en-IN" dirty="0"/>
              <a:t>Kim, S., Nam, J. and Ko, B.C., 2022, June. Vit-net: Interpretable vision transformers with neural tree decoder. In </a:t>
            </a:r>
            <a:r>
              <a:rPr lang="en-IN" i="1" dirty="0"/>
              <a:t>International conference on machine learning</a:t>
            </a:r>
            <a:r>
              <a:rPr lang="en-IN" dirty="0"/>
              <a:t> (pp. 11162-11172). PMLR.  </a:t>
            </a:r>
            <a:endParaRPr lang="en-US" dirty="0"/>
          </a:p>
          <a:p>
            <a:pPr marL="514350" indent="-514350" algn="just">
              <a:buFont typeface="+mj-lt"/>
              <a:buAutoNum type="arabicPeriod" startAt="12"/>
            </a:pPr>
            <a:r>
              <a:rPr lang="en-US" dirty="0"/>
              <a:t>Niu, Y., Ding, M., Ge, M., Karlsson, R., Zhang, Y., Carballo, A. and Takeda, K., 2024. R-cut: Enhancing explainability in vision transformers with relationship weighted out and cut. </a:t>
            </a:r>
            <a:r>
              <a:rPr lang="en-US" i="1" dirty="0"/>
              <a:t>Sensors</a:t>
            </a:r>
            <a:r>
              <a:rPr lang="en-US" dirty="0"/>
              <a:t>, </a:t>
            </a:r>
            <a:r>
              <a:rPr lang="en-US" i="1" dirty="0"/>
              <a:t>24</a:t>
            </a:r>
            <a:r>
              <a:rPr lang="en-US" dirty="0"/>
              <a:t>(9), p.2695.  </a:t>
            </a:r>
          </a:p>
          <a:p>
            <a:pPr marL="514350" indent="-514350" algn="just">
              <a:buFont typeface="+mj-lt"/>
              <a:buAutoNum type="arabicPeriod" startAt="12"/>
            </a:pPr>
            <a:r>
              <a:rPr lang="en-IN" dirty="0"/>
              <a:t>Yu, L., Xiang, W., Fang, J., Chen, Y.P.P. and Chi, L., 2023. ex-vit: A novel explainable vision transformer for weakly supervised semantic segmentation. </a:t>
            </a:r>
            <a:r>
              <a:rPr lang="en-IN" i="1" dirty="0"/>
              <a:t>Pattern Recognition</a:t>
            </a:r>
            <a:r>
              <a:rPr lang="en-IN" dirty="0"/>
              <a:t>, </a:t>
            </a:r>
            <a:r>
              <a:rPr lang="en-IN" i="1" dirty="0"/>
              <a:t>142</a:t>
            </a:r>
            <a:r>
              <a:rPr lang="en-IN" dirty="0"/>
              <a:t>, p.109666  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C1F80D-2B09-8CD5-48A4-A7EEA404E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9A207-E1CA-C326-8B99-2FEA6191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649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4A733-30AC-F4D0-3654-897E81D04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4F99-E457-EBE7-76DC-E8221147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EC701-7F0F-CA6D-9538-3053426D3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 algn="just">
              <a:buFont typeface="+mj-lt"/>
              <a:buAutoNum type="arabicPeriod" startAt="17"/>
            </a:pPr>
            <a:r>
              <a:rPr lang="en-IN" dirty="0"/>
              <a:t>Hafner, M., </a:t>
            </a:r>
            <a:r>
              <a:rPr lang="en-IN" dirty="0" err="1"/>
              <a:t>Katsantoni</a:t>
            </a:r>
            <a:r>
              <a:rPr lang="en-IN" dirty="0"/>
              <a:t>, M., Köster, T., Marks, J., Mukherjee, J., Staiger, D., Ule, J. and </a:t>
            </a:r>
            <a:r>
              <a:rPr lang="en-IN" dirty="0" err="1"/>
              <a:t>Zavolan</a:t>
            </a:r>
            <a:r>
              <a:rPr lang="en-IN" dirty="0"/>
              <a:t>, M., 2021. CLIP and complementary methods. </a:t>
            </a:r>
            <a:r>
              <a:rPr lang="en-IN" i="1" dirty="0"/>
              <a:t>Nature Reviews Methods Primers</a:t>
            </a:r>
            <a:r>
              <a:rPr lang="en-IN" dirty="0"/>
              <a:t>, </a:t>
            </a:r>
            <a:r>
              <a:rPr lang="en-IN" i="1" dirty="0"/>
              <a:t>1</a:t>
            </a:r>
            <a:r>
              <a:rPr lang="en-IN" dirty="0"/>
              <a:t>(1), p.20.  </a:t>
            </a:r>
          </a:p>
          <a:p>
            <a:pPr marL="514350" indent="-514350" algn="just">
              <a:buFont typeface="+mj-lt"/>
              <a:buAutoNum type="arabicPeriod" startAt="17"/>
            </a:pPr>
            <a:r>
              <a:rPr lang="en-IN" dirty="0"/>
              <a:t>Wang, J., Mao, Y., Guan, N. and Xue, C.J., 2024. SHAP-CAT: A interpretable multi-modal framework enhancing WSI classification via virtual staining and </a:t>
            </a:r>
            <a:r>
              <a:rPr lang="en-IN" dirty="0" err="1"/>
              <a:t>shapley</a:t>
            </a:r>
            <a:r>
              <a:rPr lang="en-IN" dirty="0"/>
              <a:t>-value-based multimodal fusion. </a:t>
            </a:r>
            <a:r>
              <a:rPr lang="en-IN" i="1" dirty="0" err="1"/>
              <a:t>arXiv</a:t>
            </a:r>
            <a:r>
              <a:rPr lang="en-IN" i="1" dirty="0"/>
              <a:t> preprint arXiv:2410.01408</a:t>
            </a:r>
            <a:r>
              <a:rPr lang="en-IN" dirty="0"/>
              <a:t>. </a:t>
            </a:r>
          </a:p>
          <a:p>
            <a:pPr marL="514350" indent="-514350" algn="just">
              <a:buFont typeface="+mj-lt"/>
              <a:buAutoNum type="arabicPeriod" startAt="17"/>
            </a:pPr>
            <a:r>
              <a:rPr lang="en-IN" dirty="0"/>
              <a:t>Liu, S., Zeng, Z., Ren, T., Li, F., Zhang, H., Yang, J., Jiang, Q., Li, C., Yang, J., Su, H. and Zhu, J., 2024, September. Grounding dino: Marrying dino with grounded pre-training for open-set object detection. In </a:t>
            </a:r>
            <a:r>
              <a:rPr lang="en-IN" i="1" dirty="0"/>
              <a:t>European Conference on Computer Vision</a:t>
            </a:r>
            <a:r>
              <a:rPr lang="en-IN" dirty="0"/>
              <a:t> (pp. 38-55). Cham: Springer Nature Switzerland. </a:t>
            </a:r>
          </a:p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Choi, H., Jin, S. and Han, K., 2024. ICEv2: Interpretability, Comprehensiveness, and Explainability in Vision Transformer. </a:t>
            </a:r>
            <a:r>
              <a:rPr lang="en-US" i="1" dirty="0"/>
              <a:t>International Journal of Computer Vision</a:t>
            </a:r>
            <a:r>
              <a:rPr lang="en-US" dirty="0"/>
              <a:t>, pp.1-18.  </a:t>
            </a:r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D8F8B-9CB3-29F8-98B3-CCC682B15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B700-9345-8DF5-A76C-70C3F87C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650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8813A-BEB9-8180-C37B-22C898C0B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8BEC-A07D-27CC-B821-ADB5078A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D3558-4DD6-9241-F7E7-48CFD7178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21"/>
            </a:pPr>
            <a:r>
              <a:rPr lang="en-US" dirty="0" err="1"/>
              <a:t>Yellinek</a:t>
            </a:r>
            <a:r>
              <a:rPr lang="en-US" dirty="0"/>
              <a:t>, N., Karlinsky, L. and </a:t>
            </a:r>
            <a:r>
              <a:rPr lang="en-US" dirty="0" err="1"/>
              <a:t>Giryes</a:t>
            </a:r>
            <a:r>
              <a:rPr lang="en-US" dirty="0"/>
              <a:t>, R., 2025. 3VL: Using Trees to Improve Vision-Language Models’ Interpretability. </a:t>
            </a:r>
            <a:r>
              <a:rPr lang="en-US" i="1" dirty="0"/>
              <a:t>IEEE Transactions on Image Processing</a:t>
            </a:r>
            <a:r>
              <a:rPr lang="en-US" dirty="0"/>
              <a:t>. </a:t>
            </a:r>
          </a:p>
          <a:p>
            <a:pPr marL="514350" indent="-514350" algn="just">
              <a:buFont typeface="+mj-lt"/>
              <a:buAutoNum type="arabicPeriod" startAt="21"/>
            </a:pPr>
            <a:r>
              <a:rPr lang="en-IN" dirty="0"/>
              <a:t>Kirillov, A., Mintun, E., Ravi, N., Mao, H., Rolland, C., Gustafson, L., Xiao, T., Whitehead, S., Berg, A.C., Lo, W.Y. and </a:t>
            </a:r>
            <a:r>
              <a:rPr lang="en-IN" dirty="0" err="1"/>
              <a:t>Dollár</a:t>
            </a:r>
            <a:r>
              <a:rPr lang="en-IN" dirty="0"/>
              <a:t>, P., 2023. Segment anything. In </a:t>
            </a:r>
            <a:r>
              <a:rPr lang="en-IN" i="1" dirty="0"/>
              <a:t>Proceedings of the IEEE/CVF international conference on computer vision</a:t>
            </a:r>
            <a:r>
              <a:rPr lang="en-IN" dirty="0"/>
              <a:t> (pp. 4015-4026).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35D951-744C-E7FE-987D-E3C7338D4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26041-FB6E-C320-1C9E-B893DE2E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140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F63C-0B46-0818-F277-4E7B2A05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683" y="2766218"/>
            <a:ext cx="1846634" cy="1325563"/>
          </a:xfrm>
        </p:spPr>
        <p:txBody>
          <a:bodyPr/>
          <a:lstStyle/>
          <a:p>
            <a:r>
              <a:rPr lang="en-US" dirty="0"/>
              <a:t>Thanks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87924B-E397-B06A-6003-8DDC99A0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2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7ACD-6835-3853-980B-59A98CE1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C4C8-01A8-14C7-68F4-239E3EC79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AI Models as Black Boxes </a:t>
            </a:r>
            <a:r>
              <a:rPr lang="en-US" dirty="0"/>
              <a:t>– Large models like transformers lack transparency, making decisions hard to interpret</a:t>
            </a:r>
          </a:p>
          <a:p>
            <a:pPr algn="just"/>
            <a:r>
              <a:rPr lang="en-US" b="1" dirty="0"/>
              <a:t>Trust &amp; Transparency </a:t>
            </a:r>
            <a:r>
              <a:rPr lang="en-US" dirty="0"/>
              <a:t>– Explainability ensures users and stakeholders can trust AI predictions. (healthcare, finance etc.)</a:t>
            </a:r>
          </a:p>
          <a:p>
            <a:pPr algn="just"/>
            <a:r>
              <a:rPr lang="en-US" b="1" dirty="0"/>
              <a:t>Challenges</a:t>
            </a:r>
            <a:r>
              <a:rPr lang="en-US" dirty="0"/>
              <a:t> – Trade-off between accuracy and interpretability; scaling explainability to large models is difficult.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8BE31-C8CD-ABFF-8411-03A7F7DC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3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C2F28-1DC4-E2FD-7D1E-BCF6C5448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5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9843C-1A09-1301-2873-FD70CE763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3B1C-2B4C-F789-AD78-2823CF30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FE4E3E-1A66-DD15-D426-E9A613D48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0721F-3F32-74AC-7439-6789BB54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4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EB5B8-856B-41DF-F43B-4A505219E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" t="9028" r="1061" b="5113"/>
          <a:stretch/>
        </p:blipFill>
        <p:spPr>
          <a:xfrm>
            <a:off x="835646" y="1690687"/>
            <a:ext cx="6097322" cy="26534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209D44-46E3-31FC-6687-106FAA95E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1086" y="1690688"/>
            <a:ext cx="2474228" cy="18585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2AB572-B645-67EE-AA10-0E9CB6E25742}"/>
              </a:ext>
            </a:extLst>
          </p:cNvPr>
          <p:cNvSpPr txBox="1"/>
          <p:nvPr/>
        </p:nvSpPr>
        <p:spPr>
          <a:xfrm>
            <a:off x="6330042" y="1369382"/>
            <a:ext cx="60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VQA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AB1B18-AA09-324B-E32D-1680D4CB89D4}"/>
              </a:ext>
            </a:extLst>
          </p:cNvPr>
          <p:cNvSpPr txBox="1"/>
          <p:nvPr/>
        </p:nvSpPr>
        <p:spPr>
          <a:xfrm>
            <a:off x="9976402" y="1345030"/>
            <a:ext cx="151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Segmentation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2DF05D-3E94-4D99-4472-10CD420D3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781" y="4545176"/>
            <a:ext cx="5981533" cy="17287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15C536-2630-9346-5CBF-DFE60C53006A}"/>
              </a:ext>
            </a:extLst>
          </p:cNvPr>
          <p:cNvSpPr txBox="1"/>
          <p:nvPr/>
        </p:nvSpPr>
        <p:spPr>
          <a:xfrm>
            <a:off x="10094490" y="4199917"/>
            <a:ext cx="139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81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2D26-7DBD-1824-65D1-3567D09E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1778" cy="1325563"/>
          </a:xfrm>
        </p:spPr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8280707-5E4B-285B-530C-A88D1DB5E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84243"/>
              </p:ext>
            </p:extLst>
          </p:nvPr>
        </p:nvGraphicFramePr>
        <p:xfrm>
          <a:off x="962020" y="1340033"/>
          <a:ext cx="10391780" cy="4498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999095857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181320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9629736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3190891163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3361686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863264942"/>
                    </a:ext>
                  </a:extLst>
                </a:gridCol>
                <a:gridCol w="1962155">
                  <a:extLst>
                    <a:ext uri="{9D8B030D-6E8A-4147-A177-3AD203B41FA5}">
                      <a16:colId xmlns:a16="http://schemas.microsoft.com/office/drawing/2014/main" val="417061360"/>
                    </a:ext>
                  </a:extLst>
                </a:gridCol>
              </a:tblGrid>
              <a:tr h="566209">
                <a:tc>
                  <a:txBody>
                    <a:bodyPr/>
                    <a:lstStyle/>
                    <a:p>
                      <a:r>
                        <a:rPr lang="en-US" dirty="0"/>
                        <a:t>Ref 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Approach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7383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 CAM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Attribution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ImageNet, PASCAL VOC, COCO, VQA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VGG-16, </a:t>
                      </a:r>
                      <a:r>
                        <a:rPr lang="en-IN" dirty="0" err="1"/>
                        <a:t>ResNet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GoogleNet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AlexNet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Classification, Captioning, VQA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Gradient based activation mapping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96509"/>
                  </a:ext>
                </a:extLst>
              </a:tr>
              <a:tr h="4732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Integrated Gradients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Common Attribution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GoogleNet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Axiomatic attribution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72846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ViT</a:t>
                      </a:r>
                      <a:r>
                        <a:rPr lang="en-IN" dirty="0"/>
                        <a:t> Shapley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Common Attribution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ImageNette</a:t>
                      </a:r>
                      <a:r>
                        <a:rPr lang="en-IN" dirty="0"/>
                        <a:t>, MURA, Oxford IIIT-Pets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Vision 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Shapley value estimation for feature importance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16467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Common Attribution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CIFAR-10, ImageNet, MIT Places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Taylor expansion for feature attribution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64164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5A3420C2-651A-5C52-7ABE-5CE51AC06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D75077-7B0D-D8FF-DB96-3A1A97A8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80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2376C-C8E8-9613-2E65-D1612AA52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559C-4EA4-FBE9-0312-5224DE5E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1778" cy="1325563"/>
          </a:xfrm>
        </p:spPr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EF98F3D-660C-B02C-5AE4-96B87C6BE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668752"/>
              </p:ext>
            </p:extLst>
          </p:nvPr>
        </p:nvGraphicFramePr>
        <p:xfrm>
          <a:off x="962020" y="1300277"/>
          <a:ext cx="10391780" cy="4772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999095857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181320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9629736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3190891163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3361686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863264942"/>
                    </a:ext>
                  </a:extLst>
                </a:gridCol>
                <a:gridCol w="1962155">
                  <a:extLst>
                    <a:ext uri="{9D8B030D-6E8A-4147-A177-3AD203B41FA5}">
                      <a16:colId xmlns:a16="http://schemas.microsoft.com/office/drawing/2014/main" val="417061360"/>
                    </a:ext>
                  </a:extLst>
                </a:gridCol>
              </a:tblGrid>
              <a:tr h="566209">
                <a:tc>
                  <a:txBody>
                    <a:bodyPr/>
                    <a:lstStyle/>
                    <a:p>
                      <a:r>
                        <a:rPr lang="en-US" dirty="0"/>
                        <a:t>Ref 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Approach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7383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Raw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Attention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Crop Satellite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LSTM-RNN, MS-</a:t>
                      </a:r>
                      <a:r>
                        <a:rPr lang="en-IN" dirty="0" err="1"/>
                        <a:t>ResNet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TempCNN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Raw self-attention for time-series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9650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Attention Rollout &amp;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Attention based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Subject-verb agreement 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Sentiment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Graph-based quantification of attention flow in transformers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72846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Grad-SAM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Attention based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Stanford Sentiment Tree, </a:t>
                      </a:r>
                      <a:r>
                        <a:rPr lang="en-US" dirty="0" err="1"/>
                        <a:t>AgNews</a:t>
                      </a:r>
                      <a:r>
                        <a:rPr lang="en-US" dirty="0"/>
                        <a:t>, IMDB, </a:t>
                      </a:r>
                      <a:r>
                        <a:rPr lang="en-US" dirty="0" err="1"/>
                        <a:t>MultiRC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BERT based models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Sentiment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Uses gradient with self-attention for activation maps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16467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Beyond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Attention based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ImageNet, Movie Review, ERASER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BERT, Vision Transformer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NLP &amp; Vision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Combines attention and propagation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6416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C021D2F-F4DE-F513-DB40-55DDB59D5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EFC86D-1351-6E7C-6F7E-3C745872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32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7C0C8-825D-6AAE-EF63-9A9446B6C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AC8E-0EA6-FF34-981A-5FD5CAF4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1778" cy="1325563"/>
          </a:xfrm>
        </p:spPr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2CE362-CED1-7E19-B612-445F277B2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701381"/>
              </p:ext>
            </p:extLst>
          </p:nvPr>
        </p:nvGraphicFramePr>
        <p:xfrm>
          <a:off x="960781" y="1290338"/>
          <a:ext cx="10391780" cy="473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999095857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181320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9629736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3190891163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3361686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863264942"/>
                    </a:ext>
                  </a:extLst>
                </a:gridCol>
                <a:gridCol w="1962155">
                  <a:extLst>
                    <a:ext uri="{9D8B030D-6E8A-4147-A177-3AD203B41FA5}">
                      <a16:colId xmlns:a16="http://schemas.microsoft.com/office/drawing/2014/main" val="417061360"/>
                    </a:ext>
                  </a:extLst>
                </a:gridCol>
              </a:tblGrid>
              <a:tr h="566209">
                <a:tc>
                  <a:txBody>
                    <a:bodyPr/>
                    <a:lstStyle/>
                    <a:p>
                      <a:r>
                        <a:rPr lang="en-US" dirty="0"/>
                        <a:t>Ref 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Approach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7383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Vision </a:t>
                      </a:r>
                      <a:r>
                        <a:rPr lang="en-IN" dirty="0" err="1"/>
                        <a:t>DiffMask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Pruning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CIFAR-10, ImageNet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LSTM-RNN, MS-</a:t>
                      </a:r>
                      <a:r>
                        <a:rPr lang="en-IN" dirty="0" err="1"/>
                        <a:t>ResNet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TempCNN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Differentiable patch masking for hidden layer activations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9650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X-Pruner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Pruning based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CIFAR-10, ILSVRC-12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BERT, </a:t>
                      </a:r>
                      <a:r>
                        <a:rPr lang="en-IN" dirty="0" err="1"/>
                        <a:t>Swin</a:t>
                      </a:r>
                      <a:r>
                        <a:rPr lang="en-IN" dirty="0"/>
                        <a:t> 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Differentiable masks for unit contribution, layer-wise pruning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72846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EViT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Pruning based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ImageNet, JFT-300M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Identifies and fuses inattentive tokens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16467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IA-Red2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Pruning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ImageNet, Kinetics-400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Vision 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Policy based dropout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6416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AF64F6D-218F-4B41-93FA-1D7A45658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EAEF2-B0DD-A4A9-F601-76E9C4D8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735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3F561-D816-75D6-BBD0-CDE46614A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893F-97ED-88BE-2589-4A3655F2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1778" cy="1325563"/>
          </a:xfrm>
        </p:spPr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02DDB91-EB80-A110-B491-394F8463D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809893"/>
              </p:ext>
            </p:extLst>
          </p:nvPr>
        </p:nvGraphicFramePr>
        <p:xfrm>
          <a:off x="962020" y="1310216"/>
          <a:ext cx="10391780" cy="5046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999095857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181320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9629736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3190891163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3361686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863264942"/>
                    </a:ext>
                  </a:extLst>
                </a:gridCol>
                <a:gridCol w="1962155">
                  <a:extLst>
                    <a:ext uri="{9D8B030D-6E8A-4147-A177-3AD203B41FA5}">
                      <a16:colId xmlns:a16="http://schemas.microsoft.com/office/drawing/2014/main" val="417061360"/>
                    </a:ext>
                  </a:extLst>
                </a:gridCol>
              </a:tblGrid>
              <a:tr h="566209">
                <a:tc>
                  <a:txBody>
                    <a:bodyPr/>
                    <a:lstStyle/>
                    <a:p>
                      <a:r>
                        <a:rPr lang="en-US" dirty="0"/>
                        <a:t>Ref 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Approach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7383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ViT</a:t>
                      </a:r>
                      <a:r>
                        <a:rPr lang="en-IN" dirty="0"/>
                        <a:t>-CX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Inherently Explainable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ImageNette</a:t>
                      </a:r>
                      <a:r>
                        <a:rPr lang="en-IN" dirty="0"/>
                        <a:t>, MURA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Vision 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Causal explanation using feature maps and clustering masks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9650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ViT-NeT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Inherently Explainable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CUB-200-2011, Stanford Cars, Stanford Dogs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Vision 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Neural tree-based decoder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72846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R-Cut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Inherently Explainable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ImageNet, LRN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Vision 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Relationship-weighted explanation and token cutting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16467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eX-ViT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Inherently Explainable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PASCAL VOC 2012, MS COCO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Vision 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Weakly Supervised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Explainable Multi-Head Attention &amp; Attribute-guided Explainer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6416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0AC0E85-B952-7BA1-3F2A-9C3CADF4E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D5B549-8FC4-7B45-10FC-6ED12C57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217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EB5E9-8031-D846-6B38-6FB314456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4FAA-F88D-C59C-391D-1C67C067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1778" cy="1325563"/>
          </a:xfrm>
        </p:spPr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593F3C3-90AD-4A19-7767-490F7229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628822"/>
              </p:ext>
            </p:extLst>
          </p:nvPr>
        </p:nvGraphicFramePr>
        <p:xfrm>
          <a:off x="962020" y="1310216"/>
          <a:ext cx="10391780" cy="4406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999095857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181320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9629736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3190891163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3361686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863264942"/>
                    </a:ext>
                  </a:extLst>
                </a:gridCol>
                <a:gridCol w="1962155">
                  <a:extLst>
                    <a:ext uri="{9D8B030D-6E8A-4147-A177-3AD203B41FA5}">
                      <a16:colId xmlns:a16="http://schemas.microsoft.com/office/drawing/2014/main" val="417061360"/>
                    </a:ext>
                  </a:extLst>
                </a:gridCol>
              </a:tblGrid>
              <a:tr h="566209">
                <a:tc>
                  <a:txBody>
                    <a:bodyPr/>
                    <a:lstStyle/>
                    <a:p>
                      <a:r>
                        <a:rPr lang="en-US" dirty="0"/>
                        <a:t>Ref 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Approach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7383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Joint Embedding Space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MS-COCO, Visual Genome, YFCC100M, WIT (self-made)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Resnet,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ViT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CBOW, Transformer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Contrastive training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Minimize cosine similarity between matching pairs of encoded image and text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9650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SHAP-CAT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Inherently</a:t>
                      </a:r>
                    </a:p>
                    <a:p>
                      <a:r>
                        <a:rPr lang="en-US" dirty="0"/>
                        <a:t>Explainable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BCI, IHC4BC-ER, IHC4BC-PR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Resnet50, </a:t>
                      </a:r>
                      <a:r>
                        <a:rPr lang="en-US" dirty="0" err="1"/>
                        <a:t>ViT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DenseNet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Cancer grading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Combining various discriminative task vector to SHAP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72846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Grounding DINO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Inherently Explainable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MSCOCO, LVIS, </a:t>
                      </a:r>
                      <a:r>
                        <a:rPr lang="en-US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ODinW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Swin Transformer, Swin Transformer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Detection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cross attention between image and text.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Decoder layer with self and cross attn.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1646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93D0B92-DE34-E120-69EB-980411616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F5E3D3-7D8D-80E5-8A21-3FB6F586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73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2388</TotalTime>
  <Words>2139</Words>
  <Application>Microsoft Office PowerPoint</Application>
  <PresentationFormat>Widescreen</PresentationFormat>
  <Paragraphs>418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Advancing Trust and Explainability in Artificial Intelligence Systems</vt:lpstr>
      <vt:lpstr>Content</vt:lpstr>
      <vt:lpstr>Introduction</vt:lpstr>
      <vt:lpstr>Introduction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Problem Statement</vt:lpstr>
      <vt:lpstr>Objectives</vt:lpstr>
      <vt:lpstr>Proposed Architecture</vt:lpstr>
      <vt:lpstr>Dataset</vt:lpstr>
      <vt:lpstr>Dataset</vt:lpstr>
      <vt:lpstr>Dataset</vt:lpstr>
      <vt:lpstr>Future Work</vt:lpstr>
      <vt:lpstr>References</vt:lpstr>
      <vt:lpstr>References</vt:lpstr>
      <vt:lpstr>References</vt:lpstr>
      <vt:lpstr>References</vt:lpstr>
      <vt:lpstr>References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Chauhan</dc:creator>
  <cp:lastModifiedBy>Harsh Chauhan</cp:lastModifiedBy>
  <cp:revision>11</cp:revision>
  <cp:lastPrinted>2025-02-14T04:32:51Z</cp:lastPrinted>
  <dcterms:created xsi:type="dcterms:W3CDTF">2025-02-13T08:48:16Z</dcterms:created>
  <dcterms:modified xsi:type="dcterms:W3CDTF">2025-04-11T07:37:28Z</dcterms:modified>
</cp:coreProperties>
</file>