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Garamond" panose="02020404030301010803" pitchFamily="18" charset="0"/>
      <p:regular r:id="rId10"/>
      <p:bold r:id="rId11"/>
      <p:italic r:id="rId12"/>
      <p:boldItalic r:id="rId13"/>
    </p:embeddedFont>
    <p:embeddedFont>
      <p:font typeface="League Spartan"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3XPt8+hZbl10dSYXocsgg7LfP3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272"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80932856e7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380932856e7_5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1792288" y="612775"/>
            <a:ext cx="5486400" cy="4114800"/>
          </a:xfrm>
          <a:prstGeom prst="rect">
            <a:avLst/>
          </a:prstGeom>
          <a:noFill/>
          <a:ln>
            <a:noFill/>
          </a:ln>
        </p:spPr>
      </p:sp>
      <p:sp>
        <p:nvSpPr>
          <p:cNvPr id="64" name="Google Shape;64;p1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A4C7E"/>
            </a:gs>
            <a:gs pos="100000">
              <a:srgbClr val="0D0235"/>
            </a:gs>
          </a:gsLst>
          <a:lin ang="0" scaled="0"/>
        </a:gradFill>
        <a:effectLst/>
      </p:bgPr>
    </p:bg>
    <p:spTree>
      <p:nvGrpSpPr>
        <p:cNvPr id="1" name="Shape 83"/>
        <p:cNvGrpSpPr/>
        <p:nvPr/>
      </p:nvGrpSpPr>
      <p:grpSpPr>
        <a:xfrm>
          <a:off x="0" y="0"/>
          <a:ext cx="0" cy="0"/>
          <a:chOff x="0" y="0"/>
          <a:chExt cx="0" cy="0"/>
        </a:xfrm>
      </p:grpSpPr>
      <p:sp>
        <p:nvSpPr>
          <p:cNvPr id="84" name="Google Shape;84;p1"/>
          <p:cNvSpPr/>
          <p:nvPr/>
        </p:nvSpPr>
        <p:spPr>
          <a:xfrm>
            <a:off x="4909030" y="0"/>
            <a:ext cx="8469941" cy="11225528"/>
          </a:xfrm>
          <a:custGeom>
            <a:avLst/>
            <a:gdLst/>
            <a:ahLst/>
            <a:cxnLst/>
            <a:rect l="l" t="t" r="r" b="b"/>
            <a:pathLst>
              <a:path w="8469941" h="11225528" extrusionOk="0">
                <a:moveTo>
                  <a:pt x="0" y="0"/>
                </a:moveTo>
                <a:lnTo>
                  <a:pt x="8469940" y="0"/>
                </a:lnTo>
                <a:lnTo>
                  <a:pt x="8469940" y="11225528"/>
                </a:lnTo>
                <a:lnTo>
                  <a:pt x="0" y="11225528"/>
                </a:lnTo>
                <a:lnTo>
                  <a:pt x="0" y="0"/>
                </a:lnTo>
                <a:close/>
              </a:path>
            </a:pathLst>
          </a:custGeom>
          <a:blipFill rotWithShape="1">
            <a:blip r:embed="rId3">
              <a:alphaModFix/>
            </a:blip>
            <a:stretch>
              <a:fillRect r="-11013"/>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7A4C7E"/>
            </a:gs>
            <a:gs pos="100000">
              <a:srgbClr val="0D0235"/>
            </a:gs>
          </a:gsLst>
          <a:lin ang="0" scaled="0"/>
        </a:gradFill>
        <a:effectLst/>
      </p:bgPr>
    </p:bg>
    <p:spTree>
      <p:nvGrpSpPr>
        <p:cNvPr id="1" name="Shape 88"/>
        <p:cNvGrpSpPr/>
        <p:nvPr/>
      </p:nvGrpSpPr>
      <p:grpSpPr>
        <a:xfrm>
          <a:off x="0" y="0"/>
          <a:ext cx="0" cy="0"/>
          <a:chOff x="0" y="0"/>
          <a:chExt cx="0" cy="0"/>
        </a:xfrm>
      </p:grpSpPr>
      <p:grpSp>
        <p:nvGrpSpPr>
          <p:cNvPr id="89" name="Google Shape;89;p2"/>
          <p:cNvGrpSpPr/>
          <p:nvPr/>
        </p:nvGrpSpPr>
        <p:grpSpPr>
          <a:xfrm>
            <a:off x="1519914" y="-354435"/>
            <a:ext cx="15544800" cy="3143249"/>
            <a:chOff x="0" y="-19050"/>
            <a:chExt cx="20726400" cy="4191000"/>
          </a:xfrm>
        </p:grpSpPr>
        <p:sp>
          <p:nvSpPr>
            <p:cNvPr id="90" name="Google Shape;90;p2"/>
            <p:cNvSpPr/>
            <p:nvPr/>
          </p:nvSpPr>
          <p:spPr>
            <a:xfrm>
              <a:off x="0" y="0"/>
              <a:ext cx="20726400" cy="4171950"/>
            </a:xfrm>
            <a:custGeom>
              <a:avLst/>
              <a:gdLst/>
              <a:ahLst/>
              <a:cxnLst/>
              <a:rect l="l" t="t" r="r" b="b"/>
              <a:pathLst>
                <a:path w="20726400" h="4171950" extrusionOk="0">
                  <a:moveTo>
                    <a:pt x="0" y="0"/>
                  </a:moveTo>
                  <a:lnTo>
                    <a:pt x="20726400" y="0"/>
                  </a:lnTo>
                  <a:lnTo>
                    <a:pt x="20726400" y="4171950"/>
                  </a:lnTo>
                  <a:lnTo>
                    <a:pt x="0" y="4171950"/>
                  </a:lnTo>
                  <a:close/>
                </a:path>
              </a:pathLst>
            </a:custGeom>
            <a:solidFill>
              <a:srgbClr val="000000">
                <a:alpha val="0"/>
              </a:srgbClr>
            </a:solidFill>
            <a:ln>
              <a:noFill/>
            </a:ln>
          </p:spPr>
        </p:sp>
        <p:sp>
          <p:nvSpPr>
            <p:cNvPr id="91" name="Google Shape;91;p2"/>
            <p:cNvSpPr txBox="1"/>
            <p:nvPr/>
          </p:nvSpPr>
          <p:spPr>
            <a:xfrm>
              <a:off x="0" y="-19050"/>
              <a:ext cx="20726400" cy="4191000"/>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6000" b="1" i="0" u="none" strike="noStrike" cap="none">
                  <a:solidFill>
                    <a:srgbClr val="FFFFFF"/>
                  </a:solidFill>
                  <a:latin typeface="Garamond"/>
                  <a:ea typeface="Garamond"/>
                  <a:cs typeface="Garamond"/>
                  <a:sym typeface="Garamond"/>
                </a:rPr>
                <a:t>CODE VERSE HACKATHON 2025</a:t>
              </a:r>
              <a:endParaRPr/>
            </a:p>
          </p:txBody>
        </p:sp>
      </p:grpSp>
      <p:sp>
        <p:nvSpPr>
          <p:cNvPr id="92" name="Google Shape;92;p2"/>
          <p:cNvSpPr/>
          <p:nvPr/>
        </p:nvSpPr>
        <p:spPr>
          <a:xfrm>
            <a:off x="16063138" y="390103"/>
            <a:ext cx="2392299" cy="1287267"/>
          </a:xfrm>
          <a:custGeom>
            <a:avLst/>
            <a:gdLst/>
            <a:ahLst/>
            <a:cxnLst/>
            <a:rect l="l" t="t" r="r" b="b"/>
            <a:pathLst>
              <a:path w="3189732" h="1716355" extrusionOk="0">
                <a:moveTo>
                  <a:pt x="0" y="0"/>
                </a:moveTo>
                <a:lnTo>
                  <a:pt x="3189732" y="0"/>
                </a:lnTo>
                <a:lnTo>
                  <a:pt x="3189732" y="1716355"/>
                </a:lnTo>
                <a:lnTo>
                  <a:pt x="0" y="1716355"/>
                </a:lnTo>
                <a:lnTo>
                  <a:pt x="0" y="0"/>
                </a:lnTo>
                <a:close/>
              </a:path>
            </a:pathLst>
          </a:custGeom>
          <a:blipFill rotWithShape="1">
            <a:blip r:embed="rId3">
              <a:alphaModFix/>
            </a:blip>
            <a:stretch>
              <a:fillRect t="-61037" b="-61037"/>
            </a:stretch>
          </a:blipFill>
          <a:ln>
            <a:noFill/>
          </a:ln>
        </p:spPr>
      </p:sp>
      <p:sp>
        <p:nvSpPr>
          <p:cNvPr id="93" name="Google Shape;93;p2"/>
          <p:cNvSpPr/>
          <p:nvPr/>
        </p:nvSpPr>
        <p:spPr>
          <a:xfrm>
            <a:off x="561781" y="390103"/>
            <a:ext cx="933831" cy="1277208"/>
          </a:xfrm>
          <a:custGeom>
            <a:avLst/>
            <a:gdLst/>
            <a:ahLst/>
            <a:cxnLst/>
            <a:rect l="l" t="t" r="r" b="b"/>
            <a:pathLst>
              <a:path w="1245108" h="1702943" extrusionOk="0">
                <a:moveTo>
                  <a:pt x="0" y="0"/>
                </a:moveTo>
                <a:lnTo>
                  <a:pt x="1245108" y="0"/>
                </a:lnTo>
                <a:lnTo>
                  <a:pt x="1245108" y="1702943"/>
                </a:lnTo>
                <a:lnTo>
                  <a:pt x="0" y="1702943"/>
                </a:lnTo>
                <a:lnTo>
                  <a:pt x="0" y="0"/>
                </a:lnTo>
                <a:close/>
              </a:path>
            </a:pathLst>
          </a:custGeom>
          <a:blipFill rotWithShape="1">
            <a:blip r:embed="rId4">
              <a:alphaModFix/>
            </a:blip>
            <a:stretch>
              <a:fillRect t="-26" b="-24"/>
            </a:stretch>
          </a:blipFill>
          <a:ln>
            <a:noFill/>
          </a:ln>
        </p:spPr>
      </p:sp>
      <p:sp>
        <p:nvSpPr>
          <p:cNvPr id="94" name="Google Shape;94;p2"/>
          <p:cNvSpPr txBox="1"/>
          <p:nvPr/>
        </p:nvSpPr>
        <p:spPr>
          <a:xfrm>
            <a:off x="-226175" y="2561950"/>
            <a:ext cx="17992200" cy="5430300"/>
          </a:xfrm>
          <a:prstGeom prst="rect">
            <a:avLst/>
          </a:prstGeom>
          <a:noFill/>
          <a:ln>
            <a:noFill/>
          </a:ln>
        </p:spPr>
        <p:txBody>
          <a:bodyPr spcFirstLastPara="1" wrap="square" lIns="0" tIns="0" rIns="0" bIns="0" anchor="t" anchorCtr="0">
            <a:spAutoFit/>
          </a:bodyPr>
          <a:lstStyle/>
          <a:p>
            <a:pPr marL="759866" marR="0" lvl="2" indent="-253288" algn="just" rtl="0">
              <a:lnSpc>
                <a:spcPct val="240000"/>
              </a:lnSpc>
              <a:spcBef>
                <a:spcPts val="0"/>
              </a:spcBef>
              <a:spcAft>
                <a:spcPts val="0"/>
              </a:spcAft>
              <a:buClr>
                <a:srgbClr val="FFFFFF"/>
              </a:buClr>
              <a:buSzPts val="3600"/>
              <a:buFont typeface="Arial"/>
              <a:buChar char="⚬"/>
            </a:pPr>
            <a:r>
              <a:rPr lang="en-US" sz="3600" b="1">
                <a:solidFill>
                  <a:srgbClr val="FFFFFF"/>
                </a:solidFill>
                <a:latin typeface="League Spartan"/>
                <a:ea typeface="League Spartan"/>
                <a:cs typeface="League Spartan"/>
                <a:sym typeface="League Spartan"/>
              </a:rPr>
              <a:t>P</a:t>
            </a:r>
            <a:r>
              <a:rPr lang="en-US" sz="3600" b="1" i="0" u="none" strike="noStrike" cap="none">
                <a:solidFill>
                  <a:srgbClr val="FFFFFF"/>
                </a:solidFill>
                <a:latin typeface="League Spartan"/>
                <a:ea typeface="League Spartan"/>
                <a:cs typeface="League Spartan"/>
                <a:sym typeface="League Spartan"/>
              </a:rPr>
              <a:t>roblem Statement Title</a:t>
            </a:r>
            <a:r>
              <a:rPr lang="en-US" sz="3600" b="0" i="0" u="none" strike="noStrike" cap="none">
                <a:solidFill>
                  <a:srgbClr val="FFFFFF"/>
                </a:solidFill>
                <a:latin typeface="League Spartan"/>
                <a:ea typeface="League Spartan"/>
                <a:cs typeface="League Spartan"/>
                <a:sym typeface="League Spartan"/>
              </a:rPr>
              <a:t>- </a:t>
            </a:r>
            <a:r>
              <a:rPr lang="en-US" sz="3000" b="0" i="0" u="none" strike="noStrike" cap="none">
                <a:solidFill>
                  <a:srgbClr val="FFFFFF"/>
                </a:solidFill>
                <a:latin typeface="League Spartan"/>
                <a:ea typeface="League Spartan"/>
                <a:cs typeface="League Spartan"/>
                <a:sym typeface="League Spartan"/>
              </a:rPr>
              <a:t>To identify potential instances of violence and deter criminal</a:t>
            </a:r>
            <a:r>
              <a:rPr lang="en-US" sz="3000">
                <a:solidFill>
                  <a:srgbClr val="FFFFFF"/>
                </a:solidFill>
                <a:latin typeface="League Spartan"/>
                <a:ea typeface="League Spartan"/>
                <a:cs typeface="League Spartan"/>
                <a:sym typeface="League Spartan"/>
              </a:rPr>
              <a:t> </a:t>
            </a:r>
            <a:r>
              <a:rPr lang="en-US" sz="3000" b="0" i="0" u="none" strike="noStrike" cap="none">
                <a:solidFill>
                  <a:srgbClr val="FFFFFF"/>
                </a:solidFill>
                <a:latin typeface="League Spartan"/>
                <a:ea typeface="League Spartan"/>
                <a:cs typeface="League Spartan"/>
                <a:sym typeface="League Spartan"/>
              </a:rPr>
              <a:t>activities, design a real-time weapon identification system in surveillance video using</a:t>
            </a:r>
            <a:r>
              <a:rPr lang="en-US" sz="3000">
                <a:solidFill>
                  <a:srgbClr val="FFFFFF"/>
                </a:solidFill>
                <a:latin typeface="League Spartan"/>
                <a:ea typeface="League Spartan"/>
                <a:cs typeface="League Spartan"/>
                <a:sym typeface="League Spartan"/>
              </a:rPr>
              <a:t> </a:t>
            </a:r>
            <a:r>
              <a:rPr lang="en-US" sz="3000" b="0" i="0" u="none" strike="noStrike" cap="none">
                <a:solidFill>
                  <a:srgbClr val="FFFFFF"/>
                </a:solidFill>
                <a:latin typeface="League Spartan"/>
                <a:ea typeface="League Spartan"/>
                <a:cs typeface="League Spartan"/>
                <a:sym typeface="League Spartan"/>
              </a:rPr>
              <a:t>deep learning, which can identify weapons in surveillance video cameras or smart IP</a:t>
            </a:r>
            <a:r>
              <a:rPr lang="en-US" sz="3000">
                <a:solidFill>
                  <a:srgbClr val="FFFFFF"/>
                </a:solidFill>
                <a:latin typeface="League Spartan"/>
                <a:ea typeface="League Spartan"/>
                <a:cs typeface="League Spartan"/>
                <a:sym typeface="League Spartan"/>
              </a:rPr>
              <a:t> </a:t>
            </a:r>
            <a:r>
              <a:rPr lang="en-US" sz="3000" b="0" i="0" u="none" strike="noStrike" cap="none">
                <a:solidFill>
                  <a:srgbClr val="FFFFFF"/>
                </a:solidFill>
                <a:latin typeface="League Spartan"/>
                <a:ea typeface="League Spartan"/>
                <a:cs typeface="League Spartan"/>
                <a:sym typeface="League Spartan"/>
              </a:rPr>
              <a:t>cameras and give real-time notifications to security staff.</a:t>
            </a:r>
            <a:endParaRPr sz="3700">
              <a:solidFill>
                <a:srgbClr val="FFFFFF"/>
              </a:solidFill>
              <a:latin typeface="League Spartan"/>
              <a:ea typeface="League Spartan"/>
              <a:cs typeface="League Spartan"/>
              <a:sym typeface="League Spartan"/>
            </a:endParaRPr>
          </a:p>
          <a:p>
            <a:pPr marL="760095" marR="0" lvl="2" indent="-253364" algn="just" rtl="0">
              <a:lnSpc>
                <a:spcPct val="240000"/>
              </a:lnSpc>
              <a:spcBef>
                <a:spcPts val="0"/>
              </a:spcBef>
              <a:spcAft>
                <a:spcPts val="0"/>
              </a:spcAft>
              <a:buClr>
                <a:srgbClr val="FFFFFF"/>
              </a:buClr>
              <a:buSzPts val="3600"/>
              <a:buFont typeface="Arial"/>
              <a:buChar char="⚬"/>
            </a:pPr>
            <a:r>
              <a:rPr lang="en-US" sz="3600" b="1" i="0" u="none" strike="noStrike" cap="none">
                <a:solidFill>
                  <a:srgbClr val="FFFFFF"/>
                </a:solidFill>
                <a:latin typeface="League Spartan"/>
                <a:ea typeface="League Spartan"/>
                <a:cs typeface="League Spartan"/>
                <a:sym typeface="League Spartan"/>
              </a:rPr>
              <a:t>Team Name</a:t>
            </a:r>
            <a:r>
              <a:rPr lang="en-US" sz="3600" b="0" i="0" u="none" strike="noStrike" cap="none">
                <a:solidFill>
                  <a:srgbClr val="FFFFFF"/>
                </a:solidFill>
                <a:latin typeface="League Spartan"/>
                <a:ea typeface="League Spartan"/>
                <a:cs typeface="League Spartan"/>
                <a:sym typeface="League Spartan"/>
              </a:rPr>
              <a:t>-  DevFusion</a:t>
            </a:r>
            <a:endParaRPr sz="3600">
              <a:solidFill>
                <a:srgbClr val="FFFFFF"/>
              </a:solidFill>
              <a:latin typeface="League Spartan"/>
              <a:ea typeface="League Spartan"/>
              <a:cs typeface="League Spartan"/>
              <a:sym typeface="League Spartan"/>
            </a:endParaRPr>
          </a:p>
          <a:p>
            <a:pPr marL="760095" marR="0" lvl="2" indent="-253364" algn="just" rtl="0">
              <a:lnSpc>
                <a:spcPct val="240000"/>
              </a:lnSpc>
              <a:spcBef>
                <a:spcPts val="0"/>
              </a:spcBef>
              <a:spcAft>
                <a:spcPts val="0"/>
              </a:spcAft>
              <a:buClr>
                <a:srgbClr val="FFFFFF"/>
              </a:buClr>
              <a:buSzPts val="3600"/>
              <a:buFont typeface="Arial"/>
              <a:buChar char="⚬"/>
            </a:pPr>
            <a:r>
              <a:rPr lang="en-US" sz="3600" b="1" i="0" u="none" strike="noStrike" cap="none">
                <a:solidFill>
                  <a:srgbClr val="FFFFFF"/>
                </a:solidFill>
                <a:latin typeface="League Spartan"/>
                <a:ea typeface="League Spartan"/>
                <a:cs typeface="League Spartan"/>
                <a:sym typeface="League Spartan"/>
              </a:rPr>
              <a:t>Team Members</a:t>
            </a:r>
            <a:r>
              <a:rPr lang="en-US" sz="3600" b="0" i="0" u="none" strike="noStrike" cap="none">
                <a:solidFill>
                  <a:srgbClr val="FFFFFF"/>
                </a:solidFill>
                <a:latin typeface="League Spartan"/>
                <a:ea typeface="League Spartan"/>
                <a:cs typeface="League Spartan"/>
                <a:sym typeface="League Spartan"/>
              </a:rPr>
              <a:t>-   Harshvardhan Pandhare, Soham P</a:t>
            </a:r>
            <a:r>
              <a:rPr lang="en-US" sz="3600">
                <a:solidFill>
                  <a:srgbClr val="FFFFFF"/>
                </a:solidFill>
                <a:latin typeface="League Spartan"/>
                <a:ea typeface="League Spartan"/>
                <a:cs typeface="League Spartan"/>
                <a:sym typeface="League Spartan"/>
              </a:rPr>
              <a:t>angale, Avishkar Padwal, Shivtej Pole</a:t>
            </a:r>
            <a:endParaRPr/>
          </a:p>
        </p:txBody>
      </p:sp>
      <p:sp>
        <p:nvSpPr>
          <p:cNvPr id="95" name="Google Shape;95;p2"/>
          <p:cNvSpPr/>
          <p:nvPr/>
        </p:nvSpPr>
        <p:spPr>
          <a:xfrm>
            <a:off x="-3986591" y="6993255"/>
            <a:ext cx="9149906"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5">
              <a:alphaModFix amt="46000"/>
            </a:blip>
            <a:stretch>
              <a:fillRect/>
            </a:stretch>
          </a:blipFill>
          <a:ln>
            <a:noFill/>
          </a:ln>
        </p:spPr>
      </p:sp>
      <p:sp>
        <p:nvSpPr>
          <p:cNvPr id="96" name="Google Shape;96;p2"/>
          <p:cNvSpPr/>
          <p:nvPr/>
        </p:nvSpPr>
        <p:spPr>
          <a:xfrm>
            <a:off x="10689142" y="2788815"/>
            <a:ext cx="9149905"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5">
              <a:alphaModFix amt="46000"/>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A4C7E"/>
            </a:gs>
            <a:gs pos="100000">
              <a:srgbClr val="0D0235"/>
            </a:gs>
          </a:gsLst>
          <a:lin ang="0" scaled="0"/>
        </a:gradFill>
        <a:effectLst/>
      </p:bgPr>
    </p:bg>
    <p:spTree>
      <p:nvGrpSpPr>
        <p:cNvPr id="1" name="Shape 100"/>
        <p:cNvGrpSpPr/>
        <p:nvPr/>
      </p:nvGrpSpPr>
      <p:grpSpPr>
        <a:xfrm>
          <a:off x="0" y="0"/>
          <a:ext cx="0" cy="0"/>
          <a:chOff x="0" y="0"/>
          <a:chExt cx="0" cy="0"/>
        </a:xfrm>
      </p:grpSpPr>
      <p:grpSp>
        <p:nvGrpSpPr>
          <p:cNvPr id="101" name="Google Shape;101;p3"/>
          <p:cNvGrpSpPr/>
          <p:nvPr/>
        </p:nvGrpSpPr>
        <p:grpSpPr>
          <a:xfrm>
            <a:off x="1874163" y="-550068"/>
            <a:ext cx="15544800" cy="3143249"/>
            <a:chOff x="0" y="-19050"/>
            <a:chExt cx="20726400" cy="4191000"/>
          </a:xfrm>
        </p:grpSpPr>
        <p:sp>
          <p:nvSpPr>
            <p:cNvPr id="102" name="Google Shape;102;p3"/>
            <p:cNvSpPr/>
            <p:nvPr/>
          </p:nvSpPr>
          <p:spPr>
            <a:xfrm>
              <a:off x="0" y="0"/>
              <a:ext cx="20726400" cy="4171950"/>
            </a:xfrm>
            <a:custGeom>
              <a:avLst/>
              <a:gdLst/>
              <a:ahLst/>
              <a:cxnLst/>
              <a:rect l="l" t="t" r="r" b="b"/>
              <a:pathLst>
                <a:path w="20726400" h="4171950" extrusionOk="0">
                  <a:moveTo>
                    <a:pt x="0" y="0"/>
                  </a:moveTo>
                  <a:lnTo>
                    <a:pt x="20726400" y="0"/>
                  </a:lnTo>
                  <a:lnTo>
                    <a:pt x="20726400" y="4171950"/>
                  </a:lnTo>
                  <a:lnTo>
                    <a:pt x="0" y="4171950"/>
                  </a:lnTo>
                  <a:close/>
                </a:path>
              </a:pathLst>
            </a:custGeom>
            <a:solidFill>
              <a:srgbClr val="000000">
                <a:alpha val="0"/>
              </a:srgbClr>
            </a:solidFill>
            <a:ln>
              <a:noFill/>
            </a:ln>
          </p:spPr>
        </p:sp>
        <p:sp>
          <p:nvSpPr>
            <p:cNvPr id="103" name="Google Shape;103;p3"/>
            <p:cNvSpPr txBox="1"/>
            <p:nvPr/>
          </p:nvSpPr>
          <p:spPr>
            <a:xfrm>
              <a:off x="0" y="-19050"/>
              <a:ext cx="20726400" cy="4191000"/>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6000" b="1">
                  <a:solidFill>
                    <a:srgbClr val="FFFFFF"/>
                  </a:solidFill>
                  <a:latin typeface="Garamond"/>
                  <a:ea typeface="Garamond"/>
                  <a:cs typeface="Garamond"/>
                  <a:sym typeface="Garamond"/>
                </a:rPr>
                <a:t>SecureEye: Smart Surveillance System</a:t>
              </a:r>
              <a:endParaRPr/>
            </a:p>
          </p:txBody>
        </p:sp>
      </p:grpSp>
      <p:sp>
        <p:nvSpPr>
          <p:cNvPr id="104" name="Google Shape;104;p3"/>
          <p:cNvSpPr txBox="1"/>
          <p:nvPr/>
        </p:nvSpPr>
        <p:spPr>
          <a:xfrm>
            <a:off x="1188301" y="1691888"/>
            <a:ext cx="15911400" cy="8778300"/>
          </a:xfrm>
          <a:prstGeom prst="rect">
            <a:avLst/>
          </a:prstGeom>
          <a:noFill/>
          <a:ln>
            <a:noFill/>
          </a:ln>
        </p:spPr>
        <p:txBody>
          <a:bodyPr spcFirstLastPara="1" wrap="square" lIns="0" tIns="0" rIns="0" bIns="0" anchor="t" anchorCtr="0">
            <a:spAutoFit/>
          </a:bodyPr>
          <a:lstStyle/>
          <a:p>
            <a:pPr marL="0" marR="0" lvl="0" indent="0" algn="l" rtl="0">
              <a:lnSpc>
                <a:spcPct val="139972"/>
              </a:lnSpc>
              <a:spcBef>
                <a:spcPts val="0"/>
              </a:spcBef>
              <a:spcAft>
                <a:spcPts val="0"/>
              </a:spcAft>
              <a:buNone/>
            </a:pPr>
            <a:r>
              <a:rPr lang="en-US" sz="1900" b="0" i="0" u="none" strike="noStrike" cap="none">
                <a:solidFill>
                  <a:srgbClr val="FFFFFF"/>
                </a:solidFill>
                <a:latin typeface="League Spartan"/>
                <a:ea typeface="League Spartan"/>
                <a:cs typeface="League Spartan"/>
                <a:sym typeface="League Spartan"/>
              </a:rPr>
              <a:t>•</a:t>
            </a:r>
            <a:r>
              <a:rPr lang="en-US" sz="3600" b="0" i="0" u="none" strike="noStrike" cap="none">
                <a:solidFill>
                  <a:srgbClr val="FFFFFF"/>
                </a:solidFill>
                <a:latin typeface="League Spartan"/>
                <a:ea typeface="League Spartan"/>
                <a:cs typeface="League Spartan"/>
                <a:sym typeface="League Spartan"/>
              </a:rPr>
              <a:t>Detailed explanation of the proposed solution:</a:t>
            </a:r>
            <a:br>
              <a:rPr lang="en-US" sz="3600" b="0" i="0" u="none" strike="noStrike" cap="none">
                <a:solidFill>
                  <a:srgbClr val="FFFFFF"/>
                </a:solidFill>
                <a:latin typeface="League Spartan"/>
                <a:ea typeface="League Spartan"/>
                <a:cs typeface="League Spartan"/>
                <a:sym typeface="League Spartan"/>
              </a:rPr>
            </a:br>
            <a:r>
              <a:rPr lang="en-US" sz="2300" b="0" i="0" u="none" strike="noStrike" cap="none">
                <a:solidFill>
                  <a:srgbClr val="FFFFFF"/>
                </a:solidFill>
                <a:latin typeface="League Spartan"/>
                <a:ea typeface="League Spartan"/>
                <a:cs typeface="League Spartan"/>
                <a:sym typeface="League Spartan"/>
              </a:rPr>
              <a:t>Our project is a real-time weapon detection system that identifies potential threats from surveillance or device cameras.</a:t>
            </a:r>
            <a:endParaRPr sz="2300" b="0" i="0" u="none" strike="noStrike" cap="none">
              <a:solidFill>
                <a:srgbClr val="FFFFFF"/>
              </a:solidFill>
              <a:latin typeface="League Spartan"/>
              <a:ea typeface="League Spartan"/>
              <a:cs typeface="League Spartan"/>
              <a:sym typeface="League Spartan"/>
            </a:endParaRPr>
          </a:p>
          <a:p>
            <a:pPr marL="0" lvl="0" indent="0" algn="l" rtl="0">
              <a:lnSpc>
                <a:spcPct val="139972"/>
              </a:lnSpc>
              <a:spcBef>
                <a:spcPts val="0"/>
              </a:spcBef>
              <a:spcAft>
                <a:spcPts val="0"/>
              </a:spcAft>
              <a:buClr>
                <a:schemeClr val="dk1"/>
              </a:buClr>
              <a:buSzPts val="1100"/>
              <a:buFont typeface="Arial"/>
              <a:buNone/>
            </a:pPr>
            <a:r>
              <a:rPr lang="en-US" sz="2300" b="0" i="0" u="none" strike="noStrike" cap="none">
                <a:solidFill>
                  <a:srgbClr val="FFFFFF"/>
                </a:solidFill>
                <a:latin typeface="League Spartan"/>
                <a:ea typeface="League Spartan"/>
                <a:cs typeface="League Spartan"/>
                <a:sym typeface="League Spartan"/>
              </a:rPr>
              <a:t>The system sends instant alerts to security staff to enable quick response and prevent incidents.</a:t>
            </a:r>
            <a:endParaRPr sz="2300" b="0" i="0" u="none" strike="noStrike" cap="none">
              <a:solidFill>
                <a:srgbClr val="FFFFFF"/>
              </a:solidFill>
              <a:latin typeface="League Spartan"/>
              <a:ea typeface="League Spartan"/>
              <a:cs typeface="League Spartan"/>
              <a:sym typeface="League Spartan"/>
            </a:endParaRPr>
          </a:p>
          <a:p>
            <a:pPr marL="0" lvl="0" indent="0" algn="l" rtl="0">
              <a:lnSpc>
                <a:spcPct val="200000"/>
              </a:lnSpc>
              <a:spcBef>
                <a:spcPts val="0"/>
              </a:spcBef>
              <a:spcAft>
                <a:spcPts val="0"/>
              </a:spcAft>
              <a:buClr>
                <a:schemeClr val="dk1"/>
              </a:buClr>
              <a:buSzPts val="1100"/>
              <a:buFont typeface="Arial"/>
              <a:buNone/>
            </a:pPr>
            <a:r>
              <a:rPr lang="en-US" sz="2300" b="0" i="0" u="none" strike="noStrike" cap="none">
                <a:solidFill>
                  <a:srgbClr val="FFFFFF"/>
                </a:solidFill>
                <a:latin typeface="League Spartan"/>
                <a:ea typeface="League Spartan"/>
                <a:cs typeface="League Spartan"/>
                <a:sym typeface="League Spartan"/>
              </a:rPr>
              <a:t>It also keeps a record of detections and provides a dashboard for live monitoring and analysis.</a:t>
            </a:r>
            <a:endParaRPr sz="2300">
              <a:solidFill>
                <a:srgbClr val="FFFFFF"/>
              </a:solidFill>
              <a:latin typeface="League Spartan"/>
              <a:ea typeface="League Spartan"/>
              <a:cs typeface="League Spartan"/>
              <a:sym typeface="League Spartan"/>
            </a:endParaRPr>
          </a:p>
          <a:p>
            <a:pPr marL="0" marR="0" lvl="0" indent="0" algn="l" rtl="0">
              <a:lnSpc>
                <a:spcPct val="139972"/>
              </a:lnSpc>
              <a:spcBef>
                <a:spcPts val="0"/>
              </a:spcBef>
              <a:spcAft>
                <a:spcPts val="0"/>
              </a:spcAft>
              <a:buNone/>
            </a:pPr>
            <a:r>
              <a:rPr lang="en-US" sz="1900" b="0" i="0" u="none" strike="noStrike" cap="none">
                <a:solidFill>
                  <a:srgbClr val="FFFFFF"/>
                </a:solidFill>
                <a:latin typeface="League Spartan"/>
                <a:ea typeface="League Spartan"/>
                <a:cs typeface="League Spartan"/>
                <a:sym typeface="League Spartan"/>
              </a:rPr>
              <a:t>• </a:t>
            </a:r>
            <a:r>
              <a:rPr lang="en-US" sz="3600" b="0" i="0" u="none" strike="noStrike" cap="none">
                <a:solidFill>
                  <a:srgbClr val="FFFFFF"/>
                </a:solidFill>
                <a:latin typeface="League Spartan"/>
                <a:ea typeface="League Spartan"/>
                <a:cs typeface="League Spartan"/>
                <a:sym typeface="League Spartan"/>
              </a:rPr>
              <a:t>How it addresses the problem:</a:t>
            </a:r>
            <a:endParaRPr sz="3600" b="0" i="0" u="none" strike="noStrike" cap="none">
              <a:solidFill>
                <a:srgbClr val="FFFFFF"/>
              </a:solidFill>
              <a:latin typeface="League Spartan"/>
              <a:ea typeface="League Spartan"/>
              <a:cs typeface="League Spartan"/>
              <a:sym typeface="League Spartan"/>
            </a:endParaRPr>
          </a:p>
          <a:p>
            <a:pPr marL="0" marR="0" lvl="0" indent="0" algn="l" rtl="0">
              <a:lnSpc>
                <a:spcPct val="139972"/>
              </a:lnSpc>
              <a:spcBef>
                <a:spcPts val="0"/>
              </a:spcBef>
              <a:spcAft>
                <a:spcPts val="0"/>
              </a:spcAft>
              <a:buNone/>
            </a:pPr>
            <a:r>
              <a:rPr lang="en-US" sz="2300">
                <a:solidFill>
                  <a:srgbClr val="FFFFFF"/>
                </a:solidFill>
                <a:latin typeface="League Spartan"/>
                <a:ea typeface="League Spartan"/>
                <a:cs typeface="League Spartan"/>
                <a:sym typeface="League Spartan"/>
              </a:rPr>
              <a:t>The increasing security threats in public and private areas highlight the need for advanced surveillance systems. Traditional monitoring often relies on manual observation, which can delay response during critical situations. To address this, our project introduces an AI-based weapon detection system capable of identifying weapons such as knives or guns in real time using camera feeds. </a:t>
            </a:r>
            <a:endParaRPr sz="1900">
              <a:solidFill>
                <a:srgbClr val="FFFFFF"/>
              </a:solidFill>
              <a:latin typeface="League Spartan"/>
              <a:ea typeface="League Spartan"/>
              <a:cs typeface="League Spartan"/>
              <a:sym typeface="League Spartan"/>
            </a:endParaRPr>
          </a:p>
          <a:p>
            <a:pPr marL="0" marR="0" lvl="0" indent="0" algn="l" rtl="0">
              <a:lnSpc>
                <a:spcPct val="139972"/>
              </a:lnSpc>
              <a:spcBef>
                <a:spcPts val="0"/>
              </a:spcBef>
              <a:spcAft>
                <a:spcPts val="0"/>
              </a:spcAft>
              <a:buNone/>
            </a:pPr>
            <a:r>
              <a:rPr lang="en-US" sz="1900" b="0" i="0" u="none" strike="noStrike" cap="none">
                <a:solidFill>
                  <a:srgbClr val="FFFFFF"/>
                </a:solidFill>
                <a:latin typeface="League Spartan"/>
                <a:ea typeface="League Spartan"/>
                <a:cs typeface="League Spartan"/>
                <a:sym typeface="League Spartan"/>
              </a:rPr>
              <a:t>•</a:t>
            </a:r>
            <a:r>
              <a:rPr lang="en-US" sz="3600" b="0" i="0" u="none" strike="noStrike" cap="none">
                <a:solidFill>
                  <a:srgbClr val="FFFFFF"/>
                </a:solidFill>
                <a:latin typeface="League Spartan"/>
                <a:ea typeface="League Spartan"/>
                <a:cs typeface="League Spartan"/>
                <a:sym typeface="League Spartan"/>
              </a:rPr>
              <a:t>Innovation and uniqueness of the solution</a:t>
            </a:r>
            <a:r>
              <a:rPr lang="en-US" sz="3600">
                <a:solidFill>
                  <a:srgbClr val="FFFFFF"/>
                </a:solidFill>
                <a:latin typeface="League Spartan"/>
                <a:ea typeface="League Spartan"/>
                <a:cs typeface="League Spartan"/>
                <a:sym typeface="League Spartan"/>
              </a:rPr>
              <a:t>:</a:t>
            </a:r>
            <a:endParaRPr sz="3600">
              <a:solidFill>
                <a:srgbClr val="FFFFFF"/>
              </a:solidFill>
              <a:latin typeface="League Spartan"/>
              <a:ea typeface="League Spartan"/>
              <a:cs typeface="League Spartan"/>
              <a:sym typeface="League Spartan"/>
            </a:endParaRPr>
          </a:p>
          <a:p>
            <a:pPr marL="457200" marR="0" lvl="0" indent="-374650" algn="l" rtl="0">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The detecting Model using the video to identify weapons and violent events.</a:t>
            </a:r>
            <a:endParaRPr sz="2300">
              <a:solidFill>
                <a:srgbClr val="FFFFFF"/>
              </a:solidFill>
              <a:latin typeface="League Spartan"/>
              <a:ea typeface="League Spartan"/>
              <a:cs typeface="League Spartan"/>
              <a:sym typeface="League Spartan"/>
            </a:endParaRPr>
          </a:p>
          <a:p>
            <a:pPr marL="457200" marR="0" lvl="0" indent="-374650" algn="l" rtl="0">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Edge AI deployment on smart IP cameras for real time , low latency processing.</a:t>
            </a:r>
            <a:endParaRPr sz="2300">
              <a:solidFill>
                <a:srgbClr val="FFFFFF"/>
              </a:solidFill>
              <a:latin typeface="League Spartan"/>
              <a:ea typeface="League Spartan"/>
              <a:cs typeface="League Spartan"/>
              <a:sym typeface="League Spartan"/>
            </a:endParaRPr>
          </a:p>
          <a:p>
            <a:pPr marL="457200" marR="0" lvl="0" indent="-374650" algn="l" rtl="0">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Real time alerts with weapon snapshot , location and treat score send to security team.</a:t>
            </a:r>
            <a:endParaRPr sz="2300">
              <a:solidFill>
                <a:srgbClr val="FFFFFF"/>
              </a:solidFill>
              <a:latin typeface="League Spartan"/>
              <a:ea typeface="League Spartan"/>
              <a:cs typeface="League Spartan"/>
              <a:sym typeface="League Spartan"/>
            </a:endParaRPr>
          </a:p>
          <a:p>
            <a:pPr marL="457200" marR="0" lvl="0" indent="-374650" algn="l" rtl="0">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Voice detection to monitor the suspicious activity of threat through its voice.</a:t>
            </a:r>
            <a:br>
              <a:rPr lang="en-US" sz="2300">
                <a:solidFill>
                  <a:srgbClr val="FFFFFF"/>
                </a:solidFill>
                <a:latin typeface="League Spartan"/>
                <a:ea typeface="League Spartan"/>
                <a:cs typeface="League Spartan"/>
                <a:sym typeface="League Spartan"/>
              </a:rPr>
            </a:br>
            <a:endParaRPr sz="2300">
              <a:solidFill>
                <a:srgbClr val="FFFFFF"/>
              </a:solidFill>
              <a:latin typeface="League Spartan"/>
              <a:ea typeface="League Spartan"/>
              <a:cs typeface="League Spartan"/>
              <a:sym typeface="League Spartan"/>
            </a:endParaRPr>
          </a:p>
          <a:p>
            <a:pPr marL="0" marR="0" lvl="0" indent="0" algn="l" rtl="0">
              <a:lnSpc>
                <a:spcPct val="139972"/>
              </a:lnSpc>
              <a:spcBef>
                <a:spcPts val="0"/>
              </a:spcBef>
              <a:spcAft>
                <a:spcPts val="0"/>
              </a:spcAft>
              <a:buNone/>
            </a:pPr>
            <a:endParaRPr sz="1900" b="0" i="0" u="none" strike="noStrike" cap="none">
              <a:solidFill>
                <a:srgbClr val="FFFFFF"/>
              </a:solidFill>
              <a:latin typeface="League Spartan"/>
              <a:ea typeface="League Spartan"/>
              <a:cs typeface="League Spartan"/>
              <a:sym typeface="League Spartan"/>
            </a:endParaRPr>
          </a:p>
        </p:txBody>
      </p:sp>
      <p:sp>
        <p:nvSpPr>
          <p:cNvPr id="105" name="Google Shape;105;p3"/>
          <p:cNvSpPr/>
          <p:nvPr/>
        </p:nvSpPr>
        <p:spPr>
          <a:xfrm>
            <a:off x="687928" y="390103"/>
            <a:ext cx="933831" cy="1277208"/>
          </a:xfrm>
          <a:custGeom>
            <a:avLst/>
            <a:gdLst/>
            <a:ahLst/>
            <a:cxnLst/>
            <a:rect l="l" t="t" r="r" b="b"/>
            <a:pathLst>
              <a:path w="1245108" h="1702943" extrusionOk="0">
                <a:moveTo>
                  <a:pt x="0" y="0"/>
                </a:moveTo>
                <a:lnTo>
                  <a:pt x="1245108" y="0"/>
                </a:lnTo>
                <a:lnTo>
                  <a:pt x="1245108" y="1702943"/>
                </a:lnTo>
                <a:lnTo>
                  <a:pt x="0" y="1702943"/>
                </a:lnTo>
                <a:lnTo>
                  <a:pt x="0" y="0"/>
                </a:lnTo>
                <a:close/>
              </a:path>
            </a:pathLst>
          </a:custGeom>
          <a:blipFill rotWithShape="1">
            <a:blip r:embed="rId3">
              <a:alphaModFix/>
            </a:blip>
            <a:stretch>
              <a:fillRect t="-26" b="-24"/>
            </a:stretch>
          </a:blipFill>
          <a:ln>
            <a:noFill/>
          </a:ln>
        </p:spPr>
      </p:sp>
      <p:sp>
        <p:nvSpPr>
          <p:cNvPr id="106" name="Google Shape;106;p3"/>
          <p:cNvSpPr/>
          <p:nvPr/>
        </p:nvSpPr>
        <p:spPr>
          <a:xfrm>
            <a:off x="15895675" y="390103"/>
            <a:ext cx="2392299" cy="1277208"/>
          </a:xfrm>
          <a:custGeom>
            <a:avLst/>
            <a:gdLst/>
            <a:ahLst/>
            <a:cxnLst/>
            <a:rect l="l" t="t" r="r" b="b"/>
            <a:pathLst>
              <a:path w="3189732" h="1702943" extrusionOk="0">
                <a:moveTo>
                  <a:pt x="0" y="0"/>
                </a:moveTo>
                <a:lnTo>
                  <a:pt x="3189732" y="0"/>
                </a:lnTo>
                <a:lnTo>
                  <a:pt x="3189732" y="1702943"/>
                </a:lnTo>
                <a:lnTo>
                  <a:pt x="0" y="1702943"/>
                </a:lnTo>
                <a:lnTo>
                  <a:pt x="0" y="0"/>
                </a:lnTo>
                <a:close/>
              </a:path>
            </a:pathLst>
          </a:custGeom>
          <a:blipFill rotWithShape="1">
            <a:blip r:embed="rId4">
              <a:alphaModFix/>
            </a:blip>
            <a:stretch>
              <a:fillRect t="-61911" b="-61911"/>
            </a:stretch>
          </a:blipFill>
          <a:ln>
            <a:noFill/>
          </a:ln>
        </p:spPr>
      </p:sp>
      <p:sp>
        <p:nvSpPr>
          <p:cNvPr id="107" name="Google Shape;107;p3"/>
          <p:cNvSpPr/>
          <p:nvPr/>
        </p:nvSpPr>
        <p:spPr>
          <a:xfrm>
            <a:off x="10689142" y="2788815"/>
            <a:ext cx="9149905"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5">
              <a:alphaModFix amt="46000"/>
            </a:blip>
            <a:stretch>
              <a:fillRect/>
            </a:stretch>
          </a:blipFill>
          <a:ln>
            <a:noFill/>
          </a:ln>
        </p:spPr>
      </p:sp>
      <p:sp>
        <p:nvSpPr>
          <p:cNvPr id="108" name="Google Shape;108;p3"/>
          <p:cNvSpPr/>
          <p:nvPr/>
        </p:nvSpPr>
        <p:spPr>
          <a:xfrm>
            <a:off x="-3986591" y="6993255"/>
            <a:ext cx="9149906"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5">
              <a:alphaModFix amt="46000"/>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7A4C7E"/>
            </a:gs>
            <a:gs pos="100000">
              <a:srgbClr val="0D0235"/>
            </a:gs>
          </a:gsLst>
          <a:lin ang="0" scaled="0"/>
        </a:gradFill>
        <a:effectLst/>
      </p:bgPr>
    </p:bg>
    <p:spTree>
      <p:nvGrpSpPr>
        <p:cNvPr id="1" name="Shape 112"/>
        <p:cNvGrpSpPr/>
        <p:nvPr/>
      </p:nvGrpSpPr>
      <p:grpSpPr>
        <a:xfrm>
          <a:off x="0" y="0"/>
          <a:ext cx="0" cy="0"/>
          <a:chOff x="0" y="0"/>
          <a:chExt cx="0" cy="0"/>
        </a:xfrm>
      </p:grpSpPr>
      <p:grpSp>
        <p:nvGrpSpPr>
          <p:cNvPr id="113" name="Google Shape;113;p4"/>
          <p:cNvGrpSpPr/>
          <p:nvPr/>
        </p:nvGrpSpPr>
        <p:grpSpPr>
          <a:xfrm>
            <a:off x="1371600" y="-292418"/>
            <a:ext cx="15544800" cy="3143249"/>
            <a:chOff x="0" y="-19050"/>
            <a:chExt cx="20726400" cy="4191000"/>
          </a:xfrm>
        </p:grpSpPr>
        <p:sp>
          <p:nvSpPr>
            <p:cNvPr id="114" name="Google Shape;114;p4"/>
            <p:cNvSpPr/>
            <p:nvPr/>
          </p:nvSpPr>
          <p:spPr>
            <a:xfrm>
              <a:off x="0" y="0"/>
              <a:ext cx="20726400" cy="4171950"/>
            </a:xfrm>
            <a:custGeom>
              <a:avLst/>
              <a:gdLst/>
              <a:ahLst/>
              <a:cxnLst/>
              <a:rect l="l" t="t" r="r" b="b"/>
              <a:pathLst>
                <a:path w="20726400" h="4171950" extrusionOk="0">
                  <a:moveTo>
                    <a:pt x="0" y="0"/>
                  </a:moveTo>
                  <a:lnTo>
                    <a:pt x="20726400" y="0"/>
                  </a:lnTo>
                  <a:lnTo>
                    <a:pt x="20726400" y="4171950"/>
                  </a:lnTo>
                  <a:lnTo>
                    <a:pt x="0" y="4171950"/>
                  </a:lnTo>
                  <a:close/>
                </a:path>
              </a:pathLst>
            </a:custGeom>
            <a:solidFill>
              <a:srgbClr val="000000">
                <a:alpha val="0"/>
              </a:srgbClr>
            </a:solidFill>
            <a:ln>
              <a:noFill/>
            </a:ln>
          </p:spPr>
        </p:sp>
        <p:sp>
          <p:nvSpPr>
            <p:cNvPr id="115" name="Google Shape;115;p4"/>
            <p:cNvSpPr txBox="1"/>
            <p:nvPr/>
          </p:nvSpPr>
          <p:spPr>
            <a:xfrm>
              <a:off x="0" y="-19050"/>
              <a:ext cx="20726400" cy="4191000"/>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6000" b="1" i="0" u="none" strike="noStrike" cap="none">
                  <a:solidFill>
                    <a:srgbClr val="FFFFFF"/>
                  </a:solidFill>
                  <a:latin typeface="Garamond"/>
                  <a:ea typeface="Garamond"/>
                  <a:cs typeface="Garamond"/>
                  <a:sym typeface="Garamond"/>
                </a:rPr>
                <a:t>TECHNICAL APPROACH</a:t>
              </a:r>
              <a:endParaRPr/>
            </a:p>
          </p:txBody>
        </p:sp>
      </p:grpSp>
      <p:sp>
        <p:nvSpPr>
          <p:cNvPr id="116" name="Google Shape;116;p4"/>
          <p:cNvSpPr txBox="1"/>
          <p:nvPr/>
        </p:nvSpPr>
        <p:spPr>
          <a:xfrm>
            <a:off x="208775" y="1667300"/>
            <a:ext cx="17485800" cy="9735600"/>
          </a:xfrm>
          <a:prstGeom prst="rect">
            <a:avLst/>
          </a:prstGeom>
          <a:noFill/>
          <a:ln>
            <a:noFill/>
          </a:ln>
        </p:spPr>
        <p:txBody>
          <a:bodyPr spcFirstLastPara="1" wrap="square" lIns="0" tIns="0" rIns="0" bIns="0" anchor="t" anchorCtr="0">
            <a:spAutoFit/>
          </a:bodyPr>
          <a:lstStyle/>
          <a:p>
            <a:pPr marL="0" marR="0" lvl="0" indent="0" algn="l" rtl="0">
              <a:lnSpc>
                <a:spcPct val="200000"/>
              </a:lnSpc>
              <a:spcBef>
                <a:spcPts val="0"/>
              </a:spcBef>
              <a:spcAft>
                <a:spcPts val="0"/>
              </a:spcAft>
              <a:buNone/>
            </a:pPr>
            <a:r>
              <a:rPr lang="en-US" sz="3600" b="0" i="0" u="none" strike="noStrike" cap="none">
                <a:solidFill>
                  <a:srgbClr val="FFFFFF"/>
                </a:solidFill>
                <a:latin typeface="League Spartan"/>
                <a:ea typeface="League Spartan"/>
                <a:cs typeface="League Spartan"/>
                <a:sym typeface="League Spartan"/>
              </a:rPr>
              <a:t>•</a:t>
            </a:r>
            <a:r>
              <a:rPr lang="en-US" sz="3600" b="0" i="0" u="sng" strike="noStrike" cap="none">
                <a:solidFill>
                  <a:srgbClr val="FFFFFF"/>
                </a:solidFill>
                <a:latin typeface="League Spartan"/>
                <a:ea typeface="League Spartan"/>
                <a:cs typeface="League Spartan"/>
                <a:sym typeface="League Spartan"/>
              </a:rPr>
              <a:t>Technologies to be used </a:t>
            </a:r>
            <a:endParaRPr sz="3600" u="sng">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Programming Languages: </a:t>
            </a:r>
            <a:endParaRPr sz="29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Python (for deep learning &amp; backend),    JavaScript (for frontend dashboard if needed).</a:t>
            </a:r>
            <a:endParaRPr sz="29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Frameworks/Libraries:  </a:t>
            </a:r>
            <a:endParaRPr sz="29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1)TensorFlow→ for deep learning model training.    </a:t>
            </a:r>
            <a:endParaRPr sz="29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2) OpenCV → for video stream processing. </a:t>
            </a:r>
            <a:endParaRPr sz="29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3) YOLOv8→ for real-time object detection.  </a:t>
            </a:r>
            <a:endParaRPr sz="29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4) Flask → to create API for integration with smart cameras.  </a:t>
            </a:r>
            <a:endParaRPr sz="29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5) WebSocket → for real-time notifications.</a:t>
            </a:r>
            <a:endParaRPr sz="2900">
              <a:solidFill>
                <a:srgbClr val="FFFFFF"/>
              </a:solidFill>
              <a:latin typeface="League Spartan"/>
              <a:ea typeface="League Spartan"/>
              <a:cs typeface="League Spartan"/>
              <a:sym typeface="League Spartan"/>
            </a:endParaRPr>
          </a:p>
          <a:p>
            <a:pPr marL="0" lvl="0" indent="0" algn="l" rtl="0">
              <a:lnSpc>
                <a:spcPct val="150000"/>
              </a:lnSpc>
              <a:spcBef>
                <a:spcPts val="0"/>
              </a:spcBef>
              <a:spcAft>
                <a:spcPts val="0"/>
              </a:spcAft>
              <a:buClr>
                <a:schemeClr val="dk1"/>
              </a:buClr>
              <a:buSzPts val="1100"/>
              <a:buFont typeface="Arial"/>
              <a:buNone/>
            </a:pPr>
            <a:r>
              <a:rPr lang="en-US" sz="2900">
                <a:solidFill>
                  <a:srgbClr val="FFFFFF"/>
                </a:solidFill>
                <a:latin typeface="League Spartan"/>
                <a:ea typeface="League Spartan"/>
                <a:cs typeface="League Spartan"/>
                <a:sym typeface="League Spartan"/>
              </a:rPr>
              <a:t>Tools: </a:t>
            </a:r>
            <a:endParaRPr sz="2900">
              <a:solidFill>
                <a:srgbClr val="FFFFFF"/>
              </a:solidFill>
              <a:latin typeface="League Spartan"/>
              <a:ea typeface="League Spartan"/>
              <a:cs typeface="League Spartan"/>
              <a:sym typeface="League Spartan"/>
            </a:endParaRPr>
          </a:p>
          <a:p>
            <a:pPr marL="0" lvl="0" indent="0" algn="l" rtl="0">
              <a:lnSpc>
                <a:spcPct val="150000"/>
              </a:lnSpc>
              <a:spcBef>
                <a:spcPts val="0"/>
              </a:spcBef>
              <a:spcAft>
                <a:spcPts val="0"/>
              </a:spcAft>
              <a:buClr>
                <a:schemeClr val="dk1"/>
              </a:buClr>
              <a:buSzPts val="1100"/>
              <a:buFont typeface="Arial"/>
              <a:buNone/>
            </a:pPr>
            <a:r>
              <a:rPr lang="en-US" sz="2900">
                <a:solidFill>
                  <a:srgbClr val="FFFFFF"/>
                </a:solidFill>
                <a:latin typeface="League Spartan"/>
                <a:ea typeface="League Spartan"/>
                <a:cs typeface="League Spartan"/>
                <a:sym typeface="League Spartan"/>
              </a:rPr>
              <a:t>Jupyter Notebook (model development),  Docker (deployment).         </a:t>
            </a:r>
            <a:endParaRPr sz="2900">
              <a:solidFill>
                <a:srgbClr val="FFFFFF"/>
              </a:solidFill>
              <a:latin typeface="League Spartan"/>
              <a:ea typeface="League Spartan"/>
              <a:cs typeface="League Spartan"/>
              <a:sym typeface="League Spartan"/>
            </a:endParaRPr>
          </a:p>
          <a:p>
            <a:pPr marL="0" lvl="0" indent="0" algn="l" rtl="0">
              <a:lnSpc>
                <a:spcPct val="150000"/>
              </a:lnSpc>
              <a:spcBef>
                <a:spcPts val="0"/>
              </a:spcBef>
              <a:spcAft>
                <a:spcPts val="0"/>
              </a:spcAft>
              <a:buClr>
                <a:schemeClr val="dk1"/>
              </a:buClr>
              <a:buSzPts val="1100"/>
              <a:buFont typeface="Arial"/>
              <a:buNone/>
            </a:pPr>
            <a:r>
              <a:rPr lang="en-US" sz="2900">
                <a:solidFill>
                  <a:srgbClr val="FFFFFF"/>
                </a:solidFill>
                <a:latin typeface="League Spartan"/>
                <a:ea typeface="League Spartan"/>
                <a:cs typeface="League Spartan"/>
                <a:sym typeface="League Spartan"/>
              </a:rPr>
              <a:t>Databases: Firebase (to store logs &amp; detection history).</a:t>
            </a:r>
            <a:endParaRPr sz="2900">
              <a:solidFill>
                <a:srgbClr val="FFFFFF"/>
              </a:solidFill>
              <a:latin typeface="League Spartan"/>
              <a:ea typeface="League Spartan"/>
              <a:cs typeface="League Spartan"/>
              <a:sym typeface="League Spartan"/>
            </a:endParaRPr>
          </a:p>
          <a:p>
            <a:pPr marL="0" marR="0" lvl="0" indent="0" algn="l" rtl="0">
              <a:lnSpc>
                <a:spcPct val="200000"/>
              </a:lnSpc>
              <a:spcBef>
                <a:spcPts val="0"/>
              </a:spcBef>
              <a:spcAft>
                <a:spcPts val="0"/>
              </a:spcAft>
              <a:buNone/>
            </a:pPr>
            <a:endParaRPr sz="23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endParaRPr sz="3600" b="0" i="0" u="none" strike="noStrike" cap="none">
              <a:solidFill>
                <a:srgbClr val="FFFFFF"/>
              </a:solidFill>
              <a:latin typeface="League Spartan"/>
              <a:ea typeface="League Spartan"/>
              <a:cs typeface="League Spartan"/>
              <a:sym typeface="League Spartan"/>
            </a:endParaRPr>
          </a:p>
        </p:txBody>
      </p:sp>
      <p:sp>
        <p:nvSpPr>
          <p:cNvPr id="117" name="Google Shape;117;p4"/>
          <p:cNvSpPr/>
          <p:nvPr/>
        </p:nvSpPr>
        <p:spPr>
          <a:xfrm>
            <a:off x="687928" y="390103"/>
            <a:ext cx="933831" cy="1277208"/>
          </a:xfrm>
          <a:custGeom>
            <a:avLst/>
            <a:gdLst/>
            <a:ahLst/>
            <a:cxnLst/>
            <a:rect l="l" t="t" r="r" b="b"/>
            <a:pathLst>
              <a:path w="1245108" h="1702943" extrusionOk="0">
                <a:moveTo>
                  <a:pt x="0" y="0"/>
                </a:moveTo>
                <a:lnTo>
                  <a:pt x="1245108" y="0"/>
                </a:lnTo>
                <a:lnTo>
                  <a:pt x="1245108" y="1702943"/>
                </a:lnTo>
                <a:lnTo>
                  <a:pt x="0" y="1702943"/>
                </a:lnTo>
                <a:lnTo>
                  <a:pt x="0" y="0"/>
                </a:lnTo>
                <a:close/>
              </a:path>
            </a:pathLst>
          </a:custGeom>
          <a:blipFill rotWithShape="1">
            <a:blip r:embed="rId3">
              <a:alphaModFix/>
            </a:blip>
            <a:stretch>
              <a:fillRect t="-26" b="-24"/>
            </a:stretch>
          </a:blipFill>
          <a:ln>
            <a:noFill/>
          </a:ln>
        </p:spPr>
      </p:sp>
      <p:sp>
        <p:nvSpPr>
          <p:cNvPr id="118" name="Google Shape;118;p4"/>
          <p:cNvSpPr/>
          <p:nvPr/>
        </p:nvSpPr>
        <p:spPr>
          <a:xfrm>
            <a:off x="10689142" y="2788815"/>
            <a:ext cx="9149906"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4">
              <a:alphaModFix amt="46000"/>
            </a:blip>
            <a:stretch>
              <a:fillRect/>
            </a:stretch>
          </a:blipFill>
          <a:ln>
            <a:noFill/>
          </a:ln>
        </p:spPr>
      </p:sp>
      <p:sp>
        <p:nvSpPr>
          <p:cNvPr id="119" name="Google Shape;119;p4"/>
          <p:cNvSpPr/>
          <p:nvPr/>
        </p:nvSpPr>
        <p:spPr>
          <a:xfrm>
            <a:off x="-3986591" y="6993255"/>
            <a:ext cx="9149906"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4">
              <a:alphaModFix amt="46000"/>
            </a:blip>
            <a:stretch>
              <a:fillRect/>
            </a:stretch>
          </a:blipFill>
          <a:ln>
            <a:noFill/>
          </a:ln>
        </p:spPr>
      </p:sp>
      <p:sp>
        <p:nvSpPr>
          <p:cNvPr id="120" name="Google Shape;120;p4"/>
          <p:cNvSpPr/>
          <p:nvPr/>
        </p:nvSpPr>
        <p:spPr>
          <a:xfrm>
            <a:off x="15895675" y="390103"/>
            <a:ext cx="2392299" cy="1277208"/>
          </a:xfrm>
          <a:custGeom>
            <a:avLst/>
            <a:gdLst/>
            <a:ahLst/>
            <a:cxnLst/>
            <a:rect l="l" t="t" r="r" b="b"/>
            <a:pathLst>
              <a:path w="3189732" h="1702943" extrusionOk="0">
                <a:moveTo>
                  <a:pt x="0" y="0"/>
                </a:moveTo>
                <a:lnTo>
                  <a:pt x="3189732" y="0"/>
                </a:lnTo>
                <a:lnTo>
                  <a:pt x="3189732" y="1702943"/>
                </a:lnTo>
                <a:lnTo>
                  <a:pt x="0" y="1702943"/>
                </a:lnTo>
                <a:lnTo>
                  <a:pt x="0" y="0"/>
                </a:lnTo>
                <a:close/>
              </a:path>
            </a:pathLst>
          </a:custGeom>
          <a:blipFill rotWithShape="1">
            <a:blip r:embed="rId5">
              <a:alphaModFix/>
            </a:blip>
            <a:stretch>
              <a:fillRect t="-61911" b="-61911"/>
            </a:stretch>
          </a:blipFill>
          <a:ln>
            <a:noFill/>
          </a:ln>
        </p:spPr>
      </p:sp>
      <p:pic>
        <p:nvPicPr>
          <p:cNvPr id="121" name="Google Shape;121;p4"/>
          <p:cNvPicPr preferRelativeResize="0"/>
          <p:nvPr/>
        </p:nvPicPr>
        <p:blipFill>
          <a:blip r:embed="rId6">
            <a:alphaModFix/>
          </a:blip>
          <a:stretch>
            <a:fillRect/>
          </a:stretch>
        </p:blipFill>
        <p:spPr>
          <a:xfrm>
            <a:off x="11382800" y="4000426"/>
            <a:ext cx="2392300" cy="3165403"/>
          </a:xfrm>
          <a:prstGeom prst="rect">
            <a:avLst/>
          </a:prstGeom>
          <a:noFill/>
          <a:ln>
            <a:noFill/>
          </a:ln>
        </p:spPr>
      </p:pic>
      <p:pic>
        <p:nvPicPr>
          <p:cNvPr id="122" name="Google Shape;122;p4"/>
          <p:cNvPicPr preferRelativeResize="0"/>
          <p:nvPr/>
        </p:nvPicPr>
        <p:blipFill>
          <a:blip r:embed="rId7">
            <a:alphaModFix/>
          </a:blip>
          <a:stretch>
            <a:fillRect/>
          </a:stretch>
        </p:blipFill>
        <p:spPr>
          <a:xfrm>
            <a:off x="14249400" y="7245100"/>
            <a:ext cx="2667000" cy="2667000"/>
          </a:xfrm>
          <a:prstGeom prst="rect">
            <a:avLst/>
          </a:prstGeom>
          <a:noFill/>
          <a:ln>
            <a:noFill/>
          </a:ln>
        </p:spPr>
      </p:pic>
      <p:pic>
        <p:nvPicPr>
          <p:cNvPr id="123" name="Google Shape;123;p4"/>
          <p:cNvPicPr preferRelativeResize="0"/>
          <p:nvPr/>
        </p:nvPicPr>
        <p:blipFill>
          <a:blip r:embed="rId8">
            <a:alphaModFix/>
          </a:blip>
          <a:stretch>
            <a:fillRect/>
          </a:stretch>
        </p:blipFill>
        <p:spPr>
          <a:xfrm>
            <a:off x="10332675" y="7388050"/>
            <a:ext cx="2667000"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7A4C7E"/>
            </a:gs>
            <a:gs pos="100000">
              <a:srgbClr val="0D0235"/>
            </a:gs>
          </a:gsLst>
          <a:lin ang="0" scaled="0"/>
        </a:gradFill>
        <a:effectLst/>
      </p:bgPr>
    </p:bg>
    <p:spTree>
      <p:nvGrpSpPr>
        <p:cNvPr id="1" name="Shape 127"/>
        <p:cNvGrpSpPr/>
        <p:nvPr/>
      </p:nvGrpSpPr>
      <p:grpSpPr>
        <a:xfrm>
          <a:off x="0" y="0"/>
          <a:ext cx="0" cy="0"/>
          <a:chOff x="0" y="0"/>
          <a:chExt cx="0" cy="0"/>
        </a:xfrm>
      </p:grpSpPr>
      <p:grpSp>
        <p:nvGrpSpPr>
          <p:cNvPr id="128" name="Google Shape;128;g380932856e7_5_7"/>
          <p:cNvGrpSpPr/>
          <p:nvPr/>
        </p:nvGrpSpPr>
        <p:grpSpPr>
          <a:xfrm>
            <a:off x="1371600" y="-292418"/>
            <a:ext cx="15544800" cy="3143250"/>
            <a:chOff x="0" y="-19050"/>
            <a:chExt cx="20726400" cy="4191000"/>
          </a:xfrm>
        </p:grpSpPr>
        <p:sp>
          <p:nvSpPr>
            <p:cNvPr id="129" name="Google Shape;129;g380932856e7_5_7"/>
            <p:cNvSpPr/>
            <p:nvPr/>
          </p:nvSpPr>
          <p:spPr>
            <a:xfrm>
              <a:off x="0" y="0"/>
              <a:ext cx="20726400" cy="4171950"/>
            </a:xfrm>
            <a:custGeom>
              <a:avLst/>
              <a:gdLst/>
              <a:ahLst/>
              <a:cxnLst/>
              <a:rect l="l" t="t" r="r" b="b"/>
              <a:pathLst>
                <a:path w="20726400" h="4171950" extrusionOk="0">
                  <a:moveTo>
                    <a:pt x="0" y="0"/>
                  </a:moveTo>
                  <a:lnTo>
                    <a:pt x="20726400" y="0"/>
                  </a:lnTo>
                  <a:lnTo>
                    <a:pt x="20726400" y="4171950"/>
                  </a:lnTo>
                  <a:lnTo>
                    <a:pt x="0" y="4171950"/>
                  </a:lnTo>
                  <a:close/>
                </a:path>
              </a:pathLst>
            </a:custGeom>
            <a:solidFill>
              <a:srgbClr val="000000">
                <a:alpha val="0"/>
              </a:srgbClr>
            </a:solidFill>
            <a:ln>
              <a:noFill/>
            </a:ln>
          </p:spPr>
        </p:sp>
        <p:sp>
          <p:nvSpPr>
            <p:cNvPr id="130" name="Google Shape;130;g380932856e7_5_7"/>
            <p:cNvSpPr txBox="1"/>
            <p:nvPr/>
          </p:nvSpPr>
          <p:spPr>
            <a:xfrm>
              <a:off x="0" y="-19050"/>
              <a:ext cx="20726400" cy="4191000"/>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6000" b="1" i="0" u="none" strike="noStrike" cap="none">
                  <a:solidFill>
                    <a:srgbClr val="FFFFFF"/>
                  </a:solidFill>
                  <a:latin typeface="Garamond"/>
                  <a:ea typeface="Garamond"/>
                  <a:cs typeface="Garamond"/>
                  <a:sym typeface="Garamond"/>
                </a:rPr>
                <a:t>TECHNICAL APPROACH</a:t>
              </a:r>
              <a:endParaRPr/>
            </a:p>
          </p:txBody>
        </p:sp>
      </p:grpSp>
      <p:sp>
        <p:nvSpPr>
          <p:cNvPr id="131" name="Google Shape;131;g380932856e7_5_7"/>
          <p:cNvSpPr txBox="1"/>
          <p:nvPr/>
        </p:nvSpPr>
        <p:spPr>
          <a:xfrm>
            <a:off x="401100" y="1993525"/>
            <a:ext cx="17485800" cy="72036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3600" b="0" i="0" u="none" strike="noStrike" cap="none">
                <a:solidFill>
                  <a:srgbClr val="FFFFFF"/>
                </a:solidFill>
                <a:latin typeface="League Spartan"/>
                <a:ea typeface="League Spartan"/>
                <a:cs typeface="League Spartan"/>
                <a:sym typeface="League Spartan"/>
              </a:rPr>
              <a:t>•</a:t>
            </a:r>
            <a:r>
              <a:rPr lang="en-US" sz="3600" b="0" i="0" u="sng" strike="noStrike" cap="none">
                <a:solidFill>
                  <a:srgbClr val="FFFFFF"/>
                </a:solidFill>
                <a:latin typeface="League Spartan"/>
                <a:ea typeface="League Spartan"/>
                <a:cs typeface="League Spartan"/>
                <a:sym typeface="League Spartan"/>
              </a:rPr>
              <a:t>Methodology and process for implementation.</a:t>
            </a:r>
            <a:endParaRPr sz="3600" u="sng">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1] Data Collection &amp; Training: Collect and augment a dataset of weapon and non-weapon images. Use a pre-trained model like YOLOv8 to train on this data and evaluate it using metrics such as precision and recall.</a:t>
            </a:r>
            <a:endParaRPr sz="28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endParaRPr sz="28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2] Real-Time Processing: Use OpenCV to analyze live CCTV or IP camera feeds frame by frame for weapons.</a:t>
            </a:r>
            <a:endParaRPr sz="28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endParaRPr sz="28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3] Threat Alerting: Automatically generate an SMS or email alert and log the detection when a weapon is found.</a:t>
            </a:r>
            <a:endParaRPr sz="28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endParaRPr sz="28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4] Deployment: Deploy the model as a REST API using Flask/FastAPI or  optimize it for edge devices like NVIDIA Jetson or Raspberry Pi.</a:t>
            </a:r>
            <a:endParaRPr sz="2800">
              <a:solidFill>
                <a:srgbClr val="FFFFFF"/>
              </a:solidFill>
              <a:latin typeface="League Spartan"/>
              <a:ea typeface="League Spartan"/>
              <a:cs typeface="League Spartan"/>
              <a:sym typeface="League Spartan"/>
            </a:endParaRPr>
          </a:p>
          <a:p>
            <a:pPr marL="0" marR="0" lvl="0" indent="0" algn="l" rtl="0">
              <a:lnSpc>
                <a:spcPct val="150000"/>
              </a:lnSpc>
              <a:spcBef>
                <a:spcPts val="0"/>
              </a:spcBef>
              <a:spcAft>
                <a:spcPts val="0"/>
              </a:spcAft>
              <a:buNone/>
            </a:pPr>
            <a:endParaRPr sz="3600" b="0" i="0" u="none" strike="noStrike" cap="none">
              <a:solidFill>
                <a:srgbClr val="FFFFFF"/>
              </a:solidFill>
              <a:latin typeface="League Spartan"/>
              <a:ea typeface="League Spartan"/>
              <a:cs typeface="League Spartan"/>
              <a:sym typeface="League Spartan"/>
            </a:endParaRPr>
          </a:p>
        </p:txBody>
      </p:sp>
      <p:sp>
        <p:nvSpPr>
          <p:cNvPr id="132" name="Google Shape;132;g380932856e7_5_7"/>
          <p:cNvSpPr/>
          <p:nvPr/>
        </p:nvSpPr>
        <p:spPr>
          <a:xfrm>
            <a:off x="687928" y="390103"/>
            <a:ext cx="933831" cy="1277207"/>
          </a:xfrm>
          <a:custGeom>
            <a:avLst/>
            <a:gdLst/>
            <a:ahLst/>
            <a:cxnLst/>
            <a:rect l="l" t="t" r="r" b="b"/>
            <a:pathLst>
              <a:path w="1245108" h="1702943" extrusionOk="0">
                <a:moveTo>
                  <a:pt x="0" y="0"/>
                </a:moveTo>
                <a:lnTo>
                  <a:pt x="1245108" y="0"/>
                </a:lnTo>
                <a:lnTo>
                  <a:pt x="1245108" y="1702943"/>
                </a:lnTo>
                <a:lnTo>
                  <a:pt x="0" y="1702943"/>
                </a:lnTo>
                <a:lnTo>
                  <a:pt x="0" y="0"/>
                </a:lnTo>
                <a:close/>
              </a:path>
            </a:pathLst>
          </a:custGeom>
          <a:blipFill rotWithShape="1">
            <a:blip r:embed="rId3">
              <a:alphaModFix/>
            </a:blip>
            <a:stretch>
              <a:fillRect t="-29" b="-19"/>
            </a:stretch>
          </a:blipFill>
          <a:ln>
            <a:noFill/>
          </a:ln>
        </p:spPr>
      </p:sp>
      <p:sp>
        <p:nvSpPr>
          <p:cNvPr id="133" name="Google Shape;133;g380932856e7_5_7"/>
          <p:cNvSpPr/>
          <p:nvPr/>
        </p:nvSpPr>
        <p:spPr>
          <a:xfrm>
            <a:off x="10689142" y="2788815"/>
            <a:ext cx="9149905"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4">
              <a:alphaModFix amt="46000"/>
            </a:blip>
            <a:stretch>
              <a:fillRect/>
            </a:stretch>
          </a:blipFill>
          <a:ln>
            <a:noFill/>
          </a:ln>
        </p:spPr>
      </p:sp>
      <p:sp>
        <p:nvSpPr>
          <p:cNvPr id="134" name="Google Shape;134;g380932856e7_5_7"/>
          <p:cNvSpPr/>
          <p:nvPr/>
        </p:nvSpPr>
        <p:spPr>
          <a:xfrm>
            <a:off x="-3986591" y="6993255"/>
            <a:ext cx="9149906"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4">
              <a:alphaModFix amt="46000"/>
            </a:blip>
            <a:stretch>
              <a:fillRect/>
            </a:stretch>
          </a:blipFill>
          <a:ln>
            <a:noFill/>
          </a:ln>
        </p:spPr>
      </p:sp>
      <p:sp>
        <p:nvSpPr>
          <p:cNvPr id="135" name="Google Shape;135;g380932856e7_5_7"/>
          <p:cNvSpPr/>
          <p:nvPr/>
        </p:nvSpPr>
        <p:spPr>
          <a:xfrm>
            <a:off x="15895675" y="390103"/>
            <a:ext cx="2392299" cy="1277207"/>
          </a:xfrm>
          <a:custGeom>
            <a:avLst/>
            <a:gdLst/>
            <a:ahLst/>
            <a:cxnLst/>
            <a:rect l="l" t="t" r="r" b="b"/>
            <a:pathLst>
              <a:path w="3189732" h="1702943" extrusionOk="0">
                <a:moveTo>
                  <a:pt x="0" y="0"/>
                </a:moveTo>
                <a:lnTo>
                  <a:pt x="3189732" y="0"/>
                </a:lnTo>
                <a:lnTo>
                  <a:pt x="3189732" y="1702943"/>
                </a:lnTo>
                <a:lnTo>
                  <a:pt x="0" y="1702943"/>
                </a:lnTo>
                <a:lnTo>
                  <a:pt x="0" y="0"/>
                </a:lnTo>
                <a:close/>
              </a:path>
            </a:pathLst>
          </a:custGeom>
          <a:blipFill rotWithShape="1">
            <a:blip r:embed="rId5">
              <a:alphaModFix/>
            </a:blip>
            <a:stretch>
              <a:fillRect t="-61906" b="-61906"/>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7A4C7E"/>
            </a:gs>
            <a:gs pos="100000">
              <a:srgbClr val="0D0235"/>
            </a:gs>
          </a:gsLst>
          <a:lin ang="0" scaled="0"/>
        </a:gradFill>
        <a:effectLst/>
      </p:bgPr>
    </p:bg>
    <p:spTree>
      <p:nvGrpSpPr>
        <p:cNvPr id="1" name="Shape 139"/>
        <p:cNvGrpSpPr/>
        <p:nvPr/>
      </p:nvGrpSpPr>
      <p:grpSpPr>
        <a:xfrm>
          <a:off x="0" y="0"/>
          <a:ext cx="0" cy="0"/>
          <a:chOff x="0" y="0"/>
          <a:chExt cx="0" cy="0"/>
        </a:xfrm>
      </p:grpSpPr>
      <p:grpSp>
        <p:nvGrpSpPr>
          <p:cNvPr id="140" name="Google Shape;140;p5"/>
          <p:cNvGrpSpPr/>
          <p:nvPr/>
        </p:nvGrpSpPr>
        <p:grpSpPr>
          <a:xfrm>
            <a:off x="1371600" y="-354435"/>
            <a:ext cx="15544800" cy="3143249"/>
            <a:chOff x="0" y="-19050"/>
            <a:chExt cx="20726400" cy="4191000"/>
          </a:xfrm>
        </p:grpSpPr>
        <p:sp>
          <p:nvSpPr>
            <p:cNvPr id="141" name="Google Shape;141;p5"/>
            <p:cNvSpPr/>
            <p:nvPr/>
          </p:nvSpPr>
          <p:spPr>
            <a:xfrm>
              <a:off x="0" y="0"/>
              <a:ext cx="20726400" cy="4171950"/>
            </a:xfrm>
            <a:custGeom>
              <a:avLst/>
              <a:gdLst/>
              <a:ahLst/>
              <a:cxnLst/>
              <a:rect l="l" t="t" r="r" b="b"/>
              <a:pathLst>
                <a:path w="20726400" h="4171950" extrusionOk="0">
                  <a:moveTo>
                    <a:pt x="0" y="0"/>
                  </a:moveTo>
                  <a:lnTo>
                    <a:pt x="20726400" y="0"/>
                  </a:lnTo>
                  <a:lnTo>
                    <a:pt x="20726400" y="4171950"/>
                  </a:lnTo>
                  <a:lnTo>
                    <a:pt x="0" y="4171950"/>
                  </a:lnTo>
                  <a:close/>
                </a:path>
              </a:pathLst>
            </a:custGeom>
            <a:solidFill>
              <a:srgbClr val="000000">
                <a:alpha val="0"/>
              </a:srgbClr>
            </a:solidFill>
            <a:ln>
              <a:noFill/>
            </a:ln>
          </p:spPr>
        </p:sp>
        <p:sp>
          <p:nvSpPr>
            <p:cNvPr id="142" name="Google Shape;142;p5"/>
            <p:cNvSpPr txBox="1"/>
            <p:nvPr/>
          </p:nvSpPr>
          <p:spPr>
            <a:xfrm>
              <a:off x="0" y="-19050"/>
              <a:ext cx="20726400" cy="4191000"/>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6000" b="1" i="0" u="none" strike="noStrike" cap="none">
                  <a:solidFill>
                    <a:srgbClr val="FFFFFF"/>
                  </a:solidFill>
                  <a:latin typeface="Garamond"/>
                  <a:ea typeface="Garamond"/>
                  <a:cs typeface="Garamond"/>
                  <a:sym typeface="Garamond"/>
                </a:rPr>
                <a:t>FEASIBILITY AND VIABILITY</a:t>
              </a:r>
              <a:endParaRPr/>
            </a:p>
          </p:txBody>
        </p:sp>
      </p:grpSp>
      <p:sp>
        <p:nvSpPr>
          <p:cNvPr id="143" name="Google Shape;143;p5"/>
          <p:cNvSpPr txBox="1"/>
          <p:nvPr/>
        </p:nvSpPr>
        <p:spPr>
          <a:xfrm>
            <a:off x="1256175" y="1754300"/>
            <a:ext cx="16033500" cy="8157900"/>
          </a:xfrm>
          <a:prstGeom prst="rect">
            <a:avLst/>
          </a:prstGeom>
          <a:noFill/>
          <a:ln>
            <a:noFill/>
          </a:ln>
        </p:spPr>
        <p:txBody>
          <a:bodyPr spcFirstLastPara="1" wrap="square" lIns="0" tIns="0" rIns="0" bIns="0" anchor="t" anchorCtr="0">
            <a:spAutoFit/>
          </a:bodyPr>
          <a:lstStyle/>
          <a:p>
            <a:pPr marL="822960" marR="0" lvl="2" indent="-274320" algn="just" rtl="0">
              <a:lnSpc>
                <a:spcPct val="150000"/>
              </a:lnSpc>
              <a:spcBef>
                <a:spcPts val="0"/>
              </a:spcBef>
              <a:spcAft>
                <a:spcPts val="0"/>
              </a:spcAft>
              <a:buClr>
                <a:srgbClr val="FFFFFF"/>
              </a:buClr>
              <a:buSzPts val="3600"/>
              <a:buFont typeface="Arial"/>
              <a:buChar char="⚬"/>
            </a:pPr>
            <a:r>
              <a:rPr lang="en-US" sz="3600" b="0" i="0" u="none" strike="noStrike" cap="none">
                <a:solidFill>
                  <a:srgbClr val="FFFFFF"/>
                </a:solidFill>
                <a:latin typeface="League Spartan"/>
                <a:ea typeface="League Spartan"/>
                <a:cs typeface="League Spartan"/>
                <a:sym typeface="League Spartan"/>
              </a:rPr>
              <a:t>Analysis of the feasibility of the idea</a:t>
            </a:r>
            <a:endParaRPr sz="3600" b="0" i="0" u="none" strike="noStrike" cap="none">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Real-time detection possible with deep learning. </a:t>
            </a:r>
            <a:endParaRPr sz="2300">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Pre-trained models &amp; transfer reduce cost and time.</a:t>
            </a:r>
            <a:endParaRPr sz="2300">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Can run on edge devices or cloud for scalability.</a:t>
            </a:r>
            <a:endParaRPr sz="2300">
              <a:solidFill>
                <a:srgbClr val="FFFFFF"/>
              </a:solidFill>
              <a:latin typeface="League Spartan"/>
              <a:ea typeface="League Spartan"/>
              <a:cs typeface="League Spartan"/>
              <a:sym typeface="League Spartan"/>
            </a:endParaRPr>
          </a:p>
          <a:p>
            <a:pPr marL="822960" marR="0" lvl="2" indent="-274320" algn="just" rtl="0">
              <a:lnSpc>
                <a:spcPct val="150000"/>
              </a:lnSpc>
              <a:spcBef>
                <a:spcPts val="0"/>
              </a:spcBef>
              <a:spcAft>
                <a:spcPts val="0"/>
              </a:spcAft>
              <a:buClr>
                <a:srgbClr val="FFFFFF"/>
              </a:buClr>
              <a:buSzPts val="3600"/>
              <a:buFont typeface="Arial"/>
              <a:buChar char="⚬"/>
            </a:pPr>
            <a:r>
              <a:rPr lang="en-US" sz="3600" b="0" i="0" u="none" strike="noStrike" cap="none">
                <a:solidFill>
                  <a:srgbClr val="FFFFFF"/>
                </a:solidFill>
                <a:latin typeface="League Spartan"/>
                <a:ea typeface="League Spartan"/>
                <a:cs typeface="League Spartan"/>
                <a:sym typeface="League Spartan"/>
              </a:rPr>
              <a:t>Potential challenges and risks</a:t>
            </a:r>
            <a:endParaRPr sz="3600">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High computation &amp; latency issues.</a:t>
            </a:r>
            <a:endParaRPr sz="2300">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False positives/ negatives in detection.</a:t>
            </a:r>
            <a:endParaRPr sz="2300">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Limited datasets &amp; privacy concern.</a:t>
            </a:r>
            <a:endParaRPr sz="2300">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Integration with existing CCTV systems.</a:t>
            </a:r>
            <a:endParaRPr sz="2300">
              <a:solidFill>
                <a:srgbClr val="FFFFFF"/>
              </a:solidFill>
              <a:latin typeface="League Spartan"/>
              <a:ea typeface="League Spartan"/>
              <a:cs typeface="League Spartan"/>
              <a:sym typeface="League Spartan"/>
            </a:endParaRPr>
          </a:p>
          <a:p>
            <a:pPr marL="822960" marR="0" lvl="2" indent="-274320" algn="just" rtl="0">
              <a:lnSpc>
                <a:spcPct val="150000"/>
              </a:lnSpc>
              <a:spcBef>
                <a:spcPts val="0"/>
              </a:spcBef>
              <a:spcAft>
                <a:spcPts val="0"/>
              </a:spcAft>
              <a:buClr>
                <a:srgbClr val="FFFFFF"/>
              </a:buClr>
              <a:buSzPts val="3600"/>
              <a:buFont typeface="Arial"/>
              <a:buChar char="⚬"/>
            </a:pPr>
            <a:r>
              <a:rPr lang="en-US" sz="3600" b="0" i="0" u="none" strike="noStrike" cap="none">
                <a:solidFill>
                  <a:srgbClr val="FFFFFF"/>
                </a:solidFill>
                <a:latin typeface="League Spartan"/>
                <a:ea typeface="League Spartan"/>
                <a:cs typeface="League Spartan"/>
                <a:sym typeface="League Spartan"/>
              </a:rPr>
              <a:t>Strategies for overcoming these challenges</a:t>
            </a:r>
            <a:endParaRPr sz="3600" b="0" i="0" u="none" strike="noStrike" cap="none">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Use lightweight optimized models.</a:t>
            </a:r>
            <a:endParaRPr sz="2300">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Train with diverse datasets to improve accuracy.</a:t>
            </a:r>
            <a:endParaRPr sz="2300">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Multi-stage verification to reduce false alarms.</a:t>
            </a:r>
            <a:endParaRPr sz="2300">
              <a:solidFill>
                <a:srgbClr val="FFFFFF"/>
              </a:solidFill>
              <a:latin typeface="League Spartan"/>
              <a:ea typeface="League Spartan"/>
              <a:cs typeface="League Spartan"/>
              <a:sym typeface="League Spartan"/>
            </a:endParaRPr>
          </a:p>
          <a:p>
            <a:pPr marL="1371600" marR="0" lvl="2" indent="-374650" algn="just" rtl="0">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Edge computing + strong data security policies.</a:t>
            </a:r>
            <a:endParaRPr sz="3600">
              <a:solidFill>
                <a:srgbClr val="FFFFFF"/>
              </a:solidFill>
              <a:latin typeface="League Spartan"/>
              <a:ea typeface="League Spartan"/>
              <a:cs typeface="League Spartan"/>
              <a:sym typeface="League Spartan"/>
            </a:endParaRPr>
          </a:p>
        </p:txBody>
      </p:sp>
      <p:sp>
        <p:nvSpPr>
          <p:cNvPr id="144" name="Google Shape;144;p5"/>
          <p:cNvSpPr/>
          <p:nvPr/>
        </p:nvSpPr>
        <p:spPr>
          <a:xfrm>
            <a:off x="687928" y="390103"/>
            <a:ext cx="933831" cy="1277208"/>
          </a:xfrm>
          <a:custGeom>
            <a:avLst/>
            <a:gdLst/>
            <a:ahLst/>
            <a:cxnLst/>
            <a:rect l="l" t="t" r="r" b="b"/>
            <a:pathLst>
              <a:path w="1245108" h="1702943" extrusionOk="0">
                <a:moveTo>
                  <a:pt x="0" y="0"/>
                </a:moveTo>
                <a:lnTo>
                  <a:pt x="1245108" y="0"/>
                </a:lnTo>
                <a:lnTo>
                  <a:pt x="1245108" y="1702943"/>
                </a:lnTo>
                <a:lnTo>
                  <a:pt x="0" y="1702943"/>
                </a:lnTo>
                <a:lnTo>
                  <a:pt x="0" y="0"/>
                </a:lnTo>
                <a:close/>
              </a:path>
            </a:pathLst>
          </a:custGeom>
          <a:blipFill rotWithShape="1">
            <a:blip r:embed="rId3">
              <a:alphaModFix/>
            </a:blip>
            <a:stretch>
              <a:fillRect t="-26" b="-24"/>
            </a:stretch>
          </a:blipFill>
          <a:ln>
            <a:noFill/>
          </a:ln>
        </p:spPr>
      </p:sp>
      <p:sp>
        <p:nvSpPr>
          <p:cNvPr id="145" name="Google Shape;145;p5"/>
          <p:cNvSpPr/>
          <p:nvPr/>
        </p:nvSpPr>
        <p:spPr>
          <a:xfrm>
            <a:off x="-3986591" y="6993255"/>
            <a:ext cx="9149906"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4">
              <a:alphaModFix amt="46000"/>
            </a:blip>
            <a:stretch>
              <a:fillRect/>
            </a:stretch>
          </a:blipFill>
          <a:ln>
            <a:noFill/>
          </a:ln>
        </p:spPr>
      </p:sp>
      <p:sp>
        <p:nvSpPr>
          <p:cNvPr id="146" name="Google Shape;146;p5"/>
          <p:cNvSpPr/>
          <p:nvPr/>
        </p:nvSpPr>
        <p:spPr>
          <a:xfrm>
            <a:off x="15895675" y="390103"/>
            <a:ext cx="2392299" cy="1277208"/>
          </a:xfrm>
          <a:custGeom>
            <a:avLst/>
            <a:gdLst/>
            <a:ahLst/>
            <a:cxnLst/>
            <a:rect l="l" t="t" r="r" b="b"/>
            <a:pathLst>
              <a:path w="3189732" h="1702943" extrusionOk="0">
                <a:moveTo>
                  <a:pt x="0" y="0"/>
                </a:moveTo>
                <a:lnTo>
                  <a:pt x="3189732" y="0"/>
                </a:lnTo>
                <a:lnTo>
                  <a:pt x="3189732" y="1702943"/>
                </a:lnTo>
                <a:lnTo>
                  <a:pt x="0" y="1702943"/>
                </a:lnTo>
                <a:lnTo>
                  <a:pt x="0" y="0"/>
                </a:lnTo>
                <a:close/>
              </a:path>
            </a:pathLst>
          </a:custGeom>
          <a:blipFill rotWithShape="1">
            <a:blip r:embed="rId5">
              <a:alphaModFix/>
            </a:blip>
            <a:stretch>
              <a:fillRect t="-61911" b="-61911"/>
            </a:stretch>
          </a:blipFill>
          <a:ln>
            <a:noFill/>
          </a:ln>
        </p:spPr>
      </p:sp>
      <p:sp>
        <p:nvSpPr>
          <p:cNvPr id="147" name="Google Shape;147;p5"/>
          <p:cNvSpPr/>
          <p:nvPr/>
        </p:nvSpPr>
        <p:spPr>
          <a:xfrm>
            <a:off x="10689142" y="2788815"/>
            <a:ext cx="9149906"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4">
              <a:alphaModFix amt="46000"/>
            </a:blip>
            <a:stretch>
              <a:fillRect/>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7A4C7E"/>
            </a:gs>
            <a:gs pos="100000">
              <a:srgbClr val="0D0235"/>
            </a:gs>
          </a:gsLst>
          <a:lin ang="0" scaled="0"/>
        </a:gradFill>
        <a:effectLst/>
      </p:bgPr>
    </p:bg>
    <p:spTree>
      <p:nvGrpSpPr>
        <p:cNvPr id="1" name="Shape 151"/>
        <p:cNvGrpSpPr/>
        <p:nvPr/>
      </p:nvGrpSpPr>
      <p:grpSpPr>
        <a:xfrm>
          <a:off x="0" y="0"/>
          <a:ext cx="0" cy="0"/>
          <a:chOff x="0" y="0"/>
          <a:chExt cx="0" cy="0"/>
        </a:xfrm>
      </p:grpSpPr>
      <p:grpSp>
        <p:nvGrpSpPr>
          <p:cNvPr id="152" name="Google Shape;152;p6"/>
          <p:cNvGrpSpPr/>
          <p:nvPr/>
        </p:nvGrpSpPr>
        <p:grpSpPr>
          <a:xfrm>
            <a:off x="1714500" y="-354435"/>
            <a:ext cx="15544800" cy="3143249"/>
            <a:chOff x="0" y="-19050"/>
            <a:chExt cx="20726400" cy="4191000"/>
          </a:xfrm>
        </p:grpSpPr>
        <p:sp>
          <p:nvSpPr>
            <p:cNvPr id="153" name="Google Shape;153;p6"/>
            <p:cNvSpPr/>
            <p:nvPr/>
          </p:nvSpPr>
          <p:spPr>
            <a:xfrm>
              <a:off x="0" y="0"/>
              <a:ext cx="20726400" cy="4171950"/>
            </a:xfrm>
            <a:custGeom>
              <a:avLst/>
              <a:gdLst/>
              <a:ahLst/>
              <a:cxnLst/>
              <a:rect l="l" t="t" r="r" b="b"/>
              <a:pathLst>
                <a:path w="20726400" h="4171950" extrusionOk="0">
                  <a:moveTo>
                    <a:pt x="0" y="0"/>
                  </a:moveTo>
                  <a:lnTo>
                    <a:pt x="20726400" y="0"/>
                  </a:lnTo>
                  <a:lnTo>
                    <a:pt x="20726400" y="4171950"/>
                  </a:lnTo>
                  <a:lnTo>
                    <a:pt x="0" y="4171950"/>
                  </a:lnTo>
                  <a:close/>
                </a:path>
              </a:pathLst>
            </a:custGeom>
            <a:solidFill>
              <a:srgbClr val="000000">
                <a:alpha val="0"/>
              </a:srgbClr>
            </a:solidFill>
            <a:ln>
              <a:noFill/>
            </a:ln>
          </p:spPr>
        </p:sp>
        <p:sp>
          <p:nvSpPr>
            <p:cNvPr id="154" name="Google Shape;154;p6"/>
            <p:cNvSpPr txBox="1"/>
            <p:nvPr/>
          </p:nvSpPr>
          <p:spPr>
            <a:xfrm>
              <a:off x="0" y="-19050"/>
              <a:ext cx="20726400" cy="4191000"/>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6000" b="1" i="0" u="none" strike="noStrike" cap="none">
                  <a:solidFill>
                    <a:srgbClr val="FFFFFF"/>
                  </a:solidFill>
                  <a:latin typeface="Garamond"/>
                  <a:ea typeface="Garamond"/>
                  <a:cs typeface="Garamond"/>
                  <a:sym typeface="Garamond"/>
                </a:rPr>
                <a:t>IMPACT AND BENEFITS</a:t>
              </a:r>
              <a:endParaRPr/>
            </a:p>
          </p:txBody>
        </p:sp>
      </p:grpSp>
      <p:sp>
        <p:nvSpPr>
          <p:cNvPr id="155" name="Google Shape;155;p6"/>
          <p:cNvSpPr txBox="1"/>
          <p:nvPr/>
        </p:nvSpPr>
        <p:spPr>
          <a:xfrm>
            <a:off x="126125" y="1667300"/>
            <a:ext cx="17790300" cy="8058000"/>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US" sz="3600" b="0" i="0" u="none" strike="noStrike" cap="none">
                <a:solidFill>
                  <a:srgbClr val="FFFFFF"/>
                </a:solidFill>
                <a:latin typeface="League Spartan"/>
                <a:ea typeface="League Spartan"/>
                <a:cs typeface="League Spartan"/>
                <a:sym typeface="League Spartan"/>
              </a:rPr>
              <a:t>•</a:t>
            </a:r>
            <a:r>
              <a:rPr lang="en-US" sz="3600" b="1" i="0" u="none" strike="noStrike" cap="none">
                <a:solidFill>
                  <a:srgbClr val="FFFFFF"/>
                </a:solidFill>
                <a:latin typeface="League Spartan"/>
                <a:ea typeface="League Spartan"/>
                <a:cs typeface="League Spartan"/>
                <a:sym typeface="League Spartan"/>
              </a:rPr>
              <a:t>Potential impact of the solution:</a:t>
            </a:r>
            <a:r>
              <a:rPr lang="en-US" sz="3600" b="0" i="0" u="none" strike="noStrike" cap="none">
                <a:solidFill>
                  <a:srgbClr val="FFFFFF"/>
                </a:solidFill>
                <a:latin typeface="League Spartan"/>
                <a:ea typeface="League Spartan"/>
                <a:cs typeface="League Spartan"/>
                <a:sym typeface="League Spartan"/>
              </a:rPr>
              <a:t>  </a:t>
            </a:r>
            <a:endParaRPr sz="3600" b="0" i="0" u="none" strike="noStrike" cap="none">
              <a:solidFill>
                <a:srgbClr val="FFFFFF"/>
              </a:solidFill>
              <a:latin typeface="League Spartan"/>
              <a:ea typeface="League Spartan"/>
              <a:cs typeface="League Spartan"/>
              <a:sym typeface="League Spartan"/>
            </a:endParaRPr>
          </a:p>
          <a:p>
            <a:pPr marL="457200" marR="0" lvl="0" indent="-374650" algn="just" rtl="0">
              <a:lnSpc>
                <a:spcPct val="150000"/>
              </a:lnSpc>
              <a:spcBef>
                <a:spcPts val="0"/>
              </a:spcBef>
              <a:spcAft>
                <a:spcPts val="0"/>
              </a:spcAft>
              <a:buClr>
                <a:schemeClr val="lt1"/>
              </a:buClr>
              <a:buSzPts val="2300"/>
              <a:buFont typeface="League Spartan"/>
              <a:buAutoNum type="arabicPeriod"/>
            </a:pPr>
            <a:r>
              <a:rPr lang="en-US" sz="2300">
                <a:solidFill>
                  <a:schemeClr val="lt1"/>
                </a:solidFill>
              </a:rPr>
              <a:t>Enhanced Public Safety – By detecting weapons in real-time, the system enables immediate action that could prevent violent incidents before they escalate.</a:t>
            </a:r>
            <a:endParaRPr sz="2300">
              <a:solidFill>
                <a:schemeClr val="lt1"/>
              </a:solidFill>
            </a:endParaRPr>
          </a:p>
          <a:p>
            <a:pPr marL="457200" marR="0" lvl="0" indent="-374650" algn="just" rtl="0">
              <a:lnSpc>
                <a:spcPct val="150000"/>
              </a:lnSpc>
              <a:spcBef>
                <a:spcPts val="0"/>
              </a:spcBef>
              <a:spcAft>
                <a:spcPts val="0"/>
              </a:spcAft>
              <a:buClr>
                <a:schemeClr val="lt1"/>
              </a:buClr>
              <a:buSzPts val="2300"/>
              <a:buAutoNum type="arabicPeriod"/>
            </a:pPr>
            <a:r>
              <a:rPr lang="en-US" sz="2300">
                <a:solidFill>
                  <a:schemeClr val="lt1"/>
                </a:solidFill>
              </a:rPr>
              <a:t>Faster Response Times – Security staff can be alerted instantly, reducing delays compared to manual monitoring and allowing quicker intervention.</a:t>
            </a:r>
            <a:endParaRPr sz="2300">
              <a:solidFill>
                <a:schemeClr val="lt1"/>
              </a:solidFill>
            </a:endParaRPr>
          </a:p>
          <a:p>
            <a:pPr marL="457200" marR="0" lvl="0" indent="-374650" algn="just" rtl="0">
              <a:lnSpc>
                <a:spcPct val="150000"/>
              </a:lnSpc>
              <a:spcBef>
                <a:spcPts val="0"/>
              </a:spcBef>
              <a:spcAft>
                <a:spcPts val="0"/>
              </a:spcAft>
              <a:buClr>
                <a:schemeClr val="lt1"/>
              </a:buClr>
              <a:buSzPts val="2300"/>
              <a:buAutoNum type="arabicPeriod"/>
            </a:pPr>
            <a:r>
              <a:rPr lang="en-US" sz="2300">
                <a:solidFill>
                  <a:schemeClr val="lt1"/>
                </a:solidFill>
              </a:rPr>
              <a:t>Evidence Collection – Automatic detection and recording of weapon-related events provide strong digital evidence for law enforcement and investigations.</a:t>
            </a:r>
            <a:endParaRPr sz="2300">
              <a:solidFill>
                <a:schemeClr val="lt1"/>
              </a:solidFill>
            </a:endParaRPr>
          </a:p>
          <a:p>
            <a:pPr marL="0" marR="0" lvl="0" indent="0" algn="just" rtl="0">
              <a:lnSpc>
                <a:spcPct val="150000"/>
              </a:lnSpc>
              <a:spcBef>
                <a:spcPts val="0"/>
              </a:spcBef>
              <a:spcAft>
                <a:spcPts val="0"/>
              </a:spcAft>
              <a:buNone/>
            </a:pPr>
            <a:r>
              <a:rPr lang="en-US" sz="3600" b="0" i="0" u="none" strike="noStrike" cap="none">
                <a:solidFill>
                  <a:srgbClr val="FFFFFF"/>
                </a:solidFill>
                <a:latin typeface="League Spartan"/>
                <a:ea typeface="League Spartan"/>
                <a:cs typeface="League Spartan"/>
                <a:sym typeface="League Spartan"/>
              </a:rPr>
              <a:t>•</a:t>
            </a:r>
            <a:r>
              <a:rPr lang="en-US" sz="3600" b="1" i="0" u="none" strike="noStrike" cap="none">
                <a:solidFill>
                  <a:srgbClr val="FFFFFF"/>
                </a:solidFill>
                <a:latin typeface="League Spartan"/>
                <a:ea typeface="League Spartan"/>
                <a:cs typeface="League Spartan"/>
                <a:sym typeface="League Spartan"/>
              </a:rPr>
              <a:t>Benefits of the solution</a:t>
            </a:r>
            <a:r>
              <a:rPr lang="en-US" sz="3600" b="1">
                <a:solidFill>
                  <a:srgbClr val="FFFFFF"/>
                </a:solidFill>
                <a:latin typeface="League Spartan"/>
                <a:ea typeface="League Spartan"/>
                <a:cs typeface="League Spartan"/>
                <a:sym typeface="League Spartan"/>
              </a:rPr>
              <a:t>:</a:t>
            </a:r>
            <a:endParaRPr sz="3600" b="1">
              <a:solidFill>
                <a:srgbClr val="FFFFFF"/>
              </a:solidFill>
              <a:latin typeface="League Spartan"/>
              <a:ea typeface="League Spartan"/>
              <a:cs typeface="League Spartan"/>
              <a:sym typeface="League Spartan"/>
            </a:endParaRPr>
          </a:p>
          <a:p>
            <a:pPr marL="457200" marR="0" lvl="0" indent="-374650" algn="just" rtl="0">
              <a:lnSpc>
                <a:spcPct val="150000"/>
              </a:lnSpc>
              <a:spcBef>
                <a:spcPts val="0"/>
              </a:spcBef>
              <a:spcAft>
                <a:spcPts val="0"/>
              </a:spcAft>
              <a:buClr>
                <a:schemeClr val="lt1"/>
              </a:buClr>
              <a:buSzPts val="2300"/>
              <a:buFont typeface="League Spartan"/>
              <a:buAutoNum type="arabicPeriod"/>
            </a:pPr>
            <a:r>
              <a:rPr lang="en-US" sz="2300">
                <a:solidFill>
                  <a:schemeClr val="lt1"/>
                </a:solidFill>
              </a:rPr>
              <a:t>Real-time Notifications – Immediate alerts via SMS or alarms allow security teams to act promptly.</a:t>
            </a:r>
            <a:endParaRPr sz="2300">
              <a:solidFill>
                <a:schemeClr val="lt1"/>
              </a:solidFill>
            </a:endParaRPr>
          </a:p>
          <a:p>
            <a:pPr marL="457200" marR="0" lvl="0" indent="-374650" algn="just" rtl="0">
              <a:lnSpc>
                <a:spcPct val="150000"/>
              </a:lnSpc>
              <a:spcBef>
                <a:spcPts val="0"/>
              </a:spcBef>
              <a:spcAft>
                <a:spcPts val="0"/>
              </a:spcAft>
              <a:buClr>
                <a:schemeClr val="lt1"/>
              </a:buClr>
              <a:buSzPts val="2300"/>
              <a:buAutoNum type="arabicPeriod"/>
            </a:pPr>
            <a:r>
              <a:rPr lang="en-US" sz="2300">
                <a:solidFill>
                  <a:schemeClr val="lt1"/>
                </a:solidFill>
              </a:rPr>
              <a:t>Proactive Threat Mitigation – Identifying weapons at the earliest stage helps prevent violent crimes rather than just recording them after they occur.</a:t>
            </a:r>
            <a:endParaRPr sz="2300">
              <a:solidFill>
                <a:schemeClr val="lt1"/>
              </a:solidFill>
            </a:endParaRPr>
          </a:p>
          <a:p>
            <a:pPr marL="457200" marR="0" lvl="0" indent="-374650" algn="just" rtl="0">
              <a:lnSpc>
                <a:spcPct val="150000"/>
              </a:lnSpc>
              <a:spcBef>
                <a:spcPts val="0"/>
              </a:spcBef>
              <a:spcAft>
                <a:spcPts val="0"/>
              </a:spcAft>
              <a:buClr>
                <a:schemeClr val="lt1"/>
              </a:buClr>
              <a:buSzPts val="2300"/>
              <a:buAutoNum type="arabicPeriod"/>
            </a:pPr>
            <a:r>
              <a:rPr lang="en-US" sz="2300">
                <a:solidFill>
                  <a:schemeClr val="lt1"/>
                </a:solidFill>
              </a:rPr>
              <a:t>Adaptability – The model can be trained to recognize different types of weapons (guns, knives, explosives) and updated as threats evolve.</a:t>
            </a:r>
            <a:endParaRPr sz="2300">
              <a:solidFill>
                <a:schemeClr val="lt1"/>
              </a:solidFill>
            </a:endParaRPr>
          </a:p>
          <a:p>
            <a:pPr marL="0" marR="0" lvl="0" indent="0" algn="just" rtl="0">
              <a:lnSpc>
                <a:spcPct val="240000"/>
              </a:lnSpc>
              <a:spcBef>
                <a:spcPts val="0"/>
              </a:spcBef>
              <a:spcAft>
                <a:spcPts val="0"/>
              </a:spcAft>
              <a:buNone/>
            </a:pPr>
            <a:endParaRPr sz="3600" b="0" i="0" u="none" strike="noStrike" cap="none">
              <a:solidFill>
                <a:srgbClr val="FFFFFF"/>
              </a:solidFill>
              <a:latin typeface="League Spartan"/>
              <a:ea typeface="League Spartan"/>
              <a:cs typeface="League Spartan"/>
              <a:sym typeface="League Spartan"/>
            </a:endParaRPr>
          </a:p>
        </p:txBody>
      </p:sp>
      <p:sp>
        <p:nvSpPr>
          <p:cNvPr id="156" name="Google Shape;156;p6"/>
          <p:cNvSpPr/>
          <p:nvPr/>
        </p:nvSpPr>
        <p:spPr>
          <a:xfrm>
            <a:off x="687928" y="390103"/>
            <a:ext cx="933831" cy="1277208"/>
          </a:xfrm>
          <a:custGeom>
            <a:avLst/>
            <a:gdLst/>
            <a:ahLst/>
            <a:cxnLst/>
            <a:rect l="l" t="t" r="r" b="b"/>
            <a:pathLst>
              <a:path w="1245108" h="1702943" extrusionOk="0">
                <a:moveTo>
                  <a:pt x="0" y="0"/>
                </a:moveTo>
                <a:lnTo>
                  <a:pt x="1245108" y="0"/>
                </a:lnTo>
                <a:lnTo>
                  <a:pt x="1245108" y="1702943"/>
                </a:lnTo>
                <a:lnTo>
                  <a:pt x="0" y="1702943"/>
                </a:lnTo>
                <a:lnTo>
                  <a:pt x="0" y="0"/>
                </a:lnTo>
                <a:close/>
              </a:path>
            </a:pathLst>
          </a:custGeom>
          <a:blipFill rotWithShape="1">
            <a:blip r:embed="rId3">
              <a:alphaModFix/>
            </a:blip>
            <a:stretch>
              <a:fillRect t="-26" b="-24"/>
            </a:stretch>
          </a:blipFill>
          <a:ln>
            <a:noFill/>
          </a:ln>
        </p:spPr>
      </p:sp>
      <p:sp>
        <p:nvSpPr>
          <p:cNvPr id="157" name="Google Shape;157;p6"/>
          <p:cNvSpPr/>
          <p:nvPr/>
        </p:nvSpPr>
        <p:spPr>
          <a:xfrm>
            <a:off x="10689142" y="2788815"/>
            <a:ext cx="9149906"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4">
              <a:alphaModFix amt="46000"/>
            </a:blip>
            <a:stretch>
              <a:fillRect/>
            </a:stretch>
          </a:blipFill>
          <a:ln>
            <a:noFill/>
          </a:ln>
        </p:spPr>
      </p:sp>
      <p:sp>
        <p:nvSpPr>
          <p:cNvPr id="158" name="Google Shape;158;p6"/>
          <p:cNvSpPr/>
          <p:nvPr/>
        </p:nvSpPr>
        <p:spPr>
          <a:xfrm>
            <a:off x="-3986591" y="6993255"/>
            <a:ext cx="9149906" cy="6088856"/>
          </a:xfrm>
          <a:custGeom>
            <a:avLst/>
            <a:gdLst/>
            <a:ahLst/>
            <a:cxnLst/>
            <a:rect l="l" t="t" r="r" b="b"/>
            <a:pathLst>
              <a:path w="12199874" h="8118475" extrusionOk="0">
                <a:moveTo>
                  <a:pt x="0" y="0"/>
                </a:moveTo>
                <a:lnTo>
                  <a:pt x="12199874" y="0"/>
                </a:lnTo>
                <a:lnTo>
                  <a:pt x="12199874" y="8118475"/>
                </a:lnTo>
                <a:lnTo>
                  <a:pt x="0" y="8118475"/>
                </a:lnTo>
                <a:lnTo>
                  <a:pt x="0" y="0"/>
                </a:lnTo>
                <a:close/>
              </a:path>
            </a:pathLst>
          </a:custGeom>
          <a:blipFill rotWithShape="1">
            <a:blip r:embed="rId4">
              <a:alphaModFix amt="46000"/>
            </a:blip>
            <a:stretch>
              <a:fillRect/>
            </a:stretch>
          </a:blipFill>
          <a:ln>
            <a:noFill/>
          </a:ln>
        </p:spPr>
      </p:sp>
      <p:sp>
        <p:nvSpPr>
          <p:cNvPr id="159" name="Google Shape;159;p6"/>
          <p:cNvSpPr/>
          <p:nvPr/>
        </p:nvSpPr>
        <p:spPr>
          <a:xfrm>
            <a:off x="15895675" y="390103"/>
            <a:ext cx="2392299" cy="1277208"/>
          </a:xfrm>
          <a:custGeom>
            <a:avLst/>
            <a:gdLst/>
            <a:ahLst/>
            <a:cxnLst/>
            <a:rect l="l" t="t" r="r" b="b"/>
            <a:pathLst>
              <a:path w="3189732" h="1702943" extrusionOk="0">
                <a:moveTo>
                  <a:pt x="0" y="0"/>
                </a:moveTo>
                <a:lnTo>
                  <a:pt x="3189732" y="0"/>
                </a:lnTo>
                <a:lnTo>
                  <a:pt x="3189732" y="1702943"/>
                </a:lnTo>
                <a:lnTo>
                  <a:pt x="0" y="1702943"/>
                </a:lnTo>
                <a:lnTo>
                  <a:pt x="0" y="0"/>
                </a:lnTo>
                <a:close/>
              </a:path>
            </a:pathLst>
          </a:custGeom>
          <a:blipFill rotWithShape="1">
            <a:blip r:embed="rId5">
              <a:alphaModFix/>
            </a:blip>
            <a:stretch>
              <a:fillRect t="-61911" b="-61911"/>
            </a:stretch>
          </a:blipFill>
          <a:ln>
            <a:noFill/>
          </a:ln>
        </p:spPr>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733</Words>
  <Application>Microsoft Office PowerPoint</Application>
  <PresentationFormat>Custom</PresentationFormat>
  <Paragraphs>61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Garamond</vt:lpstr>
      <vt:lpstr>Arial</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harshu pandhare</cp:lastModifiedBy>
  <cp:revision>1</cp:revision>
  <dcterms:created xsi:type="dcterms:W3CDTF">2006-08-16T00:00:00Z</dcterms:created>
  <dcterms:modified xsi:type="dcterms:W3CDTF">2025-09-18T17:57:38Z</dcterms:modified>
</cp:coreProperties>
</file>