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10287000" cx="18288000"/>
  <p:notesSz cx="6858000" cy="9144000"/>
  <p:embeddedFontLst>
    <p:embeddedFont>
      <p:font typeface="League Spartan"/>
      <p:regular r:id="rId13"/>
      <p:bold r:id="rId14"/>
    </p:embeddedFont>
    <p:embeddedFont>
      <p:font typeface="Garamond"/>
      <p:bold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7" roundtripDataSignature="AMtx7mjiGw08bYUEgCDOfhDYe4YBE6wT5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LeagueSpartan-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aramond-bold.fntdata"/><Relationship Id="rId14" Type="http://schemas.openxmlformats.org/officeDocument/2006/relationships/font" Target="fonts/LeagueSpartan-bold.fntdata"/><Relationship Id="rId17" Type="http://customschemas.google.com/relationships/presentationmetadata" Target="metadata"/><Relationship Id="rId16"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0932856e7_5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g380932856e7_5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p:nvPr>
            <p:ph idx="2" type="pic"/>
          </p:nvPr>
        </p:nvSpPr>
        <p:spPr>
          <a:xfrm>
            <a:off x="1792288" y="612775"/>
            <a:ext cx="5486400" cy="4114800"/>
          </a:xfrm>
          <a:prstGeom prst="rect">
            <a:avLst/>
          </a:prstGeom>
          <a:noFill/>
          <a:ln>
            <a:noFill/>
          </a:ln>
        </p:spPr>
      </p:sp>
      <p:sp>
        <p:nvSpPr>
          <p:cNvPr id="64" name="Google Shape;64;p1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9.png"/><Relationship Id="rId8"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3" name="Shape 83"/>
        <p:cNvGrpSpPr/>
        <p:nvPr/>
      </p:nvGrpSpPr>
      <p:grpSpPr>
        <a:xfrm>
          <a:off x="0" y="0"/>
          <a:ext cx="0" cy="0"/>
          <a:chOff x="0" y="0"/>
          <a:chExt cx="0" cy="0"/>
        </a:xfrm>
      </p:grpSpPr>
      <p:sp>
        <p:nvSpPr>
          <p:cNvPr id="84" name="Google Shape;84;p1"/>
          <p:cNvSpPr/>
          <p:nvPr/>
        </p:nvSpPr>
        <p:spPr>
          <a:xfrm>
            <a:off x="4909030" y="0"/>
            <a:ext cx="8469941" cy="11225528"/>
          </a:xfrm>
          <a:custGeom>
            <a:rect b="b" l="l" r="r" t="t"/>
            <a:pathLst>
              <a:path extrusionOk="0" h="11225528" w="8469941">
                <a:moveTo>
                  <a:pt x="0" y="0"/>
                </a:moveTo>
                <a:lnTo>
                  <a:pt x="8469940" y="0"/>
                </a:lnTo>
                <a:lnTo>
                  <a:pt x="8469940" y="11225528"/>
                </a:lnTo>
                <a:lnTo>
                  <a:pt x="0" y="11225528"/>
                </a:lnTo>
                <a:lnTo>
                  <a:pt x="0" y="0"/>
                </a:lnTo>
                <a:close/>
              </a:path>
            </a:pathLst>
          </a:custGeom>
          <a:blipFill rotWithShape="1">
            <a:blip r:embed="rId3">
              <a:alphaModFix/>
            </a:blip>
            <a:stretch>
              <a:fillRect b="0" l="0" r="-11013"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88" name="Shape 88"/>
        <p:cNvGrpSpPr/>
        <p:nvPr/>
      </p:nvGrpSpPr>
      <p:grpSpPr>
        <a:xfrm>
          <a:off x="0" y="0"/>
          <a:ext cx="0" cy="0"/>
          <a:chOff x="0" y="0"/>
          <a:chExt cx="0" cy="0"/>
        </a:xfrm>
      </p:grpSpPr>
      <p:grpSp>
        <p:nvGrpSpPr>
          <p:cNvPr id="89" name="Google Shape;89;p2"/>
          <p:cNvGrpSpPr/>
          <p:nvPr/>
        </p:nvGrpSpPr>
        <p:grpSpPr>
          <a:xfrm>
            <a:off x="1519914" y="-354435"/>
            <a:ext cx="15544800" cy="3143249"/>
            <a:chOff x="0" y="-19050"/>
            <a:chExt cx="20726400" cy="4191000"/>
          </a:xfrm>
        </p:grpSpPr>
        <p:sp>
          <p:nvSpPr>
            <p:cNvPr id="90" name="Google Shape;90;p2"/>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91" name="Google Shape;91;p2"/>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CODE VERSE HACKATHON 2025</a:t>
              </a:r>
              <a:endParaRPr/>
            </a:p>
          </p:txBody>
        </p:sp>
      </p:grpSp>
      <p:sp>
        <p:nvSpPr>
          <p:cNvPr id="92" name="Google Shape;92;p2"/>
          <p:cNvSpPr/>
          <p:nvPr/>
        </p:nvSpPr>
        <p:spPr>
          <a:xfrm>
            <a:off x="16063138" y="390103"/>
            <a:ext cx="2392299" cy="1287267"/>
          </a:xfrm>
          <a:custGeom>
            <a:rect b="b" l="l" r="r" t="t"/>
            <a:pathLst>
              <a:path extrusionOk="0" h="1716355" w="3189732">
                <a:moveTo>
                  <a:pt x="0" y="0"/>
                </a:moveTo>
                <a:lnTo>
                  <a:pt x="3189732" y="0"/>
                </a:lnTo>
                <a:lnTo>
                  <a:pt x="3189732" y="1716355"/>
                </a:lnTo>
                <a:lnTo>
                  <a:pt x="0" y="1716355"/>
                </a:lnTo>
                <a:lnTo>
                  <a:pt x="0" y="0"/>
                </a:lnTo>
                <a:close/>
              </a:path>
            </a:pathLst>
          </a:custGeom>
          <a:blipFill rotWithShape="1">
            <a:blip r:embed="rId3">
              <a:alphaModFix/>
            </a:blip>
            <a:stretch>
              <a:fillRect b="-61037" l="0" r="0" t="-61037"/>
            </a:stretch>
          </a:blipFill>
          <a:ln>
            <a:noFill/>
          </a:ln>
        </p:spPr>
      </p:sp>
      <p:sp>
        <p:nvSpPr>
          <p:cNvPr id="93" name="Google Shape;93;p2"/>
          <p:cNvSpPr/>
          <p:nvPr/>
        </p:nvSpPr>
        <p:spPr>
          <a:xfrm>
            <a:off x="561781"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4">
              <a:alphaModFix/>
            </a:blip>
            <a:stretch>
              <a:fillRect b="-24" l="0" r="0" t="-26"/>
            </a:stretch>
          </a:blipFill>
          <a:ln>
            <a:noFill/>
          </a:ln>
        </p:spPr>
      </p:sp>
      <p:sp>
        <p:nvSpPr>
          <p:cNvPr id="94" name="Google Shape;94;p2"/>
          <p:cNvSpPr txBox="1"/>
          <p:nvPr/>
        </p:nvSpPr>
        <p:spPr>
          <a:xfrm>
            <a:off x="-226175" y="2561950"/>
            <a:ext cx="17992200" cy="5430300"/>
          </a:xfrm>
          <a:prstGeom prst="rect">
            <a:avLst/>
          </a:prstGeom>
          <a:noFill/>
          <a:ln>
            <a:noFill/>
          </a:ln>
        </p:spPr>
        <p:txBody>
          <a:bodyPr anchorCtr="0" anchor="t" bIns="0" lIns="0" spcFirstLastPara="1" rIns="0" wrap="square" tIns="0">
            <a:spAutoFit/>
          </a:bodyPr>
          <a:lstStyle/>
          <a:p>
            <a:pPr indent="-253288" lvl="2" marL="759866" marR="0" rtl="0" algn="just">
              <a:lnSpc>
                <a:spcPct val="240000"/>
              </a:lnSpc>
              <a:spcBef>
                <a:spcPts val="0"/>
              </a:spcBef>
              <a:spcAft>
                <a:spcPts val="0"/>
              </a:spcAft>
              <a:buClr>
                <a:srgbClr val="FFFFFF"/>
              </a:buClr>
              <a:buSzPts val="3600"/>
              <a:buFont typeface="Arial"/>
              <a:buChar char="⚬"/>
            </a:pPr>
            <a:r>
              <a:rPr b="1" lang="en-US" sz="3600">
                <a:solidFill>
                  <a:srgbClr val="FFFFFF"/>
                </a:solidFill>
                <a:latin typeface="League Spartan"/>
                <a:ea typeface="League Spartan"/>
                <a:cs typeface="League Spartan"/>
                <a:sym typeface="League Spartan"/>
              </a:rPr>
              <a:t>P</a:t>
            </a:r>
            <a:r>
              <a:rPr b="1" i="0" lang="en-US" sz="3600" u="none" cap="none" strike="noStrike">
                <a:solidFill>
                  <a:srgbClr val="FFFFFF"/>
                </a:solidFill>
                <a:latin typeface="League Spartan"/>
                <a:ea typeface="League Spartan"/>
                <a:cs typeface="League Spartan"/>
                <a:sym typeface="League Spartan"/>
              </a:rPr>
              <a:t>roblem Statement Title</a:t>
            </a:r>
            <a:r>
              <a:rPr b="0" i="0" lang="en-US" sz="3600" u="none" cap="none" strike="noStrike">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To identify potential instances of violence and deter criminal</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activities, design a real-time weapon identification system in surveillance video using</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deep learning, which can identify weapons in surveillance video cameras or smart IP</a:t>
            </a:r>
            <a:r>
              <a:rPr lang="en-US" sz="3000">
                <a:solidFill>
                  <a:srgbClr val="FFFFFF"/>
                </a:solidFill>
                <a:latin typeface="League Spartan"/>
                <a:ea typeface="League Spartan"/>
                <a:cs typeface="League Spartan"/>
                <a:sym typeface="League Spartan"/>
              </a:rPr>
              <a:t> </a:t>
            </a:r>
            <a:r>
              <a:rPr b="0" i="0" lang="en-US" sz="3000" u="none" cap="none" strike="noStrike">
                <a:solidFill>
                  <a:srgbClr val="FFFFFF"/>
                </a:solidFill>
                <a:latin typeface="League Spartan"/>
                <a:ea typeface="League Spartan"/>
                <a:cs typeface="League Spartan"/>
                <a:sym typeface="League Spartan"/>
              </a:rPr>
              <a:t>cameras and give real-time notifications to security staff.</a:t>
            </a:r>
            <a:endParaRPr sz="3700">
              <a:solidFill>
                <a:srgbClr val="FFFFFF"/>
              </a:solidFill>
              <a:latin typeface="League Spartan"/>
              <a:ea typeface="League Spartan"/>
              <a:cs typeface="League Spartan"/>
              <a:sym typeface="League Spartan"/>
            </a:endParaRPr>
          </a:p>
          <a:p>
            <a:pPr indent="-253364" lvl="2" marL="760095" marR="0" rtl="0" algn="just">
              <a:lnSpc>
                <a:spcPct val="240000"/>
              </a:lnSpc>
              <a:spcBef>
                <a:spcPts val="0"/>
              </a:spcBef>
              <a:spcAft>
                <a:spcPts val="0"/>
              </a:spcAft>
              <a:buClr>
                <a:srgbClr val="FFFFFF"/>
              </a:buClr>
              <a:buSzPts val="3600"/>
              <a:buFont typeface="Arial"/>
              <a:buChar char="⚬"/>
            </a:pPr>
            <a:r>
              <a:rPr b="1" i="0" lang="en-US" sz="3600" u="none" cap="none" strike="noStrike">
                <a:solidFill>
                  <a:srgbClr val="FFFFFF"/>
                </a:solidFill>
                <a:latin typeface="League Spartan"/>
                <a:ea typeface="League Spartan"/>
                <a:cs typeface="League Spartan"/>
                <a:sym typeface="League Spartan"/>
              </a:rPr>
              <a:t>Team Name</a:t>
            </a:r>
            <a:r>
              <a:rPr b="0" i="0" lang="en-US" sz="3600" u="none" cap="none" strike="noStrike">
                <a:solidFill>
                  <a:srgbClr val="FFFFFF"/>
                </a:solidFill>
                <a:latin typeface="League Spartan"/>
                <a:ea typeface="League Spartan"/>
                <a:cs typeface="League Spartan"/>
                <a:sym typeface="League Spartan"/>
              </a:rPr>
              <a:t>-  DevFusion</a:t>
            </a:r>
            <a:endParaRPr sz="3600">
              <a:solidFill>
                <a:srgbClr val="FFFFFF"/>
              </a:solidFill>
              <a:latin typeface="League Spartan"/>
              <a:ea typeface="League Spartan"/>
              <a:cs typeface="League Spartan"/>
              <a:sym typeface="League Spartan"/>
            </a:endParaRPr>
          </a:p>
          <a:p>
            <a:pPr indent="-253364" lvl="2" marL="760095" marR="0" rtl="0" algn="just">
              <a:lnSpc>
                <a:spcPct val="240000"/>
              </a:lnSpc>
              <a:spcBef>
                <a:spcPts val="0"/>
              </a:spcBef>
              <a:spcAft>
                <a:spcPts val="0"/>
              </a:spcAft>
              <a:buClr>
                <a:srgbClr val="FFFFFF"/>
              </a:buClr>
              <a:buSzPts val="3600"/>
              <a:buFont typeface="Arial"/>
              <a:buChar char="⚬"/>
            </a:pPr>
            <a:r>
              <a:rPr b="1" i="0" lang="en-US" sz="3600" u="none" cap="none" strike="noStrike">
                <a:solidFill>
                  <a:srgbClr val="FFFFFF"/>
                </a:solidFill>
                <a:latin typeface="League Spartan"/>
                <a:ea typeface="League Spartan"/>
                <a:cs typeface="League Spartan"/>
                <a:sym typeface="League Spartan"/>
              </a:rPr>
              <a:t>Team Members</a:t>
            </a:r>
            <a:r>
              <a:rPr b="0" i="0" lang="en-US" sz="3600" u="none" cap="none" strike="noStrike">
                <a:solidFill>
                  <a:srgbClr val="FFFFFF"/>
                </a:solidFill>
                <a:latin typeface="League Spartan"/>
                <a:ea typeface="League Spartan"/>
                <a:cs typeface="League Spartan"/>
                <a:sym typeface="League Spartan"/>
              </a:rPr>
              <a:t>-   Harshvardhan Pandhare, Soham P</a:t>
            </a:r>
            <a:r>
              <a:rPr lang="en-US" sz="3600">
                <a:solidFill>
                  <a:srgbClr val="FFFFFF"/>
                </a:solidFill>
                <a:latin typeface="League Spartan"/>
                <a:ea typeface="League Spartan"/>
                <a:cs typeface="League Spartan"/>
                <a:sym typeface="League Spartan"/>
              </a:rPr>
              <a:t>angale, Avishkar Padwal, Shivtej Pole</a:t>
            </a:r>
            <a:endParaRPr/>
          </a:p>
        </p:txBody>
      </p:sp>
      <p:sp>
        <p:nvSpPr>
          <p:cNvPr id="95" name="Google Shape;95;p2"/>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
        <p:nvSpPr>
          <p:cNvPr id="96" name="Google Shape;96;p2"/>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00" name="Shape 100"/>
        <p:cNvGrpSpPr/>
        <p:nvPr/>
      </p:nvGrpSpPr>
      <p:grpSpPr>
        <a:xfrm>
          <a:off x="0" y="0"/>
          <a:ext cx="0" cy="0"/>
          <a:chOff x="0" y="0"/>
          <a:chExt cx="0" cy="0"/>
        </a:xfrm>
      </p:grpSpPr>
      <p:grpSp>
        <p:nvGrpSpPr>
          <p:cNvPr id="101" name="Google Shape;101;p3"/>
          <p:cNvGrpSpPr/>
          <p:nvPr/>
        </p:nvGrpSpPr>
        <p:grpSpPr>
          <a:xfrm>
            <a:off x="1874163" y="-550068"/>
            <a:ext cx="15544800" cy="3143249"/>
            <a:chOff x="0" y="-19050"/>
            <a:chExt cx="20726400" cy="4191000"/>
          </a:xfrm>
        </p:grpSpPr>
        <p:sp>
          <p:nvSpPr>
            <p:cNvPr id="102" name="Google Shape;102;p3"/>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03" name="Google Shape;103;p3"/>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lang="en-US" sz="6000">
                  <a:solidFill>
                    <a:srgbClr val="FFFFFF"/>
                  </a:solidFill>
                  <a:latin typeface="Garamond"/>
                  <a:ea typeface="Garamond"/>
                  <a:cs typeface="Garamond"/>
                  <a:sym typeface="Garamond"/>
                </a:rPr>
                <a:t>SecureEye: Smart Surveillance System</a:t>
              </a:r>
              <a:endParaRPr/>
            </a:p>
          </p:txBody>
        </p:sp>
      </p:grpSp>
      <p:sp>
        <p:nvSpPr>
          <p:cNvPr id="104" name="Google Shape;104;p3"/>
          <p:cNvSpPr txBox="1"/>
          <p:nvPr/>
        </p:nvSpPr>
        <p:spPr>
          <a:xfrm>
            <a:off x="1188301" y="1691888"/>
            <a:ext cx="15911400" cy="8778300"/>
          </a:xfrm>
          <a:prstGeom prst="rect">
            <a:avLst/>
          </a:prstGeom>
          <a:noFill/>
          <a:ln>
            <a:noFill/>
          </a:ln>
        </p:spPr>
        <p:txBody>
          <a:bodyPr anchorCtr="0" anchor="t" bIns="0" lIns="0" spcFirstLastPara="1" rIns="0" wrap="square" tIns="0">
            <a:spAutoFit/>
          </a:bodyPr>
          <a:lstStyle/>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a:t>
            </a:r>
            <a:r>
              <a:rPr b="0" i="0" lang="en-US" sz="3600" u="none" cap="none" strike="noStrike">
                <a:solidFill>
                  <a:srgbClr val="FFFFFF"/>
                </a:solidFill>
                <a:latin typeface="League Spartan"/>
                <a:ea typeface="League Spartan"/>
                <a:cs typeface="League Spartan"/>
                <a:sym typeface="League Spartan"/>
              </a:rPr>
              <a:t>Detailed explanation of the proposed solution:</a:t>
            </a:r>
            <a:br>
              <a:rPr b="0" i="0" lang="en-US" sz="3600" u="none" cap="none" strike="noStrike">
                <a:solidFill>
                  <a:srgbClr val="FFFFFF"/>
                </a:solidFill>
                <a:latin typeface="League Spartan"/>
                <a:ea typeface="League Spartan"/>
                <a:cs typeface="League Spartan"/>
                <a:sym typeface="League Spartan"/>
              </a:rPr>
            </a:br>
            <a:r>
              <a:rPr b="0" i="0" lang="en-US" sz="2300" u="none" cap="none" strike="noStrike">
                <a:solidFill>
                  <a:srgbClr val="FFFFFF"/>
                </a:solidFill>
                <a:latin typeface="League Spartan"/>
                <a:ea typeface="League Spartan"/>
                <a:cs typeface="League Spartan"/>
                <a:sym typeface="League Spartan"/>
              </a:rPr>
              <a:t>Our project is a real-time weapon detection system that identifies potential threats from surveillance or device cameras.</a:t>
            </a:r>
            <a:endParaRPr b="0" i="0" sz="2300" u="none" cap="none" strike="noStrike">
              <a:solidFill>
                <a:srgbClr val="FFFFFF"/>
              </a:solidFill>
              <a:latin typeface="League Spartan"/>
              <a:ea typeface="League Spartan"/>
              <a:cs typeface="League Spartan"/>
              <a:sym typeface="League Spartan"/>
            </a:endParaRPr>
          </a:p>
          <a:p>
            <a:pPr indent="0" lvl="0" marL="0" rtl="0" algn="l">
              <a:lnSpc>
                <a:spcPct val="139972"/>
              </a:lnSpc>
              <a:spcBef>
                <a:spcPts val="0"/>
              </a:spcBef>
              <a:spcAft>
                <a:spcPts val="0"/>
              </a:spcAft>
              <a:buClr>
                <a:schemeClr val="dk1"/>
              </a:buClr>
              <a:buSzPts val="1100"/>
              <a:buFont typeface="Arial"/>
              <a:buNone/>
            </a:pPr>
            <a:r>
              <a:rPr b="0" i="0" lang="en-US" sz="2300" u="none" cap="none" strike="noStrike">
                <a:solidFill>
                  <a:srgbClr val="FFFFFF"/>
                </a:solidFill>
                <a:latin typeface="League Spartan"/>
                <a:ea typeface="League Spartan"/>
                <a:cs typeface="League Spartan"/>
                <a:sym typeface="League Spartan"/>
              </a:rPr>
              <a:t>The system sends instant alerts to security staff to enable quick response and prevent incidents.</a:t>
            </a:r>
            <a:endParaRPr b="0" i="0" sz="2300" u="none" cap="none" strike="noStrike">
              <a:solidFill>
                <a:srgbClr val="FFFFFF"/>
              </a:solidFill>
              <a:latin typeface="League Spartan"/>
              <a:ea typeface="League Spartan"/>
              <a:cs typeface="League Spartan"/>
              <a:sym typeface="League Spartan"/>
            </a:endParaRPr>
          </a:p>
          <a:p>
            <a:pPr indent="0" lvl="0" marL="0" rtl="0" algn="l">
              <a:lnSpc>
                <a:spcPct val="200000"/>
              </a:lnSpc>
              <a:spcBef>
                <a:spcPts val="0"/>
              </a:spcBef>
              <a:spcAft>
                <a:spcPts val="0"/>
              </a:spcAft>
              <a:buClr>
                <a:schemeClr val="dk1"/>
              </a:buClr>
              <a:buSzPts val="1100"/>
              <a:buFont typeface="Arial"/>
              <a:buNone/>
            </a:pPr>
            <a:r>
              <a:rPr b="0" i="0" lang="en-US" sz="2300" u="none" cap="none" strike="noStrike">
                <a:solidFill>
                  <a:srgbClr val="FFFFFF"/>
                </a:solidFill>
                <a:latin typeface="League Spartan"/>
                <a:ea typeface="League Spartan"/>
                <a:cs typeface="League Spartan"/>
                <a:sym typeface="League Spartan"/>
              </a:rPr>
              <a:t>It also keeps a record of detections and provides a dashboard for live monitoring and analysis.</a:t>
            </a:r>
            <a:endParaRPr sz="23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 </a:t>
            </a:r>
            <a:r>
              <a:rPr b="0" i="0" lang="en-US" sz="3600" u="none" cap="none" strike="noStrike">
                <a:solidFill>
                  <a:srgbClr val="FFFFFF"/>
                </a:solidFill>
                <a:latin typeface="League Spartan"/>
                <a:ea typeface="League Spartan"/>
                <a:cs typeface="League Spartan"/>
                <a:sym typeface="League Spartan"/>
              </a:rPr>
              <a:t>How it addresses the problem:</a:t>
            </a:r>
            <a:endParaRPr b="0" i="0" sz="3600" u="none" cap="none" strike="noStrike">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lang="en-US" sz="2300">
                <a:solidFill>
                  <a:srgbClr val="FFFFFF"/>
                </a:solidFill>
                <a:latin typeface="League Spartan"/>
                <a:ea typeface="League Spartan"/>
                <a:cs typeface="League Spartan"/>
                <a:sym typeface="League Spartan"/>
              </a:rPr>
              <a:t>The increasing security threats in public and private areas highlight the need for advanced surveillance systems. Traditional monitoring often relies on manual observation, which can delay response during critical situations. To address this, our project introduces an AI-based weapon detection system capable of identifying weapons such as knives or guns in real time using camera feeds. </a:t>
            </a:r>
            <a:endParaRPr sz="19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rPr b="0" i="0" lang="en-US" sz="1900" u="none" cap="none" strike="noStrike">
                <a:solidFill>
                  <a:srgbClr val="FFFFFF"/>
                </a:solidFill>
                <a:latin typeface="League Spartan"/>
                <a:ea typeface="League Spartan"/>
                <a:cs typeface="League Spartan"/>
                <a:sym typeface="League Spartan"/>
              </a:rPr>
              <a:t>•</a:t>
            </a:r>
            <a:r>
              <a:rPr b="0" i="0" lang="en-US" sz="3600" u="none" cap="none" strike="noStrike">
                <a:solidFill>
                  <a:srgbClr val="FFFFFF"/>
                </a:solidFill>
                <a:latin typeface="League Spartan"/>
                <a:ea typeface="League Spartan"/>
                <a:cs typeface="League Spartan"/>
                <a:sym typeface="League Spartan"/>
              </a:rPr>
              <a:t>Innovation and uniqueness of the solution</a:t>
            </a:r>
            <a:r>
              <a:rPr lang="en-US" sz="3600">
                <a:solidFill>
                  <a:srgbClr val="FFFFFF"/>
                </a:solidFill>
                <a:latin typeface="League Spartan"/>
                <a:ea typeface="League Spartan"/>
                <a:cs typeface="League Spartan"/>
                <a:sym typeface="League Spartan"/>
              </a:rPr>
              <a:t>:</a:t>
            </a:r>
            <a:endParaRPr sz="36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The detecting Model using the video to identify weapons and violent events.</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AI deployment on smart IP cameras for real time , low latency processing.</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 time alerts with weapon snapshot , location and treat score send to security team.</a:t>
            </a:r>
            <a:endParaRPr sz="2300">
              <a:solidFill>
                <a:srgbClr val="FFFFFF"/>
              </a:solidFill>
              <a:latin typeface="League Spartan"/>
              <a:ea typeface="League Spartan"/>
              <a:cs typeface="League Spartan"/>
              <a:sym typeface="League Spartan"/>
            </a:endParaRPr>
          </a:p>
          <a:p>
            <a:pPr indent="-374650" lvl="0" marL="457200" marR="0" rtl="0" algn="l">
              <a:lnSpc>
                <a:spcPct val="139972"/>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Voice detection to monitor the suspicious activity of threat through its voice.</a:t>
            </a:r>
            <a:br>
              <a:rPr lang="en-US" sz="2300">
                <a:solidFill>
                  <a:srgbClr val="FFFFFF"/>
                </a:solidFill>
                <a:latin typeface="League Spartan"/>
                <a:ea typeface="League Spartan"/>
                <a:cs typeface="League Spartan"/>
                <a:sym typeface="League Spartan"/>
              </a:rPr>
            </a:br>
            <a:endParaRPr sz="2300">
              <a:solidFill>
                <a:srgbClr val="FFFFFF"/>
              </a:solidFill>
              <a:latin typeface="League Spartan"/>
              <a:ea typeface="League Spartan"/>
              <a:cs typeface="League Spartan"/>
              <a:sym typeface="League Spartan"/>
            </a:endParaRPr>
          </a:p>
          <a:p>
            <a:pPr indent="0" lvl="0" marL="0" marR="0" rtl="0" algn="l">
              <a:lnSpc>
                <a:spcPct val="139972"/>
              </a:lnSpc>
              <a:spcBef>
                <a:spcPts val="0"/>
              </a:spcBef>
              <a:spcAft>
                <a:spcPts val="0"/>
              </a:spcAft>
              <a:buNone/>
            </a:pPr>
            <a:r>
              <a:t/>
            </a:r>
            <a:endParaRPr b="0" i="0" sz="1900" u="none" cap="none" strike="noStrike">
              <a:solidFill>
                <a:srgbClr val="FFFFFF"/>
              </a:solidFill>
              <a:latin typeface="League Spartan"/>
              <a:ea typeface="League Spartan"/>
              <a:cs typeface="League Spartan"/>
              <a:sym typeface="League Spartan"/>
            </a:endParaRPr>
          </a:p>
        </p:txBody>
      </p:sp>
      <p:sp>
        <p:nvSpPr>
          <p:cNvPr id="105" name="Google Shape;105;p3"/>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06" name="Google Shape;106;p3"/>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4">
              <a:alphaModFix/>
            </a:blip>
            <a:stretch>
              <a:fillRect b="-61911" l="0" r="0" t="-61911"/>
            </a:stretch>
          </a:blipFill>
          <a:ln>
            <a:noFill/>
          </a:ln>
        </p:spPr>
      </p:sp>
      <p:sp>
        <p:nvSpPr>
          <p:cNvPr id="107" name="Google Shape;107;p3"/>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
        <p:nvSpPr>
          <p:cNvPr id="108" name="Google Shape;108;p3"/>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5">
              <a:alphaModFix amt="46000"/>
            </a:blip>
            <a:stretch>
              <a:fillRect b="0" l="0" r="0" t="0"/>
            </a:stretch>
          </a:blipFill>
          <a:ln>
            <a:noFill/>
          </a:ln>
        </p:spPr>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12" name="Shape 112"/>
        <p:cNvGrpSpPr/>
        <p:nvPr/>
      </p:nvGrpSpPr>
      <p:grpSpPr>
        <a:xfrm>
          <a:off x="0" y="0"/>
          <a:ext cx="0" cy="0"/>
          <a:chOff x="0" y="0"/>
          <a:chExt cx="0" cy="0"/>
        </a:xfrm>
      </p:grpSpPr>
      <p:grpSp>
        <p:nvGrpSpPr>
          <p:cNvPr id="113" name="Google Shape;113;p4"/>
          <p:cNvGrpSpPr/>
          <p:nvPr/>
        </p:nvGrpSpPr>
        <p:grpSpPr>
          <a:xfrm>
            <a:off x="1371600" y="-292418"/>
            <a:ext cx="15544800" cy="3143249"/>
            <a:chOff x="0" y="-19050"/>
            <a:chExt cx="20726400" cy="4191000"/>
          </a:xfrm>
        </p:grpSpPr>
        <p:sp>
          <p:nvSpPr>
            <p:cNvPr id="114" name="Google Shape;114;p4"/>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15" name="Google Shape;115;p4"/>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TECHNICAL APPROACH</a:t>
              </a:r>
              <a:endParaRPr/>
            </a:p>
          </p:txBody>
        </p:sp>
      </p:grpSp>
      <p:sp>
        <p:nvSpPr>
          <p:cNvPr id="116" name="Google Shape;116;p4"/>
          <p:cNvSpPr txBox="1"/>
          <p:nvPr/>
        </p:nvSpPr>
        <p:spPr>
          <a:xfrm>
            <a:off x="208775" y="1667300"/>
            <a:ext cx="17485800" cy="9735600"/>
          </a:xfrm>
          <a:prstGeom prst="rect">
            <a:avLst/>
          </a:prstGeom>
          <a:noFill/>
          <a:ln>
            <a:noFill/>
          </a:ln>
        </p:spPr>
        <p:txBody>
          <a:bodyPr anchorCtr="0" anchor="t" bIns="0" lIns="0" spcFirstLastPara="1" rIns="0" wrap="square" tIns="0">
            <a:spAutoFit/>
          </a:bodyPr>
          <a:lstStyle/>
          <a:p>
            <a:pPr indent="0" lvl="0" marL="0" marR="0" rtl="0" algn="l">
              <a:lnSpc>
                <a:spcPct val="20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0" i="0" lang="en-US" sz="3600" u="sng" cap="none" strike="noStrike">
                <a:solidFill>
                  <a:srgbClr val="FFFFFF"/>
                </a:solidFill>
                <a:latin typeface="League Spartan"/>
                <a:ea typeface="League Spartan"/>
                <a:cs typeface="League Spartan"/>
                <a:sym typeface="League Spartan"/>
              </a:rPr>
              <a:t>Technologies to be used </a:t>
            </a:r>
            <a:endParaRPr sz="3600" u="sng">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Programming Languages: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Python (for deep learning &amp; backend),    JavaScript (for frontend dashboard if needed).</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Frameworks/Libraries: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1)TensorFlow→ for deep learning model training.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2) OpenCV → for video stream processing.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3) YOLOv8→ for real-time object detection.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4) Flask → to create API for integration with smart cameras.  </a:t>
            </a:r>
            <a:endParaRPr sz="29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900">
                <a:solidFill>
                  <a:srgbClr val="FFFFFF"/>
                </a:solidFill>
                <a:latin typeface="League Spartan"/>
                <a:ea typeface="League Spartan"/>
                <a:cs typeface="League Spartan"/>
                <a:sym typeface="League Spartan"/>
              </a:rPr>
              <a:t>5) WebSocket → for real-time notifications.</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Tools: </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Jupyter Notebook (model development),  Docker (deployment).         </a:t>
            </a:r>
            <a:endParaRPr sz="2900">
              <a:solidFill>
                <a:srgbClr val="FFFFFF"/>
              </a:solidFill>
              <a:latin typeface="League Spartan"/>
              <a:ea typeface="League Spartan"/>
              <a:cs typeface="League Spartan"/>
              <a:sym typeface="League Spartan"/>
            </a:endParaRPr>
          </a:p>
          <a:p>
            <a:pPr indent="0" lvl="0" marL="0" rtl="0" algn="l">
              <a:lnSpc>
                <a:spcPct val="150000"/>
              </a:lnSpc>
              <a:spcBef>
                <a:spcPts val="0"/>
              </a:spcBef>
              <a:spcAft>
                <a:spcPts val="0"/>
              </a:spcAft>
              <a:buClr>
                <a:schemeClr val="dk1"/>
              </a:buClr>
              <a:buSzPts val="1100"/>
              <a:buFont typeface="Arial"/>
              <a:buNone/>
            </a:pPr>
            <a:r>
              <a:rPr lang="en-US" sz="2900">
                <a:solidFill>
                  <a:srgbClr val="FFFFFF"/>
                </a:solidFill>
                <a:latin typeface="League Spartan"/>
                <a:ea typeface="League Spartan"/>
                <a:cs typeface="League Spartan"/>
                <a:sym typeface="League Spartan"/>
              </a:rPr>
              <a:t>Databases: Firebase (to store logs &amp; detection history).</a:t>
            </a:r>
            <a:endParaRPr sz="2900">
              <a:solidFill>
                <a:srgbClr val="FFFFFF"/>
              </a:solidFill>
              <a:latin typeface="League Spartan"/>
              <a:ea typeface="League Spartan"/>
              <a:cs typeface="League Spartan"/>
              <a:sym typeface="League Spartan"/>
            </a:endParaRPr>
          </a:p>
          <a:p>
            <a:pPr indent="0" lvl="0" marL="0" marR="0" rtl="0" algn="l">
              <a:lnSpc>
                <a:spcPct val="200000"/>
              </a:lnSpc>
              <a:spcBef>
                <a:spcPts val="0"/>
              </a:spcBef>
              <a:spcAft>
                <a:spcPts val="0"/>
              </a:spcAft>
              <a:buNone/>
            </a:pPr>
            <a:r>
              <a:t/>
            </a:r>
            <a:endParaRPr sz="23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17" name="Google Shape;117;p4"/>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18" name="Google Shape;118;p4"/>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19" name="Google Shape;119;p4"/>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20" name="Google Shape;120;p4"/>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pic>
        <p:nvPicPr>
          <p:cNvPr id="121" name="Google Shape;121;p4"/>
          <p:cNvPicPr preferRelativeResize="0"/>
          <p:nvPr/>
        </p:nvPicPr>
        <p:blipFill>
          <a:blip r:embed="rId6">
            <a:alphaModFix/>
          </a:blip>
          <a:stretch>
            <a:fillRect/>
          </a:stretch>
        </p:blipFill>
        <p:spPr>
          <a:xfrm>
            <a:off x="11382800" y="4000426"/>
            <a:ext cx="2392300" cy="3165403"/>
          </a:xfrm>
          <a:prstGeom prst="rect">
            <a:avLst/>
          </a:prstGeom>
          <a:noFill/>
          <a:ln>
            <a:noFill/>
          </a:ln>
        </p:spPr>
      </p:pic>
      <p:pic>
        <p:nvPicPr>
          <p:cNvPr id="122" name="Google Shape;122;p4"/>
          <p:cNvPicPr preferRelativeResize="0"/>
          <p:nvPr/>
        </p:nvPicPr>
        <p:blipFill>
          <a:blip r:embed="rId7">
            <a:alphaModFix/>
          </a:blip>
          <a:stretch>
            <a:fillRect/>
          </a:stretch>
        </p:blipFill>
        <p:spPr>
          <a:xfrm>
            <a:off x="14249400" y="7245100"/>
            <a:ext cx="2667000" cy="2667000"/>
          </a:xfrm>
          <a:prstGeom prst="rect">
            <a:avLst/>
          </a:prstGeom>
          <a:noFill/>
          <a:ln>
            <a:noFill/>
          </a:ln>
        </p:spPr>
      </p:pic>
      <p:pic>
        <p:nvPicPr>
          <p:cNvPr id="123" name="Google Shape;123;p4"/>
          <p:cNvPicPr preferRelativeResize="0"/>
          <p:nvPr/>
        </p:nvPicPr>
        <p:blipFill>
          <a:blip r:embed="rId8">
            <a:alphaModFix/>
          </a:blip>
          <a:stretch>
            <a:fillRect/>
          </a:stretch>
        </p:blipFill>
        <p:spPr>
          <a:xfrm>
            <a:off x="10332675" y="7388050"/>
            <a:ext cx="2667000" cy="26670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27" name="Shape 127"/>
        <p:cNvGrpSpPr/>
        <p:nvPr/>
      </p:nvGrpSpPr>
      <p:grpSpPr>
        <a:xfrm>
          <a:off x="0" y="0"/>
          <a:ext cx="0" cy="0"/>
          <a:chOff x="0" y="0"/>
          <a:chExt cx="0" cy="0"/>
        </a:xfrm>
      </p:grpSpPr>
      <p:grpSp>
        <p:nvGrpSpPr>
          <p:cNvPr id="128" name="Google Shape;128;g380932856e7_5_7"/>
          <p:cNvGrpSpPr/>
          <p:nvPr/>
        </p:nvGrpSpPr>
        <p:grpSpPr>
          <a:xfrm>
            <a:off x="1371600" y="-292418"/>
            <a:ext cx="15544800" cy="3143250"/>
            <a:chOff x="0" y="-19050"/>
            <a:chExt cx="20726400" cy="4191000"/>
          </a:xfrm>
        </p:grpSpPr>
        <p:sp>
          <p:nvSpPr>
            <p:cNvPr id="129" name="Google Shape;129;g380932856e7_5_7"/>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30" name="Google Shape;130;g380932856e7_5_7"/>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TECHNICAL APPROACH</a:t>
              </a:r>
              <a:endParaRPr/>
            </a:p>
          </p:txBody>
        </p:sp>
      </p:grpSp>
      <p:sp>
        <p:nvSpPr>
          <p:cNvPr id="131" name="Google Shape;131;g380932856e7_5_7"/>
          <p:cNvSpPr txBox="1"/>
          <p:nvPr/>
        </p:nvSpPr>
        <p:spPr>
          <a:xfrm>
            <a:off x="401100" y="1993525"/>
            <a:ext cx="17485800" cy="72036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0" i="0" lang="en-US" sz="3600" u="sng" cap="none" strike="noStrike">
                <a:solidFill>
                  <a:srgbClr val="FFFFFF"/>
                </a:solidFill>
                <a:latin typeface="League Spartan"/>
                <a:ea typeface="League Spartan"/>
                <a:cs typeface="League Spartan"/>
                <a:sym typeface="League Spartan"/>
              </a:rPr>
              <a:t>Methodology and process for implementation.</a:t>
            </a:r>
            <a:endParaRPr sz="3600" u="sng">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1] Data Collection &amp; Training: Collect and augment a dataset of weapon and non-weapon images. Use a pre-trained model like YOLOv8 to train on this data and evaluate it using metrics such as precision and recall.</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2] Real-Time Processing: Use OpenCV to analyze live CCTV or IP camera feeds frame by frame for weapons.</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3] Threat Alerting: Automatically generate an SMS or email alert and log the detection when a weapon is found.</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rPr lang="en-US" sz="2800">
                <a:solidFill>
                  <a:srgbClr val="FFFFFF"/>
                </a:solidFill>
                <a:latin typeface="League Spartan"/>
                <a:ea typeface="League Spartan"/>
                <a:cs typeface="League Spartan"/>
                <a:sym typeface="League Spartan"/>
              </a:rPr>
              <a:t>4] Deployment: Deploy the model as a REST API using Flask/FastAPI and optimize it for edge devices like NVIDIA Jetson or Raspberry Pi.</a:t>
            </a:r>
            <a:endParaRPr sz="2800">
              <a:solidFill>
                <a:srgbClr val="FFFFFF"/>
              </a:solidFill>
              <a:latin typeface="League Spartan"/>
              <a:ea typeface="League Spartan"/>
              <a:cs typeface="League Spartan"/>
              <a:sym typeface="League Spartan"/>
            </a:endParaRPr>
          </a:p>
          <a:p>
            <a:pPr indent="0" lvl="0" marL="0" marR="0" rtl="0" algn="l">
              <a:lnSpc>
                <a:spcPct val="15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32" name="Google Shape;132;g380932856e7_5_7"/>
          <p:cNvSpPr/>
          <p:nvPr/>
        </p:nvSpPr>
        <p:spPr>
          <a:xfrm>
            <a:off x="687928" y="390103"/>
            <a:ext cx="933831" cy="1277207"/>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19" l="0" r="0" t="-29"/>
            </a:stretch>
          </a:blipFill>
          <a:ln>
            <a:noFill/>
          </a:ln>
        </p:spPr>
      </p:sp>
      <p:sp>
        <p:nvSpPr>
          <p:cNvPr id="133" name="Google Shape;133;g380932856e7_5_7"/>
          <p:cNvSpPr/>
          <p:nvPr/>
        </p:nvSpPr>
        <p:spPr>
          <a:xfrm>
            <a:off x="10689142" y="2788815"/>
            <a:ext cx="9149905"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34" name="Google Shape;134;g380932856e7_5_7"/>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35" name="Google Shape;135;g380932856e7_5_7"/>
          <p:cNvSpPr/>
          <p:nvPr/>
        </p:nvSpPr>
        <p:spPr>
          <a:xfrm>
            <a:off x="15895675" y="390103"/>
            <a:ext cx="2392299" cy="1277207"/>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06" l="0" r="0" t="-61906"/>
            </a:stretch>
          </a:blipFill>
          <a:ln>
            <a:noFill/>
          </a:ln>
        </p:spPr>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39" name="Shape 139"/>
        <p:cNvGrpSpPr/>
        <p:nvPr/>
      </p:nvGrpSpPr>
      <p:grpSpPr>
        <a:xfrm>
          <a:off x="0" y="0"/>
          <a:ext cx="0" cy="0"/>
          <a:chOff x="0" y="0"/>
          <a:chExt cx="0" cy="0"/>
        </a:xfrm>
      </p:grpSpPr>
      <p:grpSp>
        <p:nvGrpSpPr>
          <p:cNvPr id="140" name="Google Shape;140;p5"/>
          <p:cNvGrpSpPr/>
          <p:nvPr/>
        </p:nvGrpSpPr>
        <p:grpSpPr>
          <a:xfrm>
            <a:off x="1371600" y="-354435"/>
            <a:ext cx="15544800" cy="3143249"/>
            <a:chOff x="0" y="-19050"/>
            <a:chExt cx="20726400" cy="4191000"/>
          </a:xfrm>
        </p:grpSpPr>
        <p:sp>
          <p:nvSpPr>
            <p:cNvPr id="141" name="Google Shape;141;p5"/>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42" name="Google Shape;142;p5"/>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FEASIBILITY AND VIABILITY</a:t>
              </a:r>
              <a:endParaRPr/>
            </a:p>
          </p:txBody>
        </p:sp>
      </p:grpSp>
      <p:sp>
        <p:nvSpPr>
          <p:cNvPr id="143" name="Google Shape;143;p5"/>
          <p:cNvSpPr txBox="1"/>
          <p:nvPr/>
        </p:nvSpPr>
        <p:spPr>
          <a:xfrm>
            <a:off x="1256175" y="1754300"/>
            <a:ext cx="16033500" cy="8157900"/>
          </a:xfrm>
          <a:prstGeom prst="rect">
            <a:avLst/>
          </a:prstGeom>
          <a:noFill/>
          <a:ln>
            <a:noFill/>
          </a:ln>
        </p:spPr>
        <p:txBody>
          <a:bodyPr anchorCtr="0" anchor="t" bIns="0" lIns="0" spcFirstLastPara="1" rIns="0" wrap="square" tIns="0">
            <a:spAutoFit/>
          </a:bodyPr>
          <a:lstStyle/>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Analysis of the feasibility of the idea</a:t>
            </a:r>
            <a:endParaRPr b="0" i="0" sz="3600" u="none" cap="none" strike="noStrike">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Real-time detection possible with deep learning. </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Pre-trained models &amp; transfer reduce cost and time.</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Can run on edge devices or cloud for scalability.</a:t>
            </a:r>
            <a:endParaRPr sz="2300">
              <a:solidFill>
                <a:srgbClr val="FFFFFF"/>
              </a:solidFill>
              <a:latin typeface="League Spartan"/>
              <a:ea typeface="League Spartan"/>
              <a:cs typeface="League Spartan"/>
              <a:sym typeface="League Spartan"/>
            </a:endParaRPr>
          </a:p>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Potential challenges and risks</a:t>
            </a:r>
            <a:endParaRPr sz="36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High computation &amp; latency issues.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False positives/ negatives in detection.</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Limited datasets &amp; privacy concern.</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Integration</a:t>
            </a:r>
            <a:r>
              <a:rPr lang="en-US" sz="2300">
                <a:solidFill>
                  <a:srgbClr val="FFFFFF"/>
                </a:solidFill>
                <a:latin typeface="League Spartan"/>
                <a:ea typeface="League Spartan"/>
                <a:cs typeface="League Spartan"/>
                <a:sym typeface="League Spartan"/>
              </a:rPr>
              <a:t> with existing CCTV systems.</a:t>
            </a:r>
            <a:endParaRPr sz="2300">
              <a:solidFill>
                <a:srgbClr val="FFFFFF"/>
              </a:solidFill>
              <a:latin typeface="League Spartan"/>
              <a:ea typeface="League Spartan"/>
              <a:cs typeface="League Spartan"/>
              <a:sym typeface="League Spartan"/>
            </a:endParaRPr>
          </a:p>
          <a:p>
            <a:pPr indent="-274320" lvl="2" marL="822960" marR="0" rtl="0" algn="just">
              <a:lnSpc>
                <a:spcPct val="150000"/>
              </a:lnSpc>
              <a:spcBef>
                <a:spcPts val="0"/>
              </a:spcBef>
              <a:spcAft>
                <a:spcPts val="0"/>
              </a:spcAft>
              <a:buClr>
                <a:srgbClr val="FFFFFF"/>
              </a:buClr>
              <a:buSzPts val="3600"/>
              <a:buFont typeface="Arial"/>
              <a:buChar char="⚬"/>
            </a:pPr>
            <a:r>
              <a:rPr b="0" i="0" lang="en-US" sz="3600" u="none" cap="none" strike="noStrike">
                <a:solidFill>
                  <a:srgbClr val="FFFFFF"/>
                </a:solidFill>
                <a:latin typeface="League Spartan"/>
                <a:ea typeface="League Spartan"/>
                <a:cs typeface="League Spartan"/>
                <a:sym typeface="League Spartan"/>
              </a:rPr>
              <a:t>Strategies for overcoming these challenges</a:t>
            </a:r>
            <a:endParaRPr b="0" i="0" sz="3600" u="none" cap="none" strike="noStrike">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Use </a:t>
            </a:r>
            <a:r>
              <a:rPr lang="en-US" sz="2300">
                <a:solidFill>
                  <a:srgbClr val="FFFFFF"/>
                </a:solidFill>
                <a:latin typeface="League Spartan"/>
                <a:ea typeface="League Spartan"/>
                <a:cs typeface="League Spartan"/>
                <a:sym typeface="League Spartan"/>
              </a:rPr>
              <a:t>lightweight</a:t>
            </a:r>
            <a:r>
              <a:rPr lang="en-US" sz="2300">
                <a:solidFill>
                  <a:srgbClr val="FFFFFF"/>
                </a:solidFill>
                <a:latin typeface="League Spartan"/>
                <a:ea typeface="League Spartan"/>
                <a:cs typeface="League Spartan"/>
                <a:sym typeface="League Spartan"/>
              </a:rPr>
              <a:t> optimized models.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Train with diverse datasets to improve accuracy.</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Multi-stage verification to reduce false alarms.</a:t>
            </a:r>
            <a:endParaRPr sz="2300">
              <a:solidFill>
                <a:srgbClr val="FFFFFF"/>
              </a:solidFill>
              <a:latin typeface="League Spartan"/>
              <a:ea typeface="League Spartan"/>
              <a:cs typeface="League Spartan"/>
              <a:sym typeface="League Spartan"/>
            </a:endParaRPr>
          </a:p>
          <a:p>
            <a:pPr indent="-374650" lvl="2" marL="1371600" marR="0" rtl="0" algn="just">
              <a:lnSpc>
                <a:spcPct val="150000"/>
              </a:lnSpc>
              <a:spcBef>
                <a:spcPts val="0"/>
              </a:spcBef>
              <a:spcAft>
                <a:spcPts val="0"/>
              </a:spcAft>
              <a:buClr>
                <a:srgbClr val="FFFFFF"/>
              </a:buClr>
              <a:buSzPts val="2300"/>
              <a:buFont typeface="League Spartan"/>
              <a:buChar char="⚬"/>
            </a:pPr>
            <a:r>
              <a:rPr lang="en-US" sz="2300">
                <a:solidFill>
                  <a:srgbClr val="FFFFFF"/>
                </a:solidFill>
                <a:latin typeface="League Spartan"/>
                <a:ea typeface="League Spartan"/>
                <a:cs typeface="League Spartan"/>
                <a:sym typeface="League Spartan"/>
              </a:rPr>
              <a:t>Edge computing + strong data security policies.</a:t>
            </a:r>
            <a:endParaRPr sz="3600">
              <a:solidFill>
                <a:srgbClr val="FFFFFF"/>
              </a:solidFill>
              <a:latin typeface="League Spartan"/>
              <a:ea typeface="League Spartan"/>
              <a:cs typeface="League Spartan"/>
              <a:sym typeface="League Spartan"/>
            </a:endParaRPr>
          </a:p>
        </p:txBody>
      </p:sp>
      <p:sp>
        <p:nvSpPr>
          <p:cNvPr id="144" name="Google Shape;144;p5"/>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45" name="Google Shape;145;p5"/>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46" name="Google Shape;146;p5"/>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
        <p:nvSpPr>
          <p:cNvPr id="147" name="Google Shape;147;p5"/>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7A4C7E"/>
            </a:gs>
            <a:gs pos="100000">
              <a:srgbClr val="0D0235"/>
            </a:gs>
          </a:gsLst>
          <a:lin ang="0" scaled="0"/>
        </a:gradFill>
      </p:bgPr>
    </p:bg>
    <p:spTree>
      <p:nvGrpSpPr>
        <p:cNvPr id="151" name="Shape 151"/>
        <p:cNvGrpSpPr/>
        <p:nvPr/>
      </p:nvGrpSpPr>
      <p:grpSpPr>
        <a:xfrm>
          <a:off x="0" y="0"/>
          <a:ext cx="0" cy="0"/>
          <a:chOff x="0" y="0"/>
          <a:chExt cx="0" cy="0"/>
        </a:xfrm>
      </p:grpSpPr>
      <p:grpSp>
        <p:nvGrpSpPr>
          <p:cNvPr id="152" name="Google Shape;152;p6"/>
          <p:cNvGrpSpPr/>
          <p:nvPr/>
        </p:nvGrpSpPr>
        <p:grpSpPr>
          <a:xfrm>
            <a:off x="1714500" y="-354435"/>
            <a:ext cx="15544800" cy="3143249"/>
            <a:chOff x="0" y="-19050"/>
            <a:chExt cx="20726400" cy="4191000"/>
          </a:xfrm>
        </p:grpSpPr>
        <p:sp>
          <p:nvSpPr>
            <p:cNvPr id="153" name="Google Shape;153;p6"/>
            <p:cNvSpPr/>
            <p:nvPr/>
          </p:nvSpPr>
          <p:spPr>
            <a:xfrm>
              <a:off x="0" y="0"/>
              <a:ext cx="20726400" cy="4171950"/>
            </a:xfrm>
            <a:custGeom>
              <a:rect b="b" l="l" r="r" t="t"/>
              <a:pathLst>
                <a:path extrusionOk="0" h="4171950" w="20726400">
                  <a:moveTo>
                    <a:pt x="0" y="0"/>
                  </a:moveTo>
                  <a:lnTo>
                    <a:pt x="20726400" y="0"/>
                  </a:lnTo>
                  <a:lnTo>
                    <a:pt x="20726400" y="4171950"/>
                  </a:lnTo>
                  <a:lnTo>
                    <a:pt x="0" y="4171950"/>
                  </a:lnTo>
                  <a:close/>
                </a:path>
              </a:pathLst>
            </a:custGeom>
            <a:solidFill>
              <a:srgbClr val="000000">
                <a:alpha val="0"/>
              </a:srgbClr>
            </a:solidFill>
            <a:ln>
              <a:noFill/>
            </a:ln>
          </p:spPr>
        </p:sp>
        <p:sp>
          <p:nvSpPr>
            <p:cNvPr id="154" name="Google Shape;154;p6"/>
            <p:cNvSpPr txBox="1"/>
            <p:nvPr/>
          </p:nvSpPr>
          <p:spPr>
            <a:xfrm>
              <a:off x="0" y="-19050"/>
              <a:ext cx="20726400" cy="4191000"/>
            </a:xfrm>
            <a:prstGeom prst="rect">
              <a:avLst/>
            </a:prstGeom>
            <a:noFill/>
            <a:ln>
              <a:noFill/>
            </a:ln>
          </p:spPr>
          <p:txBody>
            <a:bodyPr anchorCtr="0" anchor="ctr" bIns="0" lIns="0" spcFirstLastPara="1" rIns="0" wrap="square" tIns="0">
              <a:noAutofit/>
            </a:bodyPr>
            <a:lstStyle/>
            <a:p>
              <a:pPr indent="0" lvl="0" marL="0" marR="0" rtl="0" algn="ctr">
                <a:lnSpc>
                  <a:spcPct val="120000"/>
                </a:lnSpc>
                <a:spcBef>
                  <a:spcPts val="0"/>
                </a:spcBef>
                <a:spcAft>
                  <a:spcPts val="0"/>
                </a:spcAft>
                <a:buNone/>
              </a:pPr>
              <a:r>
                <a:rPr b="1" i="0" lang="en-US" sz="6000" u="none" cap="none" strike="noStrike">
                  <a:solidFill>
                    <a:srgbClr val="FFFFFF"/>
                  </a:solidFill>
                  <a:latin typeface="Garamond"/>
                  <a:ea typeface="Garamond"/>
                  <a:cs typeface="Garamond"/>
                  <a:sym typeface="Garamond"/>
                </a:rPr>
                <a:t>IMPACT AND BENEFITS</a:t>
              </a:r>
              <a:endParaRPr/>
            </a:p>
          </p:txBody>
        </p:sp>
      </p:grpSp>
      <p:sp>
        <p:nvSpPr>
          <p:cNvPr id="155" name="Google Shape;155;p6"/>
          <p:cNvSpPr txBox="1"/>
          <p:nvPr/>
        </p:nvSpPr>
        <p:spPr>
          <a:xfrm>
            <a:off x="126125" y="1667300"/>
            <a:ext cx="17790300" cy="8058000"/>
          </a:xfrm>
          <a:prstGeom prst="rect">
            <a:avLst/>
          </a:prstGeom>
          <a:noFill/>
          <a:ln>
            <a:noFill/>
          </a:ln>
        </p:spPr>
        <p:txBody>
          <a:bodyPr anchorCtr="0" anchor="t" bIns="0" lIns="0" spcFirstLastPara="1" rIns="0" wrap="square" tIns="0">
            <a:spAutoFit/>
          </a:bodyPr>
          <a:lstStyle/>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Potential impact of the solution:</a:t>
            </a:r>
            <a:r>
              <a:rPr b="0" i="0" lang="en-US" sz="3600" u="none" cap="none" strike="noStrike">
                <a:solidFill>
                  <a:srgbClr val="FFFFFF"/>
                </a:solidFill>
                <a:latin typeface="League Spartan"/>
                <a:ea typeface="League Spartan"/>
                <a:cs typeface="League Spartan"/>
                <a:sym typeface="League Spartan"/>
              </a:rPr>
              <a:t>  </a:t>
            </a:r>
            <a:endParaRPr b="0" i="0" sz="3600" u="none" cap="none" strike="noStrike">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Enhanced Public Safety – By detecting weapons in real-time, the system enables immediate action that could prevent violent incidents before they escalate.</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Faster Response Times – Security staff can be alerted instantly, reducing delays compared to manual monitoring and allowing quicker intervention.</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Evidence Collection – Automatic detection and recording of weapon-related events provide strong digital evidence for law enforcement and investigations.</a:t>
            </a:r>
            <a:endParaRPr sz="2300">
              <a:solidFill>
                <a:schemeClr val="lt1"/>
              </a:solidFill>
            </a:endParaRPr>
          </a:p>
          <a:p>
            <a:pPr indent="0" lvl="0" marL="0" marR="0" rtl="0" algn="just">
              <a:lnSpc>
                <a:spcPct val="150000"/>
              </a:lnSpc>
              <a:spcBef>
                <a:spcPts val="0"/>
              </a:spcBef>
              <a:spcAft>
                <a:spcPts val="0"/>
              </a:spcAft>
              <a:buNone/>
            </a:pPr>
            <a:r>
              <a:rPr b="0" i="0" lang="en-US" sz="3600" u="none" cap="none" strike="noStrike">
                <a:solidFill>
                  <a:srgbClr val="FFFFFF"/>
                </a:solidFill>
                <a:latin typeface="League Spartan"/>
                <a:ea typeface="League Spartan"/>
                <a:cs typeface="League Spartan"/>
                <a:sym typeface="League Spartan"/>
              </a:rPr>
              <a:t>•</a:t>
            </a:r>
            <a:r>
              <a:rPr b="1" i="0" lang="en-US" sz="3600" u="none" cap="none" strike="noStrike">
                <a:solidFill>
                  <a:srgbClr val="FFFFFF"/>
                </a:solidFill>
                <a:latin typeface="League Spartan"/>
                <a:ea typeface="League Spartan"/>
                <a:cs typeface="League Spartan"/>
                <a:sym typeface="League Spartan"/>
              </a:rPr>
              <a:t>Benefits of the solution</a:t>
            </a:r>
            <a:r>
              <a:rPr b="1" lang="en-US" sz="3600">
                <a:solidFill>
                  <a:srgbClr val="FFFFFF"/>
                </a:solidFill>
                <a:latin typeface="League Spartan"/>
                <a:ea typeface="League Spartan"/>
                <a:cs typeface="League Spartan"/>
                <a:sym typeface="League Spartan"/>
              </a:rPr>
              <a:t>:</a:t>
            </a:r>
            <a:endParaRPr b="1" sz="3600">
              <a:solidFill>
                <a:srgbClr val="FFFFFF"/>
              </a:solidFill>
              <a:latin typeface="League Spartan"/>
              <a:ea typeface="League Spartan"/>
              <a:cs typeface="League Spartan"/>
              <a:sym typeface="League Spartan"/>
            </a:endParaRPr>
          </a:p>
          <a:p>
            <a:pPr indent="-374650" lvl="0" marL="457200" marR="0" rtl="0" algn="just">
              <a:lnSpc>
                <a:spcPct val="150000"/>
              </a:lnSpc>
              <a:spcBef>
                <a:spcPts val="0"/>
              </a:spcBef>
              <a:spcAft>
                <a:spcPts val="0"/>
              </a:spcAft>
              <a:buClr>
                <a:schemeClr val="lt1"/>
              </a:buClr>
              <a:buSzPts val="2300"/>
              <a:buFont typeface="League Spartan"/>
              <a:buAutoNum type="arabicPeriod"/>
            </a:pPr>
            <a:r>
              <a:rPr lang="en-US" sz="2300">
                <a:solidFill>
                  <a:schemeClr val="lt1"/>
                </a:solidFill>
              </a:rPr>
              <a:t>Real-time Notifications – Immediate alerts via SMS or alarms allow security teams to act promptly.</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Proactive Threat Mitigation – Identifying weapons at the earliest stage helps prevent violent crimes rather than just recording them after they occur.</a:t>
            </a:r>
            <a:endParaRPr sz="2300">
              <a:solidFill>
                <a:schemeClr val="lt1"/>
              </a:solidFill>
            </a:endParaRPr>
          </a:p>
          <a:p>
            <a:pPr indent="-374650" lvl="0" marL="457200" marR="0" rtl="0" algn="just">
              <a:lnSpc>
                <a:spcPct val="150000"/>
              </a:lnSpc>
              <a:spcBef>
                <a:spcPts val="0"/>
              </a:spcBef>
              <a:spcAft>
                <a:spcPts val="0"/>
              </a:spcAft>
              <a:buClr>
                <a:schemeClr val="lt1"/>
              </a:buClr>
              <a:buSzPts val="2300"/>
              <a:buAutoNum type="arabicPeriod"/>
            </a:pPr>
            <a:r>
              <a:rPr lang="en-US" sz="2300">
                <a:solidFill>
                  <a:schemeClr val="lt1"/>
                </a:solidFill>
              </a:rPr>
              <a:t>Adaptability – The model can be trained to recognize different types of weapons (guns, knives, explosives) and updated as threats evolve.</a:t>
            </a:r>
            <a:endParaRPr sz="2300">
              <a:solidFill>
                <a:schemeClr val="lt1"/>
              </a:solidFill>
            </a:endParaRPr>
          </a:p>
          <a:p>
            <a:pPr indent="0" lvl="0" marL="0" marR="0" rtl="0" algn="just">
              <a:lnSpc>
                <a:spcPct val="240000"/>
              </a:lnSpc>
              <a:spcBef>
                <a:spcPts val="0"/>
              </a:spcBef>
              <a:spcAft>
                <a:spcPts val="0"/>
              </a:spcAft>
              <a:buNone/>
            </a:pPr>
            <a:r>
              <a:t/>
            </a:r>
            <a:endParaRPr b="0" i="0" sz="3600" u="none" cap="none" strike="noStrike">
              <a:solidFill>
                <a:srgbClr val="FFFFFF"/>
              </a:solidFill>
              <a:latin typeface="League Spartan"/>
              <a:ea typeface="League Spartan"/>
              <a:cs typeface="League Spartan"/>
              <a:sym typeface="League Spartan"/>
            </a:endParaRPr>
          </a:p>
        </p:txBody>
      </p:sp>
      <p:sp>
        <p:nvSpPr>
          <p:cNvPr id="156" name="Google Shape;156;p6"/>
          <p:cNvSpPr/>
          <p:nvPr/>
        </p:nvSpPr>
        <p:spPr>
          <a:xfrm>
            <a:off x="687928" y="390103"/>
            <a:ext cx="933831" cy="1277208"/>
          </a:xfrm>
          <a:custGeom>
            <a:rect b="b" l="l" r="r" t="t"/>
            <a:pathLst>
              <a:path extrusionOk="0" h="1702943" w="1245108">
                <a:moveTo>
                  <a:pt x="0" y="0"/>
                </a:moveTo>
                <a:lnTo>
                  <a:pt x="1245108" y="0"/>
                </a:lnTo>
                <a:lnTo>
                  <a:pt x="1245108" y="1702943"/>
                </a:lnTo>
                <a:lnTo>
                  <a:pt x="0" y="1702943"/>
                </a:lnTo>
                <a:lnTo>
                  <a:pt x="0" y="0"/>
                </a:lnTo>
                <a:close/>
              </a:path>
            </a:pathLst>
          </a:custGeom>
          <a:blipFill rotWithShape="1">
            <a:blip r:embed="rId3">
              <a:alphaModFix/>
            </a:blip>
            <a:stretch>
              <a:fillRect b="-24" l="0" r="0" t="-26"/>
            </a:stretch>
          </a:blipFill>
          <a:ln>
            <a:noFill/>
          </a:ln>
        </p:spPr>
      </p:sp>
      <p:sp>
        <p:nvSpPr>
          <p:cNvPr id="157" name="Google Shape;157;p6"/>
          <p:cNvSpPr/>
          <p:nvPr/>
        </p:nvSpPr>
        <p:spPr>
          <a:xfrm>
            <a:off x="10689142" y="278881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58" name="Google Shape;158;p6"/>
          <p:cNvSpPr/>
          <p:nvPr/>
        </p:nvSpPr>
        <p:spPr>
          <a:xfrm>
            <a:off x="-3986591" y="6993255"/>
            <a:ext cx="9149906" cy="6088856"/>
          </a:xfrm>
          <a:custGeom>
            <a:rect b="b" l="l" r="r" t="t"/>
            <a:pathLst>
              <a:path extrusionOk="0" h="8118475" w="12199874">
                <a:moveTo>
                  <a:pt x="0" y="0"/>
                </a:moveTo>
                <a:lnTo>
                  <a:pt x="12199874" y="0"/>
                </a:lnTo>
                <a:lnTo>
                  <a:pt x="12199874" y="8118475"/>
                </a:lnTo>
                <a:lnTo>
                  <a:pt x="0" y="8118475"/>
                </a:lnTo>
                <a:lnTo>
                  <a:pt x="0" y="0"/>
                </a:lnTo>
                <a:close/>
              </a:path>
            </a:pathLst>
          </a:custGeom>
          <a:blipFill rotWithShape="1">
            <a:blip r:embed="rId4">
              <a:alphaModFix amt="46000"/>
            </a:blip>
            <a:stretch>
              <a:fillRect b="0" l="0" r="0" t="0"/>
            </a:stretch>
          </a:blipFill>
          <a:ln>
            <a:noFill/>
          </a:ln>
        </p:spPr>
      </p:sp>
      <p:sp>
        <p:nvSpPr>
          <p:cNvPr id="159" name="Google Shape;159;p6"/>
          <p:cNvSpPr/>
          <p:nvPr/>
        </p:nvSpPr>
        <p:spPr>
          <a:xfrm>
            <a:off x="15895675" y="390103"/>
            <a:ext cx="2392299" cy="1277208"/>
          </a:xfrm>
          <a:custGeom>
            <a:rect b="b" l="l" r="r" t="t"/>
            <a:pathLst>
              <a:path extrusionOk="0" h="1702943" w="3189732">
                <a:moveTo>
                  <a:pt x="0" y="0"/>
                </a:moveTo>
                <a:lnTo>
                  <a:pt x="3189732" y="0"/>
                </a:lnTo>
                <a:lnTo>
                  <a:pt x="3189732" y="1702943"/>
                </a:lnTo>
                <a:lnTo>
                  <a:pt x="0" y="1702943"/>
                </a:lnTo>
                <a:lnTo>
                  <a:pt x="0" y="0"/>
                </a:lnTo>
                <a:close/>
              </a:path>
            </a:pathLst>
          </a:custGeom>
          <a:blipFill rotWithShape="1">
            <a:blip r:embed="rId5">
              <a:alphaModFix/>
            </a:blip>
            <a:stretch>
              <a:fillRect b="-61911" l="0" r="0" t="-61911"/>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