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3" d="100"/>
          <a:sy n="83" d="100"/>
        </p:scale>
        <p:origin x="1464" y="77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ChangeArrowheads="1"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ChangeArrowheads="1" noChangeAspect="1" noGrp="1" noRot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ChangeArrowheads="1"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1206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>
              <a:defRPr>
                <a:latin typeface="Arial"/>
              </a:defRPr>
            </a:lvl1pPr>
          </a:lstStyle>
          <a:p>
            <a:pPr>
              <a:defRPr/>
            </a:pPr>
            <a:fld id="{EF27CCC1-2079-4B12-AFE9-5640E3B8B634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9DB578AF-1FC8-4237-8CBD-17A54957A05B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3707748" name="Slide Image Placeholder 1"/>
          <p:cNvSpPr>
            <a:spLocks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229719145" name="Notes Placeholder 2"/>
          <p:cNvSpPr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65318904" name="Slide Number Placeholder 3"/>
          <p:cNvSpPr>
            <a:spLocks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AFF8F1B2-163F-6510-7D66-A2F6A20F3921}" type="slidenum">
              <a:rPr lang="en-US"/>
              <a:t/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6817E7-0B92-66ED-0943-E90719DE742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C4F87F5-0B10-9ACD-102E-D57A7116AAA2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809AA0-E858-D5DC-3020-0B9E7FD7F8C8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4CE542-8ACE-96F9-6E6F-DC4DA01837D4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CF0C09-3866-8A96-4882-358F55474E83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85D403-80BD-2067-5507-623E08A93C81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4D7F2F8-A9ED-07C9-A2EA-D1409CDC617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54D18-55E8-42AF-9BEE-D9F9C4652F6F}" type="datetime1">
              <a:rPr lang="en-US"/>
              <a:t>4/16/2025</a:t>
            </a:fld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34D75-EB24-477E-BBC0-FCCEDAD4CFE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951FF-8006-409B-961D-6C9E7A94CB67}" type="datetime1">
              <a:rPr lang="en-US"/>
              <a:t>4/16/2025</a:t>
            </a:fld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93900-B61E-4D0E-983D-A6013D8A4AD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85F2C-19F9-4DFA-9B7A-D40EDED612A6}" type="datetime1">
              <a:rPr lang="en-US"/>
              <a:t>4/16/2025</a:t>
            </a:fld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BA751-59C4-40AC-96B5-4838BCE9A7F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62954-0C48-4135-BA4E-58C93F4BC344}" type="datetime1">
              <a:rPr lang="en-US"/>
              <a:t>4/16/2025</a:t>
            </a:fld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F4F6B-21C5-4931-AA22-3FA82B21297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D3AE8-5C20-45B4-B7F1-7B5243DCF677}" type="datetime1">
              <a:rPr lang="en-US"/>
              <a:t>4/16/2025</a:t>
            </a:fld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5B470-A8B6-488C-B854-0AE821C08A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9F414-9939-48B1-8945-1FB7DBEE9415}" type="datetime1">
              <a:rPr lang="en-US"/>
              <a:t>4/16/2025</a:t>
            </a:fld>
            <a:endParaRPr lang="en-US"/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F26F5-AE79-4207-98EF-6A4468F2B81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A7D6D-AD67-4A1B-BE52-8DD3F80525D5}" type="datetime1">
              <a:rPr lang="en-US"/>
              <a:t>4/16/2025</a:t>
            </a:fld>
            <a:endParaRPr lang="en-US"/>
          </a:p>
        </p:txBody>
      </p:sp>
      <p:sp>
        <p:nvSpPr>
          <p:cNvPr id="8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C6BC3-CFEA-4319-AF41-8662F2819C4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BE8CF-BD22-4D1B-A511-A432D66EFD2E}" type="datetime1">
              <a:rPr lang="en-US"/>
              <a:t>4/16/2025</a:t>
            </a:fld>
            <a:endParaRPr lang="en-US"/>
          </a:p>
        </p:txBody>
      </p:sp>
      <p:sp>
        <p:nvSpPr>
          <p:cNvPr id="4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82872-E69B-4A34-8F9F-356D366AA30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00059-D3E5-4C64-A2FD-06863387DA31}" type="datetime1">
              <a:rPr lang="en-US"/>
              <a:t>4/16/2025</a:t>
            </a:fld>
            <a:endParaRPr lang="en-US"/>
          </a:p>
        </p:txBody>
      </p:sp>
      <p:sp>
        <p:nvSpPr>
          <p:cNvPr id="3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7DF4E-40C5-43E2-96DC-3CB40FC7630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7241C-BFF1-4D96-99E6-876D96192246}" type="datetime1">
              <a:rPr lang="en-US"/>
              <a:t>4/16/2025</a:t>
            </a:fld>
            <a:endParaRPr lang="en-US"/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3D5E2-5847-474B-9087-55AD76F5C14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1F0B1-873B-4267-B0EC-33353446F5A4}" type="datetime1">
              <a:rPr lang="en-US"/>
              <a:t>4/16/2025</a:t>
            </a:fld>
            <a:endParaRPr lang="en-US"/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B78E4-35D7-4022-93E5-FBE69526BE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027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028" name="Rectangle 4"/>
          <p:cNvSpPr>
            <a:spLocks noChangeArrowheads="1"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>
              <a:defRPr sz="1400">
                <a:latin typeface="Arial"/>
              </a:defRPr>
            </a:lvl1pPr>
          </a:lstStyle>
          <a:p>
            <a:pPr>
              <a:defRPr/>
            </a:pPr>
            <a:fld id="{101D6502-B026-48DF-9F7C-270A86DBBB25}" type="datetime1">
              <a:rPr lang="en-US"/>
              <a:t>4/16/2025</a:t>
            </a:fld>
            <a:endParaRPr lang="en-US"/>
          </a:p>
        </p:txBody>
      </p:sp>
      <p:sp>
        <p:nvSpPr>
          <p:cNvPr id="1029" name="Rectangle 5"/>
          <p:cNvSpPr>
            <a:spLocks noChangeArrowheads="1"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ctr">
              <a:defRPr sz="14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400">
                <a:latin typeface="Arial"/>
              </a:defRPr>
            </a:lvl1pPr>
          </a:lstStyle>
          <a:p>
            <a:pPr>
              <a:defRPr/>
            </a:pPr>
            <a:fld id="{1B6ED557-847D-4426-BB9A-73281FD0AE5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0" hdr="0" sldNum="0"/>
  <p:txStyles>
    <p:titleStyle>
      <a:lvl1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2pPr>
      <a:lvl3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3pPr>
      <a:lvl4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4pPr>
      <a:lvl5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5pPr>
      <a:lvl6pPr marL="4572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6pPr>
      <a:lvl7pPr marL="9144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7pPr>
      <a:lvl8pPr marL="13716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8pPr>
      <a:lvl9pPr marL="18288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>
        <a:spcBef>
          <a:spcPts val="0"/>
        </a:spcBef>
        <a:spcAft>
          <a:spcPts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>
        <a:spcBef>
          <a:spcPts val="0"/>
        </a:spcBef>
        <a:spcAft>
          <a:spcPts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>
        <a:spcBef>
          <a:spcPts val="0"/>
        </a:spcBef>
        <a:spcAft>
          <a:spcPts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1143000" y="887134"/>
            <a:ext cx="6220799" cy="792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  <a:defRPr/>
            </a:pPr>
            <a:r>
              <a:rPr lang="en-US" sz="4000" b="1">
                <a:latin typeface="Times New Roman"/>
                <a:ea typeface="MS PGothic"/>
                <a:cs typeface="Times New Roman"/>
              </a:rPr>
              <a:t>Ecommerce Furniture</a:t>
            </a:r>
            <a:endParaRPr lang="en-US" sz="4000" b="1">
              <a:latin typeface="Times New Roman"/>
              <a:ea typeface="MS PGothic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  <a:defRPr/>
            </a:pPr>
            <a:r>
              <a:rPr lang="en-US" sz="2000" b="1">
                <a:latin typeface="Times New Roman"/>
                <a:ea typeface="MS PGothic"/>
                <a:cs typeface="Times New Roman"/>
              </a:rPr>
              <a:t>Submitted By: </a:t>
            </a:r>
            <a:endParaRPr/>
          </a:p>
          <a:p>
            <a:pPr algn="ctr">
              <a:lnSpc>
                <a:spcPct val="150000"/>
              </a:lnSpc>
              <a:spcAft>
                <a:spcPts val="1200"/>
              </a:spcAft>
              <a:defRPr/>
            </a:pPr>
            <a:r>
              <a:rPr lang="en-US" sz="2000" b="1">
                <a:latin typeface="Times New Roman"/>
                <a:ea typeface="MS PGothic"/>
                <a:cs typeface="Times New Roman"/>
              </a:rPr>
              <a:t>2210991642: </a:t>
            </a:r>
            <a:r>
              <a:rPr lang="en-US" sz="2000" b="1">
                <a:latin typeface="Times New Roman"/>
                <a:ea typeface="MS PGothic"/>
                <a:cs typeface="Times New Roman"/>
              </a:rPr>
              <a:t>Harshita</a:t>
            </a:r>
            <a:endParaRPr/>
          </a:p>
          <a:p>
            <a:pPr algn="ctr">
              <a:lnSpc>
                <a:spcPct val="150000"/>
              </a:lnSpc>
              <a:spcAft>
                <a:spcPts val="1200"/>
              </a:spcAft>
              <a:defRPr/>
            </a:pPr>
            <a:r>
              <a:rPr lang="en-US" sz="2000" b="1">
                <a:latin typeface="Times New Roman"/>
                <a:ea typeface="MS PGothic"/>
                <a:cs typeface="Times New Roman"/>
              </a:rPr>
              <a:t>2210991645: </a:t>
            </a:r>
            <a:r>
              <a:rPr lang="en-US" sz="2000" b="1">
                <a:latin typeface="Times New Roman"/>
                <a:ea typeface="MS PGothic"/>
                <a:cs typeface="Times New Roman"/>
              </a:rPr>
              <a:t>Harshul </a:t>
            </a:r>
            <a:endParaRPr lang="en-US" sz="2000" b="1">
              <a:latin typeface="Times New Roman"/>
              <a:ea typeface="MS PGothic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  <a:defRPr/>
            </a:pPr>
            <a:r>
              <a:rPr lang="en-US" sz="2000" b="1">
                <a:latin typeface="Times New Roman"/>
                <a:ea typeface="MS PGothic"/>
                <a:cs typeface="Times New Roman"/>
              </a:rPr>
              <a:t>2210990982: </a:t>
            </a:r>
            <a:r>
              <a:rPr lang="en-US" sz="2000" b="1">
                <a:latin typeface="Times New Roman"/>
                <a:ea typeface="MS PGothic"/>
                <a:cs typeface="Times New Roman"/>
              </a:rPr>
              <a:t>Yashnoor Kaur</a:t>
            </a:r>
            <a:endParaRPr lang="en-US" sz="2000" b="1">
              <a:latin typeface="Times New Roman"/>
              <a:ea typeface="MS PGothic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1199"/>
              </a:spcAft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latin typeface="Times New Roman"/>
                <a:ea typeface="MS PGothic"/>
                <a:cs typeface="Times New Roman"/>
              </a:rPr>
              <a:t>2210992028: Parth Goyal</a:t>
            </a:r>
            <a:endParaRPr/>
          </a:p>
          <a:p>
            <a:pPr>
              <a:lnSpc>
                <a:spcPct val="150000"/>
              </a:lnSpc>
              <a:spcAft>
                <a:spcPts val="1200"/>
              </a:spcAft>
              <a:defRPr/>
            </a:pPr>
            <a:br>
              <a:rPr lang="en-US" sz="2400" b="1">
                <a:latin typeface="Times New Roman"/>
                <a:ea typeface="MS PGothic"/>
                <a:cs typeface="Times New Roman"/>
              </a:rPr>
            </a:br>
            <a:r>
              <a:rPr lang="en-US" sz="2000" b="1">
                <a:latin typeface="Times New Roman"/>
                <a:ea typeface="MS PGothic"/>
                <a:cs typeface="Times New Roman"/>
              </a:rPr>
              <a:t>Submitted To:                                 Faculty Coordinator:</a:t>
            </a:r>
            <a:endParaRPr/>
          </a:p>
          <a:p>
            <a:pPr>
              <a:lnSpc>
                <a:spcPct val="150000"/>
              </a:lnSpc>
              <a:spcAft>
                <a:spcPts val="1200"/>
              </a:spcAft>
              <a:defRPr/>
            </a:pPr>
            <a:r>
              <a:rPr lang="en-IN" sz="2000" b="1">
                <a:latin typeface="Times New Roman"/>
                <a:ea typeface="MS PGothic"/>
                <a:cs typeface="Times New Roman"/>
              </a:rPr>
              <a:t>Mr. </a:t>
            </a:r>
            <a:r>
              <a:rPr lang="en-IN" sz="2000" b="1">
                <a:latin typeface="Times New Roman"/>
                <a:ea typeface="MS PGothic"/>
                <a:cs typeface="Times New Roman"/>
              </a:rPr>
              <a:t>Ra</a:t>
            </a:r>
            <a:r>
              <a:rPr lang="en-US" sz="2000" b="1">
                <a:latin typeface="Times New Roman"/>
                <a:ea typeface="MS PGothic"/>
                <a:cs typeface="Times New Roman"/>
              </a:rPr>
              <a:t>jesh </a:t>
            </a:r>
            <a:r>
              <a:rPr lang="en-IN" sz="2000" b="1">
                <a:latin typeface="Times New Roman"/>
                <a:ea typeface="MS PGothic"/>
                <a:cs typeface="Times New Roman"/>
              </a:rPr>
              <a:t>                                  </a:t>
            </a:r>
            <a:r>
              <a:rPr lang="en-US" sz="2000" b="1">
                <a:latin typeface="Times New Roman"/>
                <a:ea typeface="MS PGothic"/>
                <a:cs typeface="Times New Roman"/>
              </a:rPr>
              <a:t>   </a:t>
            </a:r>
            <a:r>
              <a:rPr lang="en-IN" sz="2000" b="1">
                <a:latin typeface="Times New Roman"/>
                <a:ea typeface="MS PGothic"/>
                <a:cs typeface="Times New Roman"/>
              </a:rPr>
              <a:t> Ms. </a:t>
            </a:r>
            <a:r>
              <a:rPr lang="en-IN" sz="2000" b="1">
                <a:latin typeface="Times New Roman"/>
                <a:ea typeface="MS PGothic"/>
                <a:cs typeface="Times New Roman"/>
              </a:rPr>
              <a:t>Meenakshi</a:t>
            </a:r>
            <a:endParaRPr lang="en-US" sz="2000" b="1">
              <a:latin typeface="Times New Roman"/>
              <a:ea typeface="MS PGothic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  <a:defRPr/>
            </a:pPr>
            <a:endParaRPr lang="en-US" sz="2400" b="1">
              <a:latin typeface="Times New Roman"/>
              <a:ea typeface="MS PGothic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  <a:defRPr/>
            </a:pPr>
            <a:endParaRPr lang="en-US" sz="2400" b="1">
              <a:latin typeface="Times New Roman"/>
              <a:ea typeface="MS PGothic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  <a:defRPr/>
            </a:pPr>
            <a:endParaRPr lang="en-US" sz="2400">
              <a:latin typeface="Times New Roman"/>
              <a:ea typeface="MS PGothic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8255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Rectangle 11"/>
          <p:cNvSpPr/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2053" name="Picture 11" descr="logo.jp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895600" y="0"/>
            <a:ext cx="28194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1295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/>
          <a:p>
            <a:pPr>
              <a:defRPr/>
            </a:pP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0750771" name="Rectangle 5"/>
          <p:cNvSpPr>
            <a:spLocks noChangeArrowheads="1"/>
          </p:cNvSpPr>
          <p:nvPr/>
        </p:nvSpPr>
        <p:spPr bwMode="auto">
          <a:xfrm>
            <a:off x="1143000" y="887134"/>
            <a:ext cx="6220799" cy="792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199"/>
              </a:spcAft>
              <a:defRPr/>
            </a:pPr>
            <a:r>
              <a:rPr lang="en-US" sz="4000" b="1">
                <a:latin typeface="Times New Roman"/>
                <a:ea typeface="MS PGothic"/>
                <a:cs typeface="Times New Roman"/>
              </a:rPr>
              <a:t>Ecommerce Furniture</a:t>
            </a:r>
            <a:endParaRPr lang="en-US" sz="4000" b="1">
              <a:latin typeface="Times New Roman"/>
              <a:ea typeface="MS PGothic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1199"/>
              </a:spcAft>
              <a:defRPr/>
            </a:pPr>
            <a:r>
              <a:rPr lang="en-US" sz="2000" b="1">
                <a:latin typeface="Times New Roman"/>
                <a:ea typeface="MS PGothic"/>
                <a:cs typeface="Times New Roman"/>
              </a:rPr>
              <a:t>Submitted By: </a:t>
            </a:r>
            <a:endParaRPr/>
          </a:p>
          <a:p>
            <a:pPr algn="ctr">
              <a:lnSpc>
                <a:spcPct val="150000"/>
              </a:lnSpc>
              <a:spcAft>
                <a:spcPts val="1199"/>
              </a:spcAft>
              <a:defRPr/>
            </a:pPr>
            <a:r>
              <a:rPr lang="en-US" sz="2000" b="1">
                <a:latin typeface="Times New Roman"/>
                <a:ea typeface="MS PGothic"/>
                <a:cs typeface="Times New Roman"/>
              </a:rPr>
              <a:t>2210991642: </a:t>
            </a:r>
            <a:r>
              <a:rPr lang="en-US" sz="2000" b="1">
                <a:latin typeface="Times New Roman"/>
                <a:ea typeface="MS PGothic"/>
                <a:cs typeface="Times New Roman"/>
              </a:rPr>
              <a:t>Harshita</a:t>
            </a:r>
            <a:endParaRPr/>
          </a:p>
          <a:p>
            <a:pPr algn="ctr">
              <a:lnSpc>
                <a:spcPct val="150000"/>
              </a:lnSpc>
              <a:spcAft>
                <a:spcPts val="1199"/>
              </a:spcAft>
              <a:defRPr/>
            </a:pPr>
            <a:r>
              <a:rPr lang="en-US" sz="2000" b="1">
                <a:latin typeface="Times New Roman"/>
                <a:ea typeface="MS PGothic"/>
                <a:cs typeface="Times New Roman"/>
              </a:rPr>
              <a:t>2210991645: </a:t>
            </a:r>
            <a:r>
              <a:rPr lang="en-US" sz="2000" b="1">
                <a:latin typeface="Times New Roman"/>
                <a:ea typeface="MS PGothic"/>
                <a:cs typeface="Times New Roman"/>
              </a:rPr>
              <a:t>Harshul </a:t>
            </a:r>
            <a:endParaRPr lang="en-US" sz="2000" b="1">
              <a:latin typeface="Times New Roman"/>
              <a:ea typeface="MS PGothic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1199"/>
              </a:spcAft>
              <a:defRPr/>
            </a:pPr>
            <a:r>
              <a:rPr lang="en-US" sz="2000" b="1">
                <a:latin typeface="Times New Roman"/>
                <a:ea typeface="MS PGothic"/>
                <a:cs typeface="Times New Roman"/>
              </a:rPr>
              <a:t>2210990982: </a:t>
            </a:r>
            <a:r>
              <a:rPr lang="en-US" sz="2000" b="1">
                <a:latin typeface="Times New Roman"/>
                <a:ea typeface="MS PGothic"/>
                <a:cs typeface="Times New Roman"/>
              </a:rPr>
              <a:t>Yashnoor Kaur</a:t>
            </a:r>
            <a:endParaRPr lang="en-US" sz="2000" b="1">
              <a:latin typeface="Times New Roman"/>
              <a:ea typeface="MS PGothic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1199"/>
              </a:spcAft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latin typeface="Times New Roman"/>
                <a:ea typeface="MS PGothic"/>
                <a:cs typeface="Times New Roman"/>
              </a:rPr>
              <a:t>2210992028: Parth Goyal</a:t>
            </a:r>
            <a:endParaRPr/>
          </a:p>
          <a:p>
            <a:pPr>
              <a:lnSpc>
                <a:spcPct val="150000"/>
              </a:lnSpc>
              <a:spcAft>
                <a:spcPts val="1199"/>
              </a:spcAft>
              <a:defRPr/>
            </a:pPr>
            <a:br>
              <a:rPr lang="en-US" sz="2400" b="1">
                <a:latin typeface="Times New Roman"/>
                <a:ea typeface="MS PGothic"/>
                <a:cs typeface="Times New Roman"/>
              </a:rPr>
            </a:br>
            <a:r>
              <a:rPr lang="en-US" sz="2000" b="1">
                <a:latin typeface="Times New Roman"/>
                <a:ea typeface="MS PGothic"/>
                <a:cs typeface="Times New Roman"/>
              </a:rPr>
              <a:t>Submitted To:                                 Faculty Coordinator:</a:t>
            </a:r>
            <a:endParaRPr/>
          </a:p>
          <a:p>
            <a:pPr>
              <a:lnSpc>
                <a:spcPct val="150000"/>
              </a:lnSpc>
              <a:spcAft>
                <a:spcPts val="1199"/>
              </a:spcAft>
              <a:defRPr/>
            </a:pPr>
            <a:r>
              <a:rPr lang="en-IN" sz="2000" b="1">
                <a:latin typeface="Times New Roman"/>
                <a:ea typeface="MS PGothic"/>
                <a:cs typeface="Times New Roman"/>
              </a:rPr>
              <a:t>Mr. </a:t>
            </a:r>
            <a:r>
              <a:rPr lang="en-IN" sz="2000" b="1">
                <a:latin typeface="Times New Roman"/>
                <a:ea typeface="MS PGothic"/>
                <a:cs typeface="Times New Roman"/>
              </a:rPr>
              <a:t>Ra</a:t>
            </a:r>
            <a:r>
              <a:rPr lang="en-US" sz="2000" b="1">
                <a:latin typeface="Times New Roman"/>
                <a:ea typeface="MS PGothic"/>
                <a:cs typeface="Times New Roman"/>
              </a:rPr>
              <a:t>jesh </a:t>
            </a:r>
            <a:r>
              <a:rPr lang="en-IN" sz="2000" b="1">
                <a:latin typeface="Times New Roman"/>
                <a:ea typeface="MS PGothic"/>
                <a:cs typeface="Times New Roman"/>
              </a:rPr>
              <a:t>                                  </a:t>
            </a:r>
            <a:r>
              <a:rPr lang="en-US" sz="2000" b="1">
                <a:latin typeface="Times New Roman"/>
                <a:ea typeface="MS PGothic"/>
                <a:cs typeface="Times New Roman"/>
              </a:rPr>
              <a:t>   </a:t>
            </a:r>
            <a:r>
              <a:rPr lang="en-IN" sz="2000" b="1">
                <a:latin typeface="Times New Roman"/>
                <a:ea typeface="MS PGothic"/>
                <a:cs typeface="Times New Roman"/>
              </a:rPr>
              <a:t> Ms. </a:t>
            </a:r>
            <a:r>
              <a:rPr lang="en-IN" sz="2000" b="1">
                <a:latin typeface="Times New Roman"/>
                <a:ea typeface="MS PGothic"/>
                <a:cs typeface="Times New Roman"/>
              </a:rPr>
              <a:t>Meenakshi</a:t>
            </a:r>
            <a:endParaRPr lang="en-US" sz="2000" b="1">
              <a:latin typeface="Times New Roman"/>
              <a:ea typeface="MS PGothic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1199"/>
              </a:spcAft>
              <a:defRPr/>
            </a:pPr>
            <a:endParaRPr lang="en-US" sz="2400" b="1">
              <a:latin typeface="Times New Roman"/>
              <a:ea typeface="MS PGothic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1199"/>
              </a:spcAft>
              <a:defRPr/>
            </a:pPr>
            <a:endParaRPr lang="en-US" sz="2400" b="1">
              <a:latin typeface="Times New Roman"/>
              <a:ea typeface="MS PGothic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1199"/>
              </a:spcAft>
              <a:defRPr/>
            </a:pPr>
            <a:endParaRPr lang="en-US" sz="2400">
              <a:latin typeface="Times New Roman"/>
              <a:ea typeface="MS PGothic"/>
              <a:cs typeface="Times New Roman"/>
            </a:endParaRPr>
          </a:p>
        </p:txBody>
      </p:sp>
      <p:sp>
        <p:nvSpPr>
          <p:cNvPr id="1664263950" name="Rectangle 11"/>
          <p:cNvSpPr/>
          <p:nvPr/>
        </p:nvSpPr>
        <p:spPr bwMode="auto">
          <a:xfrm>
            <a:off x="0" y="0"/>
            <a:ext cx="9144000" cy="8254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985019287" name="Rectangle 11"/>
          <p:cNvSpPr/>
          <p:nvPr/>
        </p:nvSpPr>
        <p:spPr bwMode="auto">
          <a:xfrm>
            <a:off x="0" y="6705599"/>
            <a:ext cx="9144000" cy="1523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1681543748" name="Picture 11" descr="logo.jp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895599" y="0"/>
            <a:ext cx="2819399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124232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67935257" name="Rectangle 6"/>
          <p:cNvSpPr>
            <a:spLocks noChangeArrowheads="1"/>
          </p:cNvSpPr>
          <p:nvPr/>
        </p:nvSpPr>
        <p:spPr bwMode="auto">
          <a:xfrm>
            <a:off x="0" y="1295399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/>
          <a:p>
            <a:pPr>
              <a:defRPr/>
            </a:pP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6" name="Rectangle 10"/>
          <p:cNvSpPr>
            <a:spLocks noChangeArrowheads="1"/>
          </p:cNvSpPr>
          <p:nvPr/>
        </p:nvSpPr>
        <p:spPr bwMode="auto">
          <a:xfrm>
            <a:off x="457200" y="2057400"/>
            <a:ext cx="83820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anchor="ctr"/>
          <a:lstStyle/>
          <a:p>
            <a:pPr marL="812800" indent="-812800" algn="just">
              <a:lnSpc>
                <a:spcPct val="90000"/>
              </a:lnSpc>
              <a:spcBef>
                <a:spcPts val="0"/>
              </a:spcBef>
              <a:defRPr/>
            </a:pPr>
            <a:endParaRPr lang="en-US" sz="1000"/>
          </a:p>
        </p:txBody>
      </p:sp>
      <p:grpSp>
        <p:nvGrpSpPr>
          <p:cNvPr id="2" name="Group 15"/>
          <p:cNvGrpSpPr/>
          <p:nvPr/>
        </p:nvGrpSpPr>
        <p:grpSpPr bwMode="auto">
          <a:xfrm>
            <a:off x="0" y="-25400"/>
            <a:ext cx="9158288" cy="6883400"/>
            <a:chOff x="0" y="-25400"/>
            <a:chExt cx="9158288" cy="68834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9144000" cy="8255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pic>
          <p:nvPicPr>
            <p:cNvPr id="8200" name="Picture 11" descr="logo.jpg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6553200" y="-25400"/>
              <a:ext cx="2590800" cy="8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tangle 11"/>
            <p:cNvSpPr/>
            <p:nvPr/>
          </p:nvSpPr>
          <p:spPr bwMode="auto">
            <a:xfrm>
              <a:off x="14288" y="6705600"/>
              <a:ext cx="91440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0" y="228600"/>
            <a:ext cx="2410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r>
              <a:rPr lang="en-IN" sz="3200" b="1">
                <a:solidFill>
                  <a:schemeClr val="bg1"/>
                </a:solidFill>
                <a:latin typeface="Times New Roman"/>
                <a:cs typeface="Times New Roman"/>
              </a:rPr>
              <a:t>ntroduction</a:t>
            </a:r>
            <a:endParaRPr lang="en-IN" sz="32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04799" y="867308"/>
            <a:ext cx="8392439" cy="960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i="1"/>
              <a:t>BETTER ECOMMERCE EXPERIENCE</a:t>
            </a:r>
            <a:endParaRPr lang="en-US" sz="1400" b="1" i="1"/>
          </a:p>
          <a:p>
            <a:pPr>
              <a:lnSpc>
                <a:spcPct val="150000"/>
              </a:lnSpc>
              <a:defRPr/>
            </a:pPr>
            <a:endParaRPr lang="en-US" sz="1800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72871" y="2206748"/>
            <a:ext cx="8536607" cy="3246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/>
            <a:spAutoFit/>
          </a:bodyPr>
          <a:lstStyle/>
          <a:p>
            <a:pPr marL="0" marR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/>
          </a:p>
          <a:p>
            <a:pPr marL="0" marR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1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cs typeface="Times New Roman"/>
              </a:rPr>
              <a:t>Users struggle to:</a:t>
            </a:r>
            <a:endParaRPr/>
          </a:p>
          <a:p>
            <a:pPr marL="0" marR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cs typeface="Times New Roman"/>
              </a:rPr>
              <a:t>Find products that match their interior style</a:t>
            </a:r>
            <a:endParaRPr/>
          </a:p>
          <a:p>
            <a:pPr marL="0" marR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cs typeface="Times New Roman"/>
              </a:rPr>
              <a:t>Navigate clunky websites with poor UI/UX</a:t>
            </a:r>
            <a:endParaRPr/>
          </a:p>
          <a:p>
            <a:pPr marL="0" marR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cs typeface="Times New Roman"/>
              </a:rPr>
              <a:t>Filter through hundreds of irrelevant results</a:t>
            </a:r>
            <a:endParaRPr/>
          </a:p>
          <a:p>
            <a:pPr marL="0" marR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1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cs typeface="Times New Roman"/>
              </a:rPr>
              <a:t>Many platforms lack:</a:t>
            </a:r>
            <a:endParaRPr/>
          </a:p>
          <a:p>
            <a:pPr marL="0" marR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cs typeface="Times New Roman"/>
              </a:rPr>
              <a:t>Easy to Understand UI/UX.</a:t>
            </a:r>
            <a:endParaRPr/>
          </a:p>
          <a:p>
            <a:pPr marL="0" marR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cs typeface="Times New Roman"/>
              </a:rPr>
              <a:t>Smart filters/ categories.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6" name="Rectangle 10"/>
          <p:cNvSpPr>
            <a:spLocks noChangeArrowheads="1"/>
          </p:cNvSpPr>
          <p:nvPr/>
        </p:nvSpPr>
        <p:spPr bwMode="auto">
          <a:xfrm>
            <a:off x="304800" y="1066800"/>
            <a:ext cx="83820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marL="812800" indent="-812800" algn="just">
              <a:lnSpc>
                <a:spcPct val="90000"/>
              </a:lnSpc>
              <a:spcBef>
                <a:spcPts val="0"/>
              </a:spcBef>
              <a:defRPr/>
            </a:pPr>
            <a:endParaRPr lang="en-US" sz="1000"/>
          </a:p>
        </p:txBody>
      </p:sp>
      <p:grpSp>
        <p:nvGrpSpPr>
          <p:cNvPr id="2" name="Group 15"/>
          <p:cNvGrpSpPr/>
          <p:nvPr/>
        </p:nvGrpSpPr>
        <p:grpSpPr bwMode="auto">
          <a:xfrm>
            <a:off x="-14288" y="-25400"/>
            <a:ext cx="9158288" cy="6883400"/>
            <a:chOff x="0" y="-25400"/>
            <a:chExt cx="9158288" cy="68834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9144000" cy="8255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pic>
          <p:nvPicPr>
            <p:cNvPr id="8200" name="Picture 11" descr="logo.jpg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6553200" y="-25400"/>
              <a:ext cx="2590800" cy="8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tangle 11"/>
            <p:cNvSpPr/>
            <p:nvPr/>
          </p:nvSpPr>
          <p:spPr bwMode="auto">
            <a:xfrm>
              <a:off x="14288" y="6705600"/>
              <a:ext cx="91440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0" y="228600"/>
            <a:ext cx="5648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2400" b="1">
                <a:solidFill>
                  <a:schemeClr val="bg1"/>
                </a:solidFill>
              </a:rPr>
              <a:t>Technology Backbone of </a:t>
            </a:r>
            <a:r>
              <a:rPr lang="en-IN" sz="2400" b="1">
                <a:solidFill>
                  <a:schemeClr val="bg1"/>
                </a:solidFill>
              </a:rPr>
              <a:t>DecorMahal</a:t>
            </a:r>
            <a:endParaRPr lang="en-IN" sz="16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" y="810190"/>
            <a:ext cx="8724239" cy="5852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  <a:defRPr/>
            </a:pPr>
            <a:r>
              <a:rPr lang="en-IN" sz="1800" b="1">
                <a:latin typeface="Times New Roman"/>
                <a:cs typeface="Times New Roman"/>
              </a:rPr>
              <a:t>Frontend:</a:t>
            </a:r>
            <a:endParaRPr lang="en-IN" sz="18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IN" sz="1800" b="1">
                <a:latin typeface="Times New Roman"/>
                <a:cs typeface="Times New Roman"/>
              </a:rPr>
              <a:t>React.js</a:t>
            </a:r>
            <a:r>
              <a:rPr lang="en-IN" sz="1800">
                <a:latin typeface="Times New Roman"/>
                <a:cs typeface="Times New Roman"/>
              </a:rPr>
              <a:t> – Component-based architecture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IN" sz="1800" b="1">
                <a:latin typeface="Times New Roman"/>
                <a:cs typeface="Times New Roman"/>
              </a:rPr>
              <a:t>CSS</a:t>
            </a:r>
            <a:r>
              <a:rPr lang="en-IN" sz="1800">
                <a:latin typeface="Times New Roman"/>
                <a:cs typeface="Times New Roman"/>
              </a:rPr>
              <a:t> – Modern UI with soft themes and responsiveness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sz="1800" b="1">
                <a:latin typeface="Times New Roman"/>
                <a:cs typeface="Times New Roman"/>
              </a:rPr>
              <a:t>Apollo</a:t>
            </a:r>
            <a:r>
              <a:rPr lang="en-US" sz="1800">
                <a:latin typeface="Times New Roman"/>
                <a:cs typeface="Times New Roman"/>
              </a:rPr>
              <a:t>– Simple management and fetching of the data with GraphQL Query.</a:t>
            </a:r>
            <a:endParaRPr lang="en-IN" sz="18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None/>
              <a:defRPr/>
            </a:pPr>
            <a:r>
              <a:rPr lang="en-IN" sz="1800" b="1">
                <a:latin typeface="Times New Roman"/>
                <a:cs typeface="Times New Roman"/>
              </a:rPr>
              <a:t>Backend:</a:t>
            </a:r>
            <a:endParaRPr lang="en-IN" sz="18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IN" sz="1800" b="1">
                <a:latin typeface="Times New Roman"/>
                <a:cs typeface="Times New Roman"/>
              </a:rPr>
              <a:t>Node.js + Express.js</a:t>
            </a:r>
            <a:r>
              <a:rPr lang="en-IN" sz="1800">
                <a:latin typeface="Times New Roman"/>
                <a:cs typeface="Times New Roman"/>
              </a:rPr>
              <a:t> – RESTful APIs and scalable architecture</a:t>
            </a:r>
            <a:r>
              <a:rPr lang="en-US" sz="1800">
                <a:latin typeface="Times New Roman"/>
                <a:cs typeface="Times New Roman"/>
              </a:rPr>
              <a:t>.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IN" sz="1800" b="1">
                <a:latin typeface="Times New Roman"/>
                <a:cs typeface="Times New Roman"/>
              </a:rPr>
              <a:t>Sequelize ORM + MySQL</a:t>
            </a:r>
            <a:r>
              <a:rPr lang="en-IN" sz="1800">
                <a:latin typeface="Times New Roman"/>
                <a:cs typeface="Times New Roman"/>
              </a:rPr>
              <a:t> – Structured relational database</a:t>
            </a:r>
            <a:r>
              <a:rPr lang="en-US" sz="1800">
                <a:latin typeface="Times New Roman"/>
                <a:cs typeface="Times New Roman"/>
              </a:rPr>
              <a:t>.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IN" sz="1800" b="1">
                <a:latin typeface="Times New Roman"/>
                <a:cs typeface="Times New Roman"/>
              </a:rPr>
              <a:t>GraphQL</a:t>
            </a:r>
            <a:r>
              <a:rPr lang="en-IN" sz="1800">
                <a:latin typeface="Times New Roman"/>
                <a:cs typeface="Times New Roman"/>
              </a:rPr>
              <a:t> - </a:t>
            </a:r>
            <a:r>
              <a:rPr lang="en-US" sz="1800">
                <a:latin typeface="Times New Roman"/>
                <a:cs typeface="Times New Roman"/>
              </a:rPr>
              <a:t>Integrated </a:t>
            </a:r>
            <a:r>
              <a:rPr lang="en-US" sz="1800">
                <a:latin typeface="Times New Roman"/>
                <a:cs typeface="Times New Roman"/>
              </a:rPr>
              <a:t>GraphQL</a:t>
            </a:r>
            <a:r>
              <a:rPr lang="en-US" sz="1800">
                <a:latin typeface="Times New Roman"/>
                <a:cs typeface="Times New Roman"/>
              </a:rPr>
              <a:t> API endpoints for optimal data fetching .</a:t>
            </a:r>
            <a:endParaRPr lang="en-IN" sz="16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None/>
              <a:defRPr/>
            </a:pPr>
            <a:r>
              <a:rPr lang="en-IN" sz="1800" b="1">
                <a:latin typeface="Times New Roman"/>
                <a:cs typeface="Times New Roman"/>
              </a:rPr>
              <a:t>Auth &amp; Routing:</a:t>
            </a:r>
            <a:endParaRPr lang="en-IN" sz="18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IN" sz="1800">
                <a:latin typeface="Times New Roman"/>
                <a:cs typeface="Times New Roman"/>
              </a:rPr>
              <a:t>JWT Authentication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IN" sz="1800">
                <a:latin typeface="Times New Roman"/>
                <a:cs typeface="Times New Roman"/>
              </a:rPr>
              <a:t>React Router (Private Routes)</a:t>
            </a:r>
            <a:endParaRPr/>
          </a:p>
          <a:p>
            <a:pPr>
              <a:lnSpc>
                <a:spcPct val="150000"/>
              </a:lnSpc>
              <a:buNone/>
              <a:defRPr/>
            </a:pPr>
            <a:r>
              <a:rPr lang="en-IN" sz="1800" b="1">
                <a:latin typeface="Times New Roman"/>
                <a:cs typeface="Times New Roman"/>
              </a:rPr>
              <a:t>Tools:</a:t>
            </a:r>
            <a:endParaRPr lang="en-IN" sz="18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IN" sz="1800">
                <a:latin typeface="Times New Roman"/>
                <a:cs typeface="Times New Roman"/>
              </a:rPr>
              <a:t>Git &amp; GitHub (Team Collaboration)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IN" sz="1800">
                <a:latin typeface="Times New Roman"/>
                <a:cs typeface="Times New Roman"/>
              </a:rPr>
              <a:t>Postman (API Testing)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6" name="Rectangle 10"/>
          <p:cNvSpPr>
            <a:spLocks noChangeArrowheads="1"/>
          </p:cNvSpPr>
          <p:nvPr/>
        </p:nvSpPr>
        <p:spPr bwMode="auto">
          <a:xfrm>
            <a:off x="304800" y="1066800"/>
            <a:ext cx="83820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marL="812800" indent="-812800" algn="just">
              <a:lnSpc>
                <a:spcPct val="90000"/>
              </a:lnSpc>
              <a:spcBef>
                <a:spcPts val="0"/>
              </a:spcBef>
              <a:defRPr/>
            </a:pPr>
            <a:endParaRPr lang="en-US" sz="1000"/>
          </a:p>
        </p:txBody>
      </p:sp>
      <p:grpSp>
        <p:nvGrpSpPr>
          <p:cNvPr id="2" name="Group 15"/>
          <p:cNvGrpSpPr/>
          <p:nvPr/>
        </p:nvGrpSpPr>
        <p:grpSpPr bwMode="auto">
          <a:xfrm>
            <a:off x="-14288" y="-25400"/>
            <a:ext cx="9158288" cy="6883400"/>
            <a:chOff x="0" y="-25400"/>
            <a:chExt cx="9158288" cy="68834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9144000" cy="8255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pic>
          <p:nvPicPr>
            <p:cNvPr id="8200" name="Picture 11" descr="logo.jpg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6553200" y="-25400"/>
              <a:ext cx="2590800" cy="8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tangle 11"/>
            <p:cNvSpPr/>
            <p:nvPr/>
          </p:nvSpPr>
          <p:spPr bwMode="auto">
            <a:xfrm>
              <a:off x="14288" y="6705600"/>
              <a:ext cx="91440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0" y="228600"/>
            <a:ext cx="299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bg1"/>
                </a:solidFill>
                <a:latin typeface="Times New Roman"/>
                <a:cs typeface="Times New Roman"/>
              </a:rPr>
              <a:t>P</a:t>
            </a:r>
            <a:r>
              <a:rPr lang="en-IN" sz="3200" b="1">
                <a:solidFill>
                  <a:schemeClr val="bg1"/>
                </a:solidFill>
                <a:latin typeface="Times New Roman"/>
                <a:cs typeface="Times New Roman"/>
              </a:rPr>
              <a:t>roject</a:t>
            </a:r>
            <a:r>
              <a:rPr lang="en-IN" sz="3200" b="1">
                <a:solidFill>
                  <a:schemeClr val="bg1"/>
                </a:solidFill>
                <a:latin typeface="Times New Roman"/>
                <a:cs typeface="Times New Roman"/>
              </a:rPr>
              <a:t> Journey</a:t>
            </a:r>
            <a:endParaRPr/>
          </a:p>
        </p:txBody>
      </p:sp>
      <p:sp>
        <p:nvSpPr>
          <p:cNvPr id="11" name="Rectangle 10"/>
          <p:cNvSpPr/>
          <p:nvPr/>
        </p:nvSpPr>
        <p:spPr bwMode="auto">
          <a:xfrm>
            <a:off x="228600" y="871681"/>
            <a:ext cx="8736839" cy="595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  <a:defRPr/>
            </a:pPr>
            <a:r>
              <a:rPr lang="en-IN" sz="1800" b="1">
                <a:latin typeface="Times New Roman"/>
                <a:cs typeface="Times New Roman"/>
              </a:rPr>
              <a:t>📌 Phase 1: Planning &amp; Ideation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sz="1800">
                <a:latin typeface="Times New Roman"/>
                <a:cs typeface="Times New Roman"/>
              </a:rPr>
              <a:t>Planning what to use?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IN" sz="1800">
                <a:latin typeface="Times New Roman"/>
                <a:cs typeface="Times New Roman"/>
              </a:rPr>
              <a:t>Deciding MVP features: product listing, filters, cart, login/signup</a:t>
            </a:r>
            <a:endParaRPr/>
          </a:p>
          <a:p>
            <a:pPr>
              <a:lnSpc>
                <a:spcPct val="150000"/>
              </a:lnSpc>
              <a:defRPr/>
            </a:pPr>
            <a:endParaRPr lang="en-IN" sz="18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None/>
              <a:defRPr/>
            </a:pPr>
            <a:r>
              <a:rPr lang="en-US" sz="1800" b="1">
                <a:latin typeface="Times New Roman"/>
                <a:cs typeface="Times New Roman"/>
              </a:rPr>
              <a:t>🔧 Phase 2: Backend Setup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sz="1800">
                <a:latin typeface="Times New Roman"/>
                <a:cs typeface="Times New Roman"/>
              </a:rPr>
              <a:t>Database schema design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sz="1800">
                <a:latin typeface="Times New Roman"/>
                <a:cs typeface="Times New Roman"/>
              </a:rPr>
              <a:t>Sequelize model creation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sz="1800">
                <a:latin typeface="Times New Roman"/>
                <a:cs typeface="Times New Roman"/>
              </a:rPr>
              <a:t>Routes for products, auth, cart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sz="1800">
                <a:latin typeface="Times New Roman"/>
                <a:cs typeface="Times New Roman"/>
              </a:rPr>
              <a:t>GraphQL integeration</a:t>
            </a:r>
            <a:endParaRPr/>
          </a:p>
          <a:p>
            <a:pPr>
              <a:lnSpc>
                <a:spcPct val="150000"/>
              </a:lnSpc>
              <a:defRPr/>
            </a:pPr>
            <a:endParaRPr lang="en-US" sz="18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None/>
              <a:defRPr/>
            </a:pPr>
            <a:r>
              <a:rPr lang="en-IN" sz="1800" b="1">
                <a:latin typeface="Times New Roman"/>
                <a:cs typeface="Times New Roman"/>
              </a:rPr>
              <a:t>🎨 Phase 3: Frontend Development</a:t>
            </a:r>
            <a:endParaRPr lang="en-IN" sz="18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IN" sz="1800">
                <a:latin typeface="Times New Roman"/>
                <a:cs typeface="Times New Roman"/>
              </a:rPr>
              <a:t>Component structure: Navbar, </a:t>
            </a:r>
            <a:r>
              <a:rPr lang="en-IN" sz="1800">
                <a:latin typeface="Times New Roman"/>
                <a:cs typeface="Times New Roman"/>
              </a:rPr>
              <a:t>Product</a:t>
            </a:r>
            <a:r>
              <a:rPr lang="en-US" sz="1800">
                <a:latin typeface="Times New Roman"/>
                <a:cs typeface="Times New Roman"/>
              </a:rPr>
              <a:t>s</a:t>
            </a:r>
            <a:r>
              <a:rPr lang="en-IN" sz="1800">
                <a:latin typeface="Times New Roman"/>
                <a:cs typeface="Times New Roman"/>
              </a:rPr>
              <a:t> etc.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IN" sz="1800">
                <a:latin typeface="Times New Roman"/>
                <a:cs typeface="Times New Roman"/>
              </a:rPr>
              <a:t>Private routing (e.g. Cart only for logged-in users)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IN" sz="1800">
                <a:latin typeface="Times New Roman"/>
                <a:cs typeface="Times New Roman"/>
              </a:rPr>
              <a:t>Split login/signup </a:t>
            </a:r>
            <a:r>
              <a:rPr lang="en-US" sz="1800">
                <a:latin typeface="Times New Roman"/>
                <a:cs typeface="Times New Roman"/>
              </a:rPr>
              <a:t>for each role i.e. ADMIN, EMPLOYEE and CUSTOMER.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6" name="Rectangle 10"/>
          <p:cNvSpPr>
            <a:spLocks noChangeArrowheads="1"/>
          </p:cNvSpPr>
          <p:nvPr/>
        </p:nvSpPr>
        <p:spPr bwMode="auto">
          <a:xfrm>
            <a:off x="304800" y="1066800"/>
            <a:ext cx="83820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marL="812800" indent="-812800" algn="just">
              <a:lnSpc>
                <a:spcPct val="90000"/>
              </a:lnSpc>
              <a:spcBef>
                <a:spcPts val="0"/>
              </a:spcBef>
              <a:defRPr/>
            </a:pPr>
            <a:endParaRPr lang="en-US" sz="1000"/>
          </a:p>
        </p:txBody>
      </p:sp>
      <p:grpSp>
        <p:nvGrpSpPr>
          <p:cNvPr id="2" name="Group 15"/>
          <p:cNvGrpSpPr/>
          <p:nvPr/>
        </p:nvGrpSpPr>
        <p:grpSpPr bwMode="auto">
          <a:xfrm>
            <a:off x="-14288" y="-25400"/>
            <a:ext cx="9158288" cy="6883400"/>
            <a:chOff x="0" y="-25400"/>
            <a:chExt cx="9158288" cy="68834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9144000" cy="8255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pic>
          <p:nvPicPr>
            <p:cNvPr id="8200" name="Picture 11" descr="logo.jpg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6553200" y="-25400"/>
              <a:ext cx="2590800" cy="8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tangle 11"/>
            <p:cNvSpPr/>
            <p:nvPr/>
          </p:nvSpPr>
          <p:spPr bwMode="auto">
            <a:xfrm>
              <a:off x="14288" y="6705600"/>
              <a:ext cx="91440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0" y="228600"/>
            <a:ext cx="299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bg1"/>
                </a:solidFill>
                <a:latin typeface="Times New Roman"/>
                <a:cs typeface="Times New Roman"/>
              </a:rPr>
              <a:t>P</a:t>
            </a:r>
            <a:r>
              <a:rPr lang="en-IN" sz="3200" b="1">
                <a:solidFill>
                  <a:schemeClr val="bg1"/>
                </a:solidFill>
                <a:latin typeface="Times New Roman"/>
                <a:cs typeface="Times New Roman"/>
              </a:rPr>
              <a:t>roject</a:t>
            </a:r>
            <a:r>
              <a:rPr lang="en-IN" sz="3200" b="1">
                <a:solidFill>
                  <a:schemeClr val="bg1"/>
                </a:solidFill>
                <a:latin typeface="Times New Roman"/>
                <a:cs typeface="Times New Roman"/>
              </a:rPr>
              <a:t> Journey</a:t>
            </a:r>
            <a:endParaRPr/>
          </a:p>
        </p:txBody>
      </p:sp>
      <p:sp>
        <p:nvSpPr>
          <p:cNvPr id="11" name="Rectangle 10"/>
          <p:cNvSpPr/>
          <p:nvPr/>
        </p:nvSpPr>
        <p:spPr bwMode="auto">
          <a:xfrm>
            <a:off x="304799" y="990599"/>
            <a:ext cx="8811359" cy="382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  <a:defRPr/>
            </a:pPr>
            <a:r>
              <a:rPr lang="en-US" sz="1800" b="1">
                <a:latin typeface="Times New Roman"/>
                <a:cs typeface="Times New Roman"/>
              </a:rPr>
              <a:t>🛍️ Phase 4: Core Features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sz="1800">
                <a:latin typeface="Times New Roman"/>
                <a:cs typeface="Times New Roman"/>
              </a:rPr>
              <a:t>Product filtering/sorting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sz="1800">
                <a:latin typeface="Times New Roman"/>
                <a:cs typeface="Times New Roman"/>
              </a:rPr>
              <a:t>Cart functionality (add/remove/update)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sz="1800">
                <a:latin typeface="Times New Roman"/>
                <a:cs typeface="Times New Roman"/>
              </a:rPr>
              <a:t>Authentication with JWT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sz="1800">
                <a:latin typeface="Times New Roman"/>
                <a:cs typeface="Times New Roman"/>
              </a:rPr>
              <a:t>3 roles ADMIN, CUSTOMER and EMPLOYEE</a:t>
            </a:r>
            <a:endParaRPr lang="en-US" sz="18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sz="1800">
                <a:latin typeface="Times New Roman"/>
                <a:cs typeface="Times New Roman"/>
              </a:rPr>
              <a:t>ADMIN can manage employees and see the total progress of everything.</a:t>
            </a:r>
            <a:endParaRPr lang="en-US" sz="18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sz="1800">
                <a:latin typeface="Times New Roman"/>
                <a:cs typeface="Times New Roman"/>
              </a:rPr>
              <a:t>CUSTOMER can login and buy product of their choice.</a:t>
            </a:r>
            <a:endParaRPr lang="en-US" sz="18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sz="1800">
                <a:latin typeface="Times New Roman"/>
                <a:cs typeface="Times New Roman"/>
              </a:rPr>
              <a:t>EMPLOYEE can manage products and dispatch the order to their respective customers.</a:t>
            </a:r>
            <a:endParaRPr lang="en-US"/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sz="1800">
                <a:latin typeface="Times New Roman"/>
                <a:cs typeface="Times New Roman"/>
              </a:rPr>
              <a:t>Responsive design.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6" name="Rectangle 10"/>
          <p:cNvSpPr>
            <a:spLocks noChangeArrowheads="1"/>
          </p:cNvSpPr>
          <p:nvPr/>
        </p:nvSpPr>
        <p:spPr bwMode="auto">
          <a:xfrm>
            <a:off x="304800" y="1066800"/>
            <a:ext cx="83820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marL="812800" indent="-812800" algn="just">
              <a:lnSpc>
                <a:spcPct val="90000"/>
              </a:lnSpc>
              <a:spcBef>
                <a:spcPts val="0"/>
              </a:spcBef>
              <a:defRPr/>
            </a:pPr>
            <a:endParaRPr lang="en-US" sz="1000"/>
          </a:p>
        </p:txBody>
      </p:sp>
      <p:grpSp>
        <p:nvGrpSpPr>
          <p:cNvPr id="2" name="Group 15"/>
          <p:cNvGrpSpPr/>
          <p:nvPr/>
        </p:nvGrpSpPr>
        <p:grpSpPr bwMode="auto">
          <a:xfrm>
            <a:off x="-14288" y="-25400"/>
            <a:ext cx="9158288" cy="6883400"/>
            <a:chOff x="0" y="-25400"/>
            <a:chExt cx="9158288" cy="68834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9144000" cy="8255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pic>
          <p:nvPicPr>
            <p:cNvPr id="8200" name="Picture 11" descr="logo.jpg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6553200" y="-25400"/>
              <a:ext cx="2590800" cy="8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tangle 11"/>
            <p:cNvSpPr/>
            <p:nvPr/>
          </p:nvSpPr>
          <p:spPr bwMode="auto">
            <a:xfrm>
              <a:off x="14288" y="6705600"/>
              <a:ext cx="91440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0" y="228600"/>
            <a:ext cx="41167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bg1"/>
                </a:solidFill>
                <a:latin typeface="Times New Roman"/>
                <a:cs typeface="Times New Roman"/>
              </a:rPr>
              <a:t>Frontend Architecture</a:t>
            </a:r>
            <a:endParaRPr lang="en-IN" sz="32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68610" y="428396"/>
            <a:ext cx="8686800" cy="1789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  <a:defRPr/>
            </a:pPr>
            <a:endParaRPr lang="en-US" sz="1800" b="1"/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endParaRPr lang="en-US" sz="1800" b="1"/>
          </a:p>
          <a:p>
            <a:pPr lvl="1">
              <a:lnSpc>
                <a:spcPct val="150000"/>
              </a:lnSpc>
              <a:defRPr/>
            </a:pPr>
            <a:endParaRPr lang="en-US" sz="2000" b="1"/>
          </a:p>
          <a:p>
            <a:pPr lvl="1">
              <a:lnSpc>
                <a:spcPct val="150000"/>
              </a:lnSpc>
              <a:defRPr/>
            </a:pPr>
            <a:endParaRPr lang="en-US" sz="200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399" y="943281"/>
            <a:ext cx="8235359" cy="21491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/>
            <a:spAutoFit/>
          </a:bodyPr>
          <a:lstStyle/>
          <a:p>
            <a:pPr marL="0" marR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 b="1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cs typeface="Times New Roman"/>
              </a:rPr>
              <a:t>Structure:</a:t>
            </a:r>
            <a:endParaRPr lang="en-US" sz="1800" b="0" i="0" u="none" strike="noStrike" cap="none">
              <a:ln>
                <a:noFill/>
              </a:ln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marR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cs typeface="Times New Roman"/>
              </a:rPr>
              <a:t>Reusable components: Navbar, Footer.</a:t>
            </a:r>
            <a:endParaRPr lang="en-US" sz="1800" b="0" i="0" u="none" strike="noStrike" cap="none">
              <a:ln>
                <a:noFill/>
              </a:ln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marR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cs typeface="Times New Roman"/>
              </a:rPr>
              <a:t>Pages: Home, Login, Signup, Cart</a:t>
            </a:r>
            <a:endParaRPr/>
          </a:p>
          <a:p>
            <a:pPr marL="0" marR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cs typeface="Times New Roman"/>
              </a:rPr>
              <a:t>State Management: React Hooks</a:t>
            </a:r>
            <a:endParaRPr/>
          </a:p>
          <a:p>
            <a:pPr marL="0" marR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cs typeface="Times New Roman"/>
              </a:rPr>
              <a:t>Responsive Design: Using custom CSS with media queries</a:t>
            </a:r>
            <a:endParaRPr lang="en-US" sz="1800" b="0" i="0" u="none" strike="noStrike" cap="none">
              <a:ln>
                <a:noFill/>
              </a:ln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8570378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74196" y="3429000"/>
            <a:ext cx="4950478" cy="3053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6" name="Rectangle 10"/>
          <p:cNvSpPr>
            <a:spLocks noChangeArrowheads="1"/>
          </p:cNvSpPr>
          <p:nvPr/>
        </p:nvSpPr>
        <p:spPr bwMode="auto">
          <a:xfrm>
            <a:off x="304800" y="1066800"/>
            <a:ext cx="83820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marL="812800" indent="-812800" algn="just">
              <a:lnSpc>
                <a:spcPct val="90000"/>
              </a:lnSpc>
              <a:spcBef>
                <a:spcPts val="0"/>
              </a:spcBef>
              <a:defRPr/>
            </a:pPr>
            <a:endParaRPr lang="en-US" sz="1000"/>
          </a:p>
        </p:txBody>
      </p:sp>
      <p:grpSp>
        <p:nvGrpSpPr>
          <p:cNvPr id="2" name="Group 15"/>
          <p:cNvGrpSpPr/>
          <p:nvPr/>
        </p:nvGrpSpPr>
        <p:grpSpPr bwMode="auto">
          <a:xfrm>
            <a:off x="-14288" y="-25400"/>
            <a:ext cx="9158288" cy="6883400"/>
            <a:chOff x="0" y="-25400"/>
            <a:chExt cx="9158288" cy="68834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9144000" cy="8255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pic>
          <p:nvPicPr>
            <p:cNvPr id="8200" name="Picture 11" descr="logo.jpg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6553200" y="-25400"/>
              <a:ext cx="2590800" cy="8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tangle 11"/>
            <p:cNvSpPr/>
            <p:nvPr/>
          </p:nvSpPr>
          <p:spPr bwMode="auto">
            <a:xfrm>
              <a:off x="14288" y="6705600"/>
              <a:ext cx="91440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0" y="228600"/>
            <a:ext cx="5788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</a:rPr>
              <a:t>What Went Wrong &amp; What We Learned</a:t>
            </a:r>
            <a:endParaRPr lang="en-IN" sz="16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68610" y="428396"/>
            <a:ext cx="8686800" cy="1789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  <a:defRPr/>
            </a:pPr>
            <a:endParaRPr lang="en-US" sz="1800" b="1"/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endParaRPr lang="en-US" sz="1800" b="1"/>
          </a:p>
          <a:p>
            <a:pPr lvl="1">
              <a:lnSpc>
                <a:spcPct val="150000"/>
              </a:lnSpc>
              <a:defRPr/>
            </a:pPr>
            <a:endParaRPr lang="en-US" sz="2000" b="1"/>
          </a:p>
          <a:p>
            <a:pPr lvl="1">
              <a:lnSpc>
                <a:spcPct val="150000"/>
              </a:lnSpc>
              <a:defRPr/>
            </a:pPr>
            <a:endParaRPr lang="en-US" sz="20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399" y="862998"/>
            <a:ext cx="7961778" cy="4358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/>
          <a:p>
            <a:pPr marL="0" marR="0" lvl="0" indent="0" algn="l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2000" b="0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cs typeface="Times New Roman"/>
              </a:rPr>
              <a:t>Switching from MongoDB to Sequelize — understanding relational models</a:t>
            </a:r>
            <a:endParaRPr/>
          </a:p>
          <a:p>
            <a:pPr marL="0" marR="0" lvl="0" indent="0" algn="l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2000" b="0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cs typeface="Times New Roman"/>
              </a:rPr>
              <a:t>Understanding GraphQL.</a:t>
            </a:r>
            <a:endParaRPr/>
          </a:p>
          <a:p>
            <a:pPr marL="0" marR="0" lvl="0" indent="0" algn="l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2000" b="0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cs typeface="Times New Roman"/>
              </a:rPr>
              <a:t>Handling async behavior and kept the states in sync.</a:t>
            </a:r>
            <a:endParaRPr/>
          </a:p>
          <a:p>
            <a:pPr marL="0" marR="0" lvl="0" indent="0" algn="l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2000" b="0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cs typeface="Times New Roman"/>
              </a:rPr>
              <a:t>JWT storage and auth flow with React Router</a:t>
            </a:r>
            <a:endParaRPr/>
          </a:p>
          <a:p>
            <a:pPr marL="0" marR="0" lvl="0" indent="0" algn="l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2000" b="0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cs typeface="Times New Roman"/>
              </a:rPr>
              <a:t>Responsive design for multiple devices</a:t>
            </a:r>
            <a:endParaRPr/>
          </a:p>
          <a:p>
            <a:pPr marL="0" marR="0" lvl="0" indent="0" algn="l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2000" b="0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cs typeface="Times New Roman"/>
              </a:rPr>
              <a:t> Understanding to maintain a clean projecture database</a:t>
            </a:r>
            <a:endParaRPr/>
          </a:p>
          <a:p>
            <a:pPr lvl="0" algn="l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b="0" i="0" u="none" strike="noStrike" cap="none">
              <a:ln>
                <a:noFill/>
              </a:ln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6" name="Rectangle 10"/>
          <p:cNvSpPr>
            <a:spLocks noChangeArrowheads="1"/>
          </p:cNvSpPr>
          <p:nvPr/>
        </p:nvSpPr>
        <p:spPr bwMode="auto">
          <a:xfrm>
            <a:off x="304800" y="1752599"/>
            <a:ext cx="83820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marL="812800" indent="-812800" algn="just">
              <a:lnSpc>
                <a:spcPct val="90000"/>
              </a:lnSpc>
              <a:spcBef>
                <a:spcPts val="0"/>
              </a:spcBef>
              <a:defRPr/>
            </a:pPr>
            <a:endParaRPr lang="en-US" sz="1000"/>
          </a:p>
        </p:txBody>
      </p:sp>
      <p:grpSp>
        <p:nvGrpSpPr>
          <p:cNvPr id="2" name="Group 15"/>
          <p:cNvGrpSpPr/>
          <p:nvPr/>
        </p:nvGrpSpPr>
        <p:grpSpPr bwMode="auto">
          <a:xfrm>
            <a:off x="0" y="-25400"/>
            <a:ext cx="9158288" cy="6883400"/>
            <a:chOff x="0" y="-25400"/>
            <a:chExt cx="9158288" cy="68834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9144000" cy="8255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pic>
          <p:nvPicPr>
            <p:cNvPr id="8200" name="Picture 11" descr="logo.jpg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6553200" y="-25400"/>
              <a:ext cx="2590800" cy="8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tangle 11"/>
            <p:cNvSpPr/>
            <p:nvPr/>
          </p:nvSpPr>
          <p:spPr bwMode="auto">
            <a:xfrm>
              <a:off x="14288" y="6705600"/>
              <a:ext cx="91440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52400" y="153449"/>
            <a:ext cx="2760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2800" b="1">
                <a:solidFill>
                  <a:schemeClr val="bg1"/>
                </a:solidFill>
              </a:rPr>
              <a:t>Final Thoughts</a:t>
            </a:r>
            <a:endParaRPr lang="en-IN" sz="18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2316" y="1476682"/>
            <a:ext cx="5263940" cy="27740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/>
          <a:p>
            <a:pPr marL="0" marR="0" lvl="0" indent="0" algn="l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endParaRPr lang="en-US" sz="2000">
              <a:latin typeface="Times New Roman"/>
              <a:cs typeface="Times New Roman"/>
            </a:endParaRPr>
          </a:p>
          <a:p>
            <a:pPr marL="0" marR="0" lvl="0" indent="0" algn="l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endParaRPr lang="en-US" sz="2000">
              <a:latin typeface="Times New Roman"/>
              <a:cs typeface="Times New Roman"/>
            </a:endParaRPr>
          </a:p>
          <a:p>
            <a:pPr marL="0" marR="0" lvl="0" indent="0" algn="l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endParaRPr lang="en-US" sz="2000">
              <a:latin typeface="Times New Roman"/>
              <a:cs typeface="Times New Roman"/>
            </a:endParaRPr>
          </a:p>
          <a:p>
            <a:pPr marL="0" marR="0" lvl="0" indent="0" algn="ctr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800" b="1" i="1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cs typeface="Times New Roman"/>
              </a:rPr>
              <a:t>				THANKS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ONLYOFFICE/8.3.2.19</Application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cet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K K Mishra</dc:creator>
  <cp:lastModifiedBy/>
  <cp:revision>501</cp:revision>
  <dcterms:created xsi:type="dcterms:W3CDTF">2012-01-17T04:25:59Z</dcterms:created>
  <dcterms:modified xsi:type="dcterms:W3CDTF">2025-04-17T04:50:32Z</dcterms:modified>
</cp:coreProperties>
</file>