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FA09-E066-4A71-8783-99D29F016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ABEEC-1252-459F-B262-6BE07C33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6E7A-3642-4381-8B25-A7231B45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D4E7-119F-470A-A406-672378CA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409D-9317-4CE3-A7DF-CAC3E447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5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26AA-8420-4D6F-B7DB-A1E2DC20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A0312-4048-4951-A012-146F5E27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7DEB-5758-45F8-83BC-8DA231E6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1EF3-3852-43AF-8B06-AD15B044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9DB5-D1A0-40CC-BC39-4A15F1F5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986A1-4093-4C09-A997-6DA310384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ED793-9D63-4736-890B-CAD69AE8A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6E3F-0BFF-41D0-881B-7BCCE97B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4CCE-FBD7-493A-AC1C-A124906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C540-347D-41B6-831E-9A1AF053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691A-E617-4117-AE53-87F2A75D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479D-B357-49E7-914E-7EF46701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7B1D-3A7A-4526-9EDF-5F29900F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1703-FA65-4732-B5DE-2510D5F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EC1A-6383-48C0-B18A-459EBB02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9623-A237-4122-B30D-ABB06D0E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C6F9-EB7E-4DB5-BE8E-ADC5F6B0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2AEB-7EA5-44BC-8F4E-48CDBE6D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90C4-F4C8-4BD4-A05C-D5E3D92F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3631-332A-4482-8D82-3E3B8B91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7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3036-B964-4AC1-98B9-EF83A4EC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3176-3450-4A8B-9411-702E81B8A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33544-92A8-43A1-9FBE-DC02E46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69532-C40F-4E0C-A845-4F964B5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10B54-DC3F-4FFF-8718-EA565102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EF006-8BAE-4556-B457-6472BE59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5B39-C764-40A2-B714-92BEC3DE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26E3-7EA8-4B29-B9EA-6A558051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BC4AC-09E7-42D6-9C46-F6761C83A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383FA-7DF1-449A-8C30-C66A8902E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B2D8A-9EC2-41B9-A5CB-A77CD29B2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5F9AE-07D9-42E4-AE07-80EC5867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939BD-EF13-4F06-87F4-6E415E39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9911C-3FCE-4F73-B91F-8F8059BD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7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6E04-BECC-4266-A8A8-E7343D97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9CB24-B2C6-411A-B62D-70A75140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0F254-2D37-4D1C-825C-DBD740B5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465C-DCF0-4FEA-BF05-984D4E98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0DEDF-BE81-4BDD-AD3B-7E3F1D71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895FB-517C-481A-B7FD-05E432B1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C6A5-6D60-4B58-B836-17477ECC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50D2-04B0-4F9A-B25B-06DA96FD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2FDD-841E-4074-A8A3-21FF25DF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0B05-8545-454E-97F5-A45A1339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2F212-0F99-462F-B86C-B281FA55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E88A3-AE8E-44A6-83CC-957350FB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A1F56-FC6A-4F2E-B660-4B560EEA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0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A138-73EB-449F-8868-4452527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44EBE-B331-4BF2-A954-B04E28BC5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4BAA-E453-44A0-A6DA-6C03C2B7A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BC35-6897-4DD4-98CF-D2D5C721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CAA93-2803-435C-946F-22FC9849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44D7-5E9E-474C-8C3D-C3BFCC75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E5740-F675-4610-A20A-5C1EC17C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8166-3D26-4118-8890-CC0ACA16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C697-717A-42F7-900E-1DB2F67C9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C3DA-B0E9-4A24-8568-460C3A9991F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890B-7FA1-456A-BE6D-B84F5C225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BBC4-C997-40BB-80D6-75F8695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3C65-C0C5-4B17-B3F4-F0569127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E12161E-E238-4B7C-A4B4-3CD14CD1972C}"/>
              </a:ext>
            </a:extLst>
          </p:cNvPr>
          <p:cNvSpPr/>
          <p:nvPr/>
        </p:nvSpPr>
        <p:spPr>
          <a:xfrm>
            <a:off x="25" y="14"/>
            <a:ext cx="12191975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73CE2-877B-4C67-AB1C-E47D019E3D73}"/>
              </a:ext>
            </a:extLst>
          </p:cNvPr>
          <p:cNvSpPr txBox="1"/>
          <p:nvPr/>
        </p:nvSpPr>
        <p:spPr>
          <a:xfrm>
            <a:off x="2615953" y="2690336"/>
            <a:ext cx="6960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LENDING </a:t>
            </a:r>
            <a:r>
              <a:rPr lang="en-US"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CLUB CASE</a:t>
            </a:r>
            <a:r>
              <a:rPr lang="en-US" sz="36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STUDY  SUBMISSION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F199F-ABBD-4900-9CB7-7C7262263BD9}"/>
              </a:ext>
            </a:extLst>
          </p:cNvPr>
          <p:cNvSpPr txBox="1"/>
          <p:nvPr/>
        </p:nvSpPr>
        <p:spPr>
          <a:xfrm>
            <a:off x="328473" y="4774168"/>
            <a:ext cx="2467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-5" dirty="0">
                <a:latin typeface="Arial"/>
                <a:cs typeface="Arial"/>
              </a:rPr>
              <a:t>Group</a:t>
            </a:r>
            <a:r>
              <a:rPr lang="en-IN" sz="1800" b="1" spc="-15" dirty="0">
                <a:latin typeface="Arial"/>
                <a:cs typeface="Arial"/>
              </a:rPr>
              <a:t> </a:t>
            </a:r>
            <a:r>
              <a:rPr lang="en-IN" sz="1800" b="1" dirty="0">
                <a:latin typeface="Arial"/>
                <a:cs typeface="Arial"/>
              </a:rPr>
              <a:t>Members: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Arial"/>
                <a:cs typeface="Arial"/>
              </a:rPr>
              <a:t>Harshul Agarwal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Arial"/>
                <a:cs typeface="Arial"/>
              </a:rPr>
              <a:t>Mikhil Varshney</a:t>
            </a:r>
          </a:p>
          <a:p>
            <a:pPr marL="342900" indent="-342900">
              <a:buAutoNum type="arabicPeriod"/>
            </a:pPr>
            <a:endParaRPr lang="en-IN" sz="1800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4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DF6DB-4A35-41C4-A058-4EA1B85A21C2}"/>
              </a:ext>
            </a:extLst>
          </p:cNvPr>
          <p:cNvSpPr txBox="1"/>
          <p:nvPr/>
        </p:nvSpPr>
        <p:spPr>
          <a:xfrm>
            <a:off x="3752295" y="470517"/>
            <a:ext cx="468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Loan Term Analysis</a:t>
            </a:r>
            <a:endParaRPr lang="en-IN" sz="4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6A00E3-1E7E-4C80-B154-4DF727D7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2" y="1294566"/>
            <a:ext cx="4687410" cy="376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6E8360C-9F87-4566-A7E5-47AC64625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35" y="1501110"/>
            <a:ext cx="4687409" cy="35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1F524-87BA-41FB-8DBC-87D6CF922EBB}"/>
              </a:ext>
            </a:extLst>
          </p:cNvPr>
          <p:cNvSpPr txBox="1"/>
          <p:nvPr/>
        </p:nvSpPr>
        <p:spPr>
          <a:xfrm>
            <a:off x="2465034" y="5060271"/>
            <a:ext cx="74661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</a:rPr>
              <a:t>Observations: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1.The interest rates are higher for 60 month term.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2.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More no of defaulters for the loan having higher rate of interest (around 12% interest rate)</a:t>
            </a:r>
          </a:p>
        </p:txBody>
      </p:sp>
    </p:spTree>
    <p:extLst>
      <p:ext uri="{BB962C8B-B14F-4D97-AF65-F5344CB8AC3E}">
        <p14:creationId xmlns:p14="http://schemas.microsoft.com/office/powerpoint/2010/main" val="55432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934C2F-DD07-43A8-9F2B-6DED654C0F82}"/>
              </a:ext>
            </a:extLst>
          </p:cNvPr>
          <p:cNvSpPr txBox="1"/>
          <p:nvPr/>
        </p:nvSpPr>
        <p:spPr>
          <a:xfrm>
            <a:off x="1586143" y="408373"/>
            <a:ext cx="9019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spc="-10">
                <a:latin typeface="Times New Roman"/>
                <a:cs typeface="Times New Roman"/>
              </a:rPr>
              <a:t>Loan </a:t>
            </a:r>
            <a:r>
              <a:rPr lang="en-US" sz="4000" b="0" spc="-5">
                <a:latin typeface="Times New Roman"/>
                <a:cs typeface="Times New Roman"/>
              </a:rPr>
              <a:t>Applicants work </a:t>
            </a:r>
            <a:r>
              <a:rPr lang="en-US" sz="4000" b="0" spc="-10">
                <a:latin typeface="Times New Roman"/>
                <a:cs typeface="Times New Roman"/>
              </a:rPr>
              <a:t>Experience</a:t>
            </a:r>
            <a:r>
              <a:rPr lang="en-US" sz="4000" b="0" spc="-520">
                <a:latin typeface="Times New Roman"/>
                <a:cs typeface="Times New Roman"/>
              </a:rPr>
              <a:t> </a:t>
            </a:r>
            <a:r>
              <a:rPr lang="en-US" sz="4000" b="0" spc="-5">
                <a:latin typeface="Times New Roman"/>
                <a:cs typeface="Times New Roman"/>
              </a:rPr>
              <a:t>Analysis</a:t>
            </a:r>
            <a:endParaRPr lang="en-IN" sz="4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1B27EE-584F-4410-9CC0-A151A372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7" y="1273891"/>
            <a:ext cx="4827973" cy="32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4B9E7-E3BF-499B-A82C-07F8050C998A}"/>
              </a:ext>
            </a:extLst>
          </p:cNvPr>
          <p:cNvSpPr txBox="1"/>
          <p:nvPr/>
        </p:nvSpPr>
        <p:spPr>
          <a:xfrm>
            <a:off x="161277" y="4542117"/>
            <a:ext cx="5326603" cy="190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</a:rPr>
              <a:t>Observations:</a:t>
            </a:r>
            <a:endParaRPr lang="en-US" sz="2800" dirty="0">
              <a:cs typeface="Carlito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cs typeface="Carlito"/>
              </a:rPr>
              <a:t>Majority of employees </a:t>
            </a:r>
            <a:r>
              <a:rPr lang="en-US" sz="1800" dirty="0">
                <a:cs typeface="Carlito"/>
              </a:rPr>
              <a:t>applying </a:t>
            </a:r>
            <a:r>
              <a:rPr lang="en-US" sz="1800" spc="-5" dirty="0">
                <a:cs typeface="Carlito"/>
              </a:rPr>
              <a:t>for the loan have more than 10 years of</a:t>
            </a:r>
            <a:r>
              <a:rPr lang="en-US" sz="1800" spc="-20" dirty="0">
                <a:cs typeface="Carlito"/>
              </a:rPr>
              <a:t> </a:t>
            </a:r>
            <a:r>
              <a:rPr lang="en-US" sz="1800" spc="-5" dirty="0">
                <a:cs typeface="Carlito"/>
              </a:rPr>
              <a:t>experience</a:t>
            </a:r>
            <a:endParaRPr lang="en-US" sz="1800" dirty="0">
              <a:cs typeface="Carlito"/>
            </a:endParaRP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cs typeface="Carlito"/>
              </a:rPr>
              <a:t>Tendency of person to default the loan with 10 years of experience is </a:t>
            </a:r>
            <a:r>
              <a:rPr lang="en-US" spc="-5" dirty="0">
                <a:cs typeface="Carlito"/>
              </a:rPr>
              <a:t>slightly less </a:t>
            </a:r>
            <a:r>
              <a:rPr lang="en-US" sz="1800" spc="-5" dirty="0">
                <a:cs typeface="Carlito"/>
              </a:rPr>
              <a:t>.So company need to be careful when granting</a:t>
            </a:r>
            <a:r>
              <a:rPr lang="en-US" sz="1800" spc="-10" dirty="0">
                <a:cs typeface="Carlito"/>
              </a:rPr>
              <a:t> </a:t>
            </a:r>
            <a:r>
              <a:rPr lang="en-US" sz="1800" spc="-5" dirty="0">
                <a:cs typeface="Carlito"/>
              </a:rPr>
              <a:t>loan.</a:t>
            </a:r>
            <a:endParaRPr lang="en-US" sz="1800" dirty="0">
              <a:cs typeface="Carlito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BEB634-3674-4B91-A2B2-343F9A50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50" y="1273891"/>
            <a:ext cx="684977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AD473-1642-432B-BCF2-16658F404372}"/>
              </a:ext>
            </a:extLst>
          </p:cNvPr>
          <p:cNvSpPr txBox="1"/>
          <p:nvPr/>
        </p:nvSpPr>
        <p:spPr>
          <a:xfrm>
            <a:off x="7183516" y="4542117"/>
            <a:ext cx="48472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en-US" dirty="0"/>
              <a:t>.People having more experience take loan for higher amount.</a:t>
            </a:r>
          </a:p>
          <a:p>
            <a:pPr algn="l"/>
            <a:r>
              <a:rPr lang="en-US" dirty="0"/>
              <a:t>2. Loans having higher loan amount tend to be charged off more.</a:t>
            </a:r>
          </a:p>
        </p:txBody>
      </p:sp>
    </p:spTree>
    <p:extLst>
      <p:ext uri="{BB962C8B-B14F-4D97-AF65-F5344CB8AC3E}">
        <p14:creationId xmlns:p14="http://schemas.microsoft.com/office/powerpoint/2010/main" val="97502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6BF7AB-F9B6-46E6-9F7C-C9A284417C35}"/>
              </a:ext>
            </a:extLst>
          </p:cNvPr>
          <p:cNvSpPr txBox="1"/>
          <p:nvPr/>
        </p:nvSpPr>
        <p:spPr>
          <a:xfrm>
            <a:off x="2238652" y="361311"/>
            <a:ext cx="7714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spc="-5" dirty="0">
                <a:latin typeface="Times New Roman"/>
                <a:cs typeface="Times New Roman"/>
              </a:rPr>
              <a:t>Purpose for </a:t>
            </a:r>
            <a:r>
              <a:rPr lang="en-US" sz="4000" b="0" spc="-10" dirty="0">
                <a:latin typeface="Times New Roman"/>
                <a:cs typeface="Times New Roman"/>
              </a:rPr>
              <a:t>applying Loan</a:t>
            </a:r>
            <a:r>
              <a:rPr lang="en-US" sz="4000" b="0" spc="-295" dirty="0">
                <a:latin typeface="Times New Roman"/>
                <a:cs typeface="Times New Roman"/>
              </a:rPr>
              <a:t> </a:t>
            </a:r>
            <a:r>
              <a:rPr lang="en-US" sz="4000" b="0" spc="-5" dirty="0">
                <a:latin typeface="Times New Roman"/>
                <a:cs typeface="Times New Roman"/>
              </a:rPr>
              <a:t>Analysis</a:t>
            </a:r>
            <a:endParaRPr lang="en-IN" sz="4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24FDE07-D5A1-42B6-AD33-5023FC97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" y="1420812"/>
            <a:ext cx="11549849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AEC8E-2DCB-4B70-AD70-A795EA258F50}"/>
              </a:ext>
            </a:extLst>
          </p:cNvPr>
          <p:cNvSpPr txBox="1"/>
          <p:nvPr/>
        </p:nvSpPr>
        <p:spPr>
          <a:xfrm>
            <a:off x="3174874" y="5655946"/>
            <a:ext cx="58392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cs typeface="Carlito"/>
              </a:rPr>
              <a:t>Observation:</a:t>
            </a:r>
            <a:endParaRPr lang="en-US" sz="2400" b="1" dirty="0"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15"/>
              </a:spcBef>
              <a:buSzPct val="77777"/>
              <a:tabLst>
                <a:tab pos="469265" algn="l"/>
                <a:tab pos="469900" algn="l"/>
              </a:tabLst>
            </a:pPr>
            <a:r>
              <a:rPr lang="en-US" spc="-5" dirty="0">
                <a:cs typeface="Carlito"/>
              </a:rPr>
              <a:t>Most of the loans </a:t>
            </a:r>
            <a:r>
              <a:rPr lang="en-US" dirty="0">
                <a:cs typeface="Carlito"/>
              </a:rPr>
              <a:t>are </a:t>
            </a:r>
            <a:r>
              <a:rPr lang="en-US" spc="-5" dirty="0">
                <a:cs typeface="Carlito"/>
              </a:rPr>
              <a:t>granted were for debt</a:t>
            </a:r>
            <a:r>
              <a:rPr lang="en-US" spc="-70" dirty="0">
                <a:cs typeface="Carlito"/>
              </a:rPr>
              <a:t> </a:t>
            </a:r>
            <a:r>
              <a:rPr lang="en-US" spc="-5" dirty="0">
                <a:cs typeface="Carlito"/>
              </a:rPr>
              <a:t>consolidation.</a:t>
            </a:r>
            <a:endParaRPr lang="en-US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7320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A278E-C07E-44E6-AE97-626620F88D0C}"/>
              </a:ext>
            </a:extLst>
          </p:cNvPr>
          <p:cNvSpPr txBox="1"/>
          <p:nvPr/>
        </p:nvSpPr>
        <p:spPr>
          <a:xfrm>
            <a:off x="2238652" y="556620"/>
            <a:ext cx="7714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spc="-5" dirty="0">
                <a:latin typeface="Times New Roman"/>
                <a:cs typeface="Times New Roman"/>
              </a:rPr>
              <a:t>Amount of Loan applied for purpose</a:t>
            </a:r>
            <a:endParaRPr lang="en-IN" sz="4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C97C52C-E1C3-4F0A-AA43-C71FBF7F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6" y="1420812"/>
            <a:ext cx="11931588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27957-E52D-41BC-A3C9-9AD3B3C941D7}"/>
              </a:ext>
            </a:extLst>
          </p:cNvPr>
          <p:cNvSpPr txBox="1"/>
          <p:nvPr/>
        </p:nvSpPr>
        <p:spPr>
          <a:xfrm>
            <a:off x="3037641" y="5594054"/>
            <a:ext cx="6116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Observations:</a:t>
            </a:r>
          </a:p>
          <a:p>
            <a:r>
              <a:rPr lang="en-US" dirty="0"/>
              <a:t>Small Businesses have been the riskiest category. As large amount of loan is required for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00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12F65A7-F265-45C1-BFFA-742EB407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5" y="1234782"/>
            <a:ext cx="11630025" cy="43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5203B-9281-459C-9AF5-56F999E02A8A}"/>
              </a:ext>
            </a:extLst>
          </p:cNvPr>
          <p:cNvSpPr txBox="1"/>
          <p:nvPr/>
        </p:nvSpPr>
        <p:spPr>
          <a:xfrm>
            <a:off x="1195525" y="279594"/>
            <a:ext cx="9800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 , Purpose Vs Percentage of People</a:t>
            </a:r>
          </a:p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DE96F-ABB9-41B5-91CA-C124E56B1525}"/>
              </a:ext>
            </a:extLst>
          </p:cNvPr>
          <p:cNvSpPr txBox="1"/>
          <p:nvPr/>
        </p:nvSpPr>
        <p:spPr>
          <a:xfrm>
            <a:off x="2672180" y="5716632"/>
            <a:ext cx="6468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People who take loan for small business-related purpose are most defaulters.</a:t>
            </a:r>
          </a:p>
        </p:txBody>
      </p:sp>
    </p:spTree>
    <p:extLst>
      <p:ext uri="{BB962C8B-B14F-4D97-AF65-F5344CB8AC3E}">
        <p14:creationId xmlns:p14="http://schemas.microsoft.com/office/powerpoint/2010/main" val="305979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069AEB-5AE7-473B-8604-4963249460E7}"/>
              </a:ext>
            </a:extLst>
          </p:cNvPr>
          <p:cNvSpPr txBox="1"/>
          <p:nvPr/>
        </p:nvSpPr>
        <p:spPr>
          <a:xfrm>
            <a:off x="3048740" y="361310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0" spc="-10" dirty="0">
                <a:latin typeface="Times New Roman"/>
                <a:cs typeface="Times New Roman"/>
              </a:rPr>
              <a:t>Loan </a:t>
            </a:r>
            <a:r>
              <a:rPr lang="en-IN" sz="4000" b="0" spc="-5" dirty="0">
                <a:latin typeface="Times New Roman"/>
                <a:cs typeface="Times New Roman"/>
              </a:rPr>
              <a:t>Grade</a:t>
            </a:r>
            <a:r>
              <a:rPr lang="en-IN" sz="4000" b="0" spc="-305" dirty="0">
                <a:latin typeface="Times New Roman"/>
                <a:cs typeface="Times New Roman"/>
              </a:rPr>
              <a:t> </a:t>
            </a:r>
            <a:r>
              <a:rPr lang="en-IN" sz="4000" b="0" spc="-5" dirty="0">
                <a:latin typeface="Times New Roman"/>
                <a:cs typeface="Times New Roman"/>
              </a:rPr>
              <a:t>Analysis</a:t>
            </a:r>
            <a:endParaRPr lang="en-IN" sz="4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8F4A270-8F2D-4E4B-ADDC-27C034814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15" y="1362425"/>
            <a:ext cx="4018159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7089D-8A83-47D1-BC46-E0BDD998213A}"/>
              </a:ext>
            </a:extLst>
          </p:cNvPr>
          <p:cNvSpPr txBox="1"/>
          <p:nvPr/>
        </p:nvSpPr>
        <p:spPr>
          <a:xfrm>
            <a:off x="9036423" y="2201366"/>
            <a:ext cx="2997939" cy="3711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Carlito"/>
                <a:cs typeface="Carlito"/>
              </a:rPr>
              <a:t>Observation:</a:t>
            </a:r>
            <a:endParaRPr lang="en-US" sz="1800" spc="-5" dirty="0">
              <a:latin typeface="Carlito"/>
              <a:cs typeface="Carlito"/>
            </a:endParaRPr>
          </a:p>
          <a:p>
            <a:pPr marL="469265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US" sz="1800" dirty="0">
                <a:latin typeface="Carlito"/>
                <a:cs typeface="Carlito"/>
              </a:rPr>
              <a:t>Most of the loans are applied by people of A and B grade category.</a:t>
            </a:r>
            <a:endParaRPr lang="en-US" sz="1800" spc="-5" dirty="0">
              <a:latin typeface="Carlito"/>
              <a:cs typeface="Carlito"/>
            </a:endParaRPr>
          </a:p>
          <a:p>
            <a:pPr marL="469265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rlito"/>
                <a:cs typeface="Carlito"/>
              </a:rPr>
              <a:t>Most of the loans of grade of </a:t>
            </a:r>
            <a:r>
              <a:rPr lang="en-US" sz="1800" dirty="0">
                <a:latin typeface="Carlito"/>
                <a:cs typeface="Carlito"/>
              </a:rPr>
              <a:t>A and </a:t>
            </a:r>
            <a:r>
              <a:rPr lang="en-US" sz="1800" spc="-5" dirty="0">
                <a:latin typeface="Carlito"/>
                <a:cs typeface="Carlito"/>
              </a:rPr>
              <a:t>B people are fully paid.</a:t>
            </a: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rlito"/>
                <a:cs typeface="Carlito"/>
              </a:rPr>
              <a:t>These loans have a low interest</a:t>
            </a:r>
            <a:r>
              <a:rPr lang="en-US" sz="1800" spc="-2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rate.</a:t>
            </a:r>
            <a:endParaRPr lang="en-US" sz="1800" dirty="0">
              <a:latin typeface="Carlito"/>
              <a:cs typeface="Carlito"/>
            </a:endParaRP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rlito"/>
                <a:cs typeface="Carlito"/>
              </a:rPr>
              <a:t>Which depicts, higher interest rate have higher tendency to  default the</a:t>
            </a:r>
            <a:r>
              <a:rPr lang="en-US" sz="1800" spc="-1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loan.</a:t>
            </a:r>
            <a:endParaRPr lang="en-US" sz="1800" dirty="0">
              <a:latin typeface="Carlito"/>
              <a:cs typeface="Carlito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216F6DD-CFED-4915-AC8C-94E5DB88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05" y="4067037"/>
            <a:ext cx="8287870" cy="27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0A5F24-3753-4C6E-868D-EFF7DDB8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" y="1362425"/>
            <a:ext cx="42871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01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4E1D1D2-CFEA-4172-8833-2BA2BC1F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4" y="1598766"/>
            <a:ext cx="36576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5B7F1-998F-44ED-BCE5-5F325093257F}"/>
              </a:ext>
            </a:extLst>
          </p:cNvPr>
          <p:cNvSpPr txBox="1"/>
          <p:nvPr/>
        </p:nvSpPr>
        <p:spPr>
          <a:xfrm>
            <a:off x="3048740" y="512230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spc="-10" dirty="0">
                <a:latin typeface="Times New Roman"/>
                <a:cs typeface="Times New Roman"/>
              </a:rPr>
              <a:t>Loan </a:t>
            </a:r>
            <a:r>
              <a:rPr lang="en-US" sz="4000" b="0" spc="-5" dirty="0">
                <a:latin typeface="Times New Roman"/>
                <a:cs typeface="Times New Roman"/>
              </a:rPr>
              <a:t>Status </a:t>
            </a:r>
            <a:r>
              <a:rPr lang="en-US" sz="4000" b="0" dirty="0">
                <a:latin typeface="Times New Roman"/>
                <a:cs typeface="Times New Roman"/>
              </a:rPr>
              <a:t>vs </a:t>
            </a:r>
            <a:r>
              <a:rPr lang="en-US" sz="4000" b="0" spc="-10" dirty="0">
                <a:latin typeface="Times New Roman"/>
                <a:cs typeface="Times New Roman"/>
              </a:rPr>
              <a:t>Loan</a:t>
            </a:r>
            <a:r>
              <a:rPr lang="en-US" sz="4000" b="0" spc="-130" dirty="0">
                <a:latin typeface="Times New Roman"/>
                <a:cs typeface="Times New Roman"/>
              </a:rPr>
              <a:t> </a:t>
            </a:r>
            <a:r>
              <a:rPr lang="en-US" sz="4000" b="0" spc="-55" dirty="0">
                <a:latin typeface="Times New Roman"/>
                <a:cs typeface="Times New Roman"/>
              </a:rPr>
              <a:t>Tenure</a:t>
            </a:r>
            <a:endParaRPr lang="en-IN" sz="40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B9F3115-0A32-4164-8676-FB63F356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31" y="1598766"/>
            <a:ext cx="38385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E9459B3-F826-47C2-9AD4-1152AEFC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98766"/>
            <a:ext cx="36576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307C55-D63F-44F4-A522-828E5952E17D}"/>
              </a:ext>
            </a:extLst>
          </p:cNvPr>
          <p:cNvSpPr txBox="1"/>
          <p:nvPr/>
        </p:nvSpPr>
        <p:spPr>
          <a:xfrm>
            <a:off x="2547891" y="4545367"/>
            <a:ext cx="7155402" cy="231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469265" marR="147320" indent="-402590">
              <a:lnSpc>
                <a:spcPct val="1006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rlito"/>
                <a:cs typeface="Carlito"/>
              </a:rPr>
              <a:t>Most of the loans granted were of 36  months.</a:t>
            </a:r>
            <a:endParaRPr lang="en-US" sz="1800" dirty="0">
              <a:latin typeface="Carlito"/>
              <a:cs typeface="Carlito"/>
            </a:endParaRPr>
          </a:p>
          <a:p>
            <a:pPr marL="469265" marR="5080" indent="-402590">
              <a:lnSpc>
                <a:spcPct val="1006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rlito"/>
                <a:cs typeface="Carlito"/>
              </a:rPr>
              <a:t>Higher percentage of defaulters who take 60 months term loan (more than 20%).</a:t>
            </a:r>
          </a:p>
          <a:p>
            <a:pPr marL="469265" marR="5080" indent="-402590">
              <a:lnSpc>
                <a:spcPct val="1006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average loan amount is similar for both the terms for both charged off and fully paid status.</a:t>
            </a:r>
          </a:p>
          <a:p>
            <a:pPr marL="469265" marR="5080" indent="-402590">
              <a:lnSpc>
                <a:spcPct val="1006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average loan amount is higher for the 60-month term.</a:t>
            </a:r>
          </a:p>
          <a:p>
            <a:pPr marL="469265" marR="5080" indent="-402590">
              <a:lnSpc>
                <a:spcPct val="100699"/>
              </a:lnSpc>
              <a:buAutoNum type="arabicPeriod"/>
              <a:tabLst>
                <a:tab pos="469265" algn="l"/>
                <a:tab pos="46990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27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89EA3-12E2-49DD-BC9A-F5D7DC1E23BB}"/>
              </a:ext>
            </a:extLst>
          </p:cNvPr>
          <p:cNvSpPr txBox="1"/>
          <p:nvPr/>
        </p:nvSpPr>
        <p:spPr>
          <a:xfrm>
            <a:off x="3048740" y="46784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Correlation Heat-Map</a:t>
            </a:r>
            <a:endParaRPr lang="en-IN" sz="4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D69D3CC-52E7-4D25-AA47-80F3C888F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16" y="2618952"/>
            <a:ext cx="7128768" cy="3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58B77-8F8F-4163-ADE8-6B7B5728EF76}"/>
              </a:ext>
            </a:extLst>
          </p:cNvPr>
          <p:cNvSpPr txBox="1"/>
          <p:nvPr/>
        </p:nvSpPr>
        <p:spPr>
          <a:xfrm>
            <a:off x="710215" y="1300013"/>
            <a:ext cx="1065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Loan amount is highly correlated to installment amount.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oan amount is 40% positively correlated to annual income of the people.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Annual income is negatively correlated with DTI.</a:t>
            </a:r>
          </a:p>
        </p:txBody>
      </p:sp>
    </p:spTree>
    <p:extLst>
      <p:ext uri="{BB962C8B-B14F-4D97-AF65-F5344CB8AC3E}">
        <p14:creationId xmlns:p14="http://schemas.microsoft.com/office/powerpoint/2010/main" val="285401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0463E-2038-48BD-AFDC-076CFE7B593A}"/>
              </a:ext>
            </a:extLst>
          </p:cNvPr>
          <p:cNvSpPr txBox="1"/>
          <p:nvPr/>
        </p:nvSpPr>
        <p:spPr>
          <a:xfrm>
            <a:off x="3463770" y="603681"/>
            <a:ext cx="5264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0" spc="-10" dirty="0">
                <a:latin typeface="Times New Roman"/>
                <a:cs typeface="Times New Roman"/>
              </a:rPr>
              <a:t>Case </a:t>
            </a:r>
            <a:r>
              <a:rPr lang="en-IN" sz="4000" b="0" spc="-5" dirty="0">
                <a:latin typeface="Times New Roman"/>
                <a:cs typeface="Times New Roman"/>
              </a:rPr>
              <a:t>Study</a:t>
            </a:r>
            <a:r>
              <a:rPr lang="en-IN" sz="4000" b="0" spc="-85" dirty="0">
                <a:latin typeface="Times New Roman"/>
                <a:cs typeface="Times New Roman"/>
              </a:rPr>
              <a:t> </a:t>
            </a:r>
            <a:r>
              <a:rPr lang="en-IN" sz="4000" b="0" spc="-5" dirty="0">
                <a:latin typeface="Times New Roman"/>
                <a:cs typeface="Times New Roman"/>
              </a:rPr>
              <a:t>Objectives</a:t>
            </a:r>
            <a:endParaRPr lang="en-I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555DE9-E525-46FE-9DBC-93E5F0E5FF1F}"/>
              </a:ext>
            </a:extLst>
          </p:cNvPr>
          <p:cNvSpPr/>
          <p:nvPr/>
        </p:nvSpPr>
        <p:spPr>
          <a:xfrm>
            <a:off x="1148178" y="2171052"/>
            <a:ext cx="2228295" cy="3185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spc="-5" dirty="0">
                <a:latin typeface="Arial"/>
                <a:cs typeface="Arial"/>
              </a:rPr>
              <a:t>Identification of  Loan Applicant  traits that tend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to  ‘default’ paying  back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B92A3-2350-48C4-BF71-37F3F607E0B9}"/>
              </a:ext>
            </a:extLst>
          </p:cNvPr>
          <p:cNvSpPr/>
          <p:nvPr/>
        </p:nvSpPr>
        <p:spPr>
          <a:xfrm>
            <a:off x="5123895" y="2171053"/>
            <a:ext cx="2118805" cy="3185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85725" marR="197485">
              <a:lnSpc>
                <a:spcPct val="100400"/>
              </a:lnSpc>
              <a:spcBef>
                <a:spcPts val="1305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Understand the  ‘Driving Factors’  or ‘Driver  </a:t>
            </a:r>
            <a:r>
              <a:rPr lang="en-US" sz="1800" spc="-20" dirty="0">
                <a:solidFill>
                  <a:schemeClr val="tx1"/>
                </a:solidFill>
                <a:latin typeface="Arial"/>
                <a:cs typeface="Arial"/>
              </a:rPr>
              <a:t>Variables’</a:t>
            </a:r>
            <a:r>
              <a:rPr lang="en-US" sz="1800"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behind  Loan Default  phenomena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955AD-E6CD-41EA-9938-C38875CABC78}"/>
              </a:ext>
            </a:extLst>
          </p:cNvPr>
          <p:cNvSpPr/>
          <p:nvPr/>
        </p:nvSpPr>
        <p:spPr>
          <a:xfrm>
            <a:off x="8815528" y="2171053"/>
            <a:ext cx="2030027" cy="3185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090" marR="210820">
              <a:lnSpc>
                <a:spcPct val="100499"/>
              </a:lnSpc>
              <a:spcBef>
                <a:spcPts val="144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Loan Lending  Organizations 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may choose </a:t>
            </a: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to  utilize this 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knowledge </a:t>
            </a: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lang="en-US" sz="1800" spc="-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its  portfolio and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risk  </a:t>
            </a: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assessment of  new loan  applicants</a:t>
            </a:r>
          </a:p>
        </p:txBody>
      </p:sp>
    </p:spTree>
    <p:extLst>
      <p:ext uri="{BB962C8B-B14F-4D97-AF65-F5344CB8AC3E}">
        <p14:creationId xmlns:p14="http://schemas.microsoft.com/office/powerpoint/2010/main" val="188194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D3626B-21E7-4DE5-B9E4-175370510A9D}"/>
              </a:ext>
            </a:extLst>
          </p:cNvPr>
          <p:cNvSpPr txBox="1"/>
          <p:nvPr/>
        </p:nvSpPr>
        <p:spPr>
          <a:xfrm>
            <a:off x="2461685" y="433239"/>
            <a:ext cx="71554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spc="-5" dirty="0">
                <a:latin typeface="Times New Roman"/>
                <a:cs typeface="Times New Roman"/>
              </a:rPr>
              <a:t>Problem solving </a:t>
            </a:r>
            <a:r>
              <a:rPr lang="en-US" sz="4000" b="0" spc="-10" dirty="0">
                <a:latin typeface="Times New Roman"/>
                <a:cs typeface="Times New Roman"/>
              </a:rPr>
              <a:t>methodology </a:t>
            </a:r>
            <a:r>
              <a:rPr lang="en-US" sz="4000" b="0" dirty="0">
                <a:latin typeface="Times New Roman"/>
                <a:cs typeface="Times New Roman"/>
              </a:rPr>
              <a:t>using  </a:t>
            </a:r>
            <a:r>
              <a:rPr lang="en-US" sz="4000" b="0" spc="-5" dirty="0">
                <a:latin typeface="Times New Roman"/>
                <a:cs typeface="Times New Roman"/>
              </a:rPr>
              <a:t>CRISP-DM</a:t>
            </a:r>
          </a:p>
          <a:p>
            <a:pPr algn="ctr"/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46F5835-DF22-4059-9171-2427DADC6015}"/>
              </a:ext>
            </a:extLst>
          </p:cNvPr>
          <p:cNvSpPr/>
          <p:nvPr/>
        </p:nvSpPr>
        <p:spPr>
          <a:xfrm>
            <a:off x="381009" y="2345540"/>
            <a:ext cx="3151493" cy="3285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492B8E-3A34-45A9-A6DB-5FBA2491FE74}"/>
              </a:ext>
            </a:extLst>
          </p:cNvPr>
          <p:cNvSpPr/>
          <p:nvPr/>
        </p:nvSpPr>
        <p:spPr>
          <a:xfrm>
            <a:off x="4343391" y="2033677"/>
            <a:ext cx="7467600" cy="4473656"/>
          </a:xfrm>
          <a:custGeom>
            <a:avLst/>
            <a:gdLst/>
            <a:ahLst/>
            <a:cxnLst/>
            <a:rect l="l" t="t" r="r" b="b"/>
            <a:pathLst>
              <a:path w="7467600" h="4876800">
                <a:moveTo>
                  <a:pt x="0" y="812823"/>
                </a:moveTo>
                <a:lnTo>
                  <a:pt x="1379" y="765063"/>
                </a:lnTo>
                <a:lnTo>
                  <a:pt x="5468" y="718030"/>
                </a:lnTo>
                <a:lnTo>
                  <a:pt x="12189" y="671800"/>
                </a:lnTo>
                <a:lnTo>
                  <a:pt x="21466" y="626449"/>
                </a:lnTo>
                <a:lnTo>
                  <a:pt x="33223" y="582053"/>
                </a:lnTo>
                <a:lnTo>
                  <a:pt x="47384" y="538689"/>
                </a:lnTo>
                <a:lnTo>
                  <a:pt x="63873" y="496434"/>
                </a:lnTo>
                <a:lnTo>
                  <a:pt x="82613" y="455362"/>
                </a:lnTo>
                <a:lnTo>
                  <a:pt x="103529" y="415551"/>
                </a:lnTo>
                <a:lnTo>
                  <a:pt x="126543" y="377076"/>
                </a:lnTo>
                <a:lnTo>
                  <a:pt x="151580" y="340014"/>
                </a:lnTo>
                <a:lnTo>
                  <a:pt x="178563" y="304442"/>
                </a:lnTo>
                <a:lnTo>
                  <a:pt x="207417" y="270434"/>
                </a:lnTo>
                <a:lnTo>
                  <a:pt x="238065" y="238068"/>
                </a:lnTo>
                <a:lnTo>
                  <a:pt x="270430" y="207420"/>
                </a:lnTo>
                <a:lnTo>
                  <a:pt x="304437" y="178566"/>
                </a:lnTo>
                <a:lnTo>
                  <a:pt x="340010" y="151583"/>
                </a:lnTo>
                <a:lnTo>
                  <a:pt x="377072" y="126545"/>
                </a:lnTo>
                <a:lnTo>
                  <a:pt x="415546" y="103531"/>
                </a:lnTo>
                <a:lnTo>
                  <a:pt x="455358" y="82615"/>
                </a:lnTo>
                <a:lnTo>
                  <a:pt x="496429" y="63875"/>
                </a:lnTo>
                <a:lnTo>
                  <a:pt x="538685" y="47386"/>
                </a:lnTo>
                <a:lnTo>
                  <a:pt x="582050" y="33224"/>
                </a:lnTo>
                <a:lnTo>
                  <a:pt x="626445" y="21467"/>
                </a:lnTo>
                <a:lnTo>
                  <a:pt x="671797" y="12189"/>
                </a:lnTo>
                <a:lnTo>
                  <a:pt x="718028" y="5468"/>
                </a:lnTo>
                <a:lnTo>
                  <a:pt x="765062" y="1379"/>
                </a:lnTo>
                <a:lnTo>
                  <a:pt x="812823" y="0"/>
                </a:lnTo>
                <a:lnTo>
                  <a:pt x="6654761" y="0"/>
                </a:lnTo>
                <a:lnTo>
                  <a:pt x="6704332" y="1511"/>
                </a:lnTo>
                <a:lnTo>
                  <a:pt x="6753465" y="6011"/>
                </a:lnTo>
                <a:lnTo>
                  <a:pt x="6802036" y="13449"/>
                </a:lnTo>
                <a:lnTo>
                  <a:pt x="6849921" y="23773"/>
                </a:lnTo>
                <a:lnTo>
                  <a:pt x="6896996" y="36931"/>
                </a:lnTo>
                <a:lnTo>
                  <a:pt x="6943136" y="52873"/>
                </a:lnTo>
                <a:lnTo>
                  <a:pt x="6988217" y="71546"/>
                </a:lnTo>
                <a:lnTo>
                  <a:pt x="7032115" y="92899"/>
                </a:lnTo>
                <a:lnTo>
                  <a:pt x="7074706" y="116881"/>
                </a:lnTo>
                <a:lnTo>
                  <a:pt x="7115865" y="143440"/>
                </a:lnTo>
                <a:lnTo>
                  <a:pt x="7155468" y="172525"/>
                </a:lnTo>
                <a:lnTo>
                  <a:pt x="7193391" y="204084"/>
                </a:lnTo>
                <a:lnTo>
                  <a:pt x="7229510" y="238067"/>
                </a:lnTo>
                <a:lnTo>
                  <a:pt x="7263496" y="274187"/>
                </a:lnTo>
                <a:lnTo>
                  <a:pt x="7295058" y="312111"/>
                </a:lnTo>
                <a:lnTo>
                  <a:pt x="7324145" y="351715"/>
                </a:lnTo>
                <a:lnTo>
                  <a:pt x="7350705" y="392874"/>
                </a:lnTo>
                <a:lnTo>
                  <a:pt x="7374688" y="435465"/>
                </a:lnTo>
                <a:lnTo>
                  <a:pt x="7396041" y="479364"/>
                </a:lnTo>
                <a:lnTo>
                  <a:pt x="7414714" y="524445"/>
                </a:lnTo>
                <a:lnTo>
                  <a:pt x="7430655" y="570586"/>
                </a:lnTo>
                <a:lnTo>
                  <a:pt x="7443813" y="617660"/>
                </a:lnTo>
                <a:lnTo>
                  <a:pt x="7454136" y="665546"/>
                </a:lnTo>
                <a:lnTo>
                  <a:pt x="7461573" y="714118"/>
                </a:lnTo>
                <a:lnTo>
                  <a:pt x="7466073" y="763251"/>
                </a:lnTo>
                <a:lnTo>
                  <a:pt x="7467584" y="812823"/>
                </a:lnTo>
                <a:lnTo>
                  <a:pt x="7467584" y="4063966"/>
                </a:lnTo>
                <a:lnTo>
                  <a:pt x="7466205" y="4111727"/>
                </a:lnTo>
                <a:lnTo>
                  <a:pt x="7462116" y="4158761"/>
                </a:lnTo>
                <a:lnTo>
                  <a:pt x="7455395" y="4204992"/>
                </a:lnTo>
                <a:lnTo>
                  <a:pt x="7446118" y="4250344"/>
                </a:lnTo>
                <a:lnTo>
                  <a:pt x="7434361" y="4294740"/>
                </a:lnTo>
                <a:lnTo>
                  <a:pt x="7420200" y="4338104"/>
                </a:lnTo>
                <a:lnTo>
                  <a:pt x="7403711" y="4380360"/>
                </a:lnTo>
                <a:lnTo>
                  <a:pt x="7384971" y="4421432"/>
                </a:lnTo>
                <a:lnTo>
                  <a:pt x="7364055" y="4461243"/>
                </a:lnTo>
                <a:lnTo>
                  <a:pt x="7341041" y="4499718"/>
                </a:lnTo>
                <a:lnTo>
                  <a:pt x="7316004" y="4536779"/>
                </a:lnTo>
                <a:lnTo>
                  <a:pt x="7289021" y="4572352"/>
                </a:lnTo>
                <a:lnTo>
                  <a:pt x="7260167" y="4606359"/>
                </a:lnTo>
                <a:lnTo>
                  <a:pt x="7229519" y="4638725"/>
                </a:lnTo>
                <a:lnTo>
                  <a:pt x="7197154" y="4669372"/>
                </a:lnTo>
                <a:lnTo>
                  <a:pt x="7163147" y="4698226"/>
                </a:lnTo>
                <a:lnTo>
                  <a:pt x="7127574" y="4725209"/>
                </a:lnTo>
                <a:lnTo>
                  <a:pt x="7090512" y="4750246"/>
                </a:lnTo>
                <a:lnTo>
                  <a:pt x="7052038" y="4773261"/>
                </a:lnTo>
                <a:lnTo>
                  <a:pt x="7012226" y="4794176"/>
                </a:lnTo>
                <a:lnTo>
                  <a:pt x="6971155" y="4812916"/>
                </a:lnTo>
                <a:lnTo>
                  <a:pt x="6928899" y="4829405"/>
                </a:lnTo>
                <a:lnTo>
                  <a:pt x="6885534" y="4843566"/>
                </a:lnTo>
                <a:lnTo>
                  <a:pt x="6841138" y="4855323"/>
                </a:lnTo>
                <a:lnTo>
                  <a:pt x="6795787" y="4864600"/>
                </a:lnTo>
                <a:lnTo>
                  <a:pt x="6749556" y="4871321"/>
                </a:lnTo>
                <a:lnTo>
                  <a:pt x="6702522" y="4875410"/>
                </a:lnTo>
                <a:lnTo>
                  <a:pt x="6654761" y="4876790"/>
                </a:lnTo>
                <a:lnTo>
                  <a:pt x="812823" y="4876790"/>
                </a:lnTo>
                <a:lnTo>
                  <a:pt x="765062" y="4875410"/>
                </a:lnTo>
                <a:lnTo>
                  <a:pt x="718028" y="4871321"/>
                </a:lnTo>
                <a:lnTo>
                  <a:pt x="671797" y="4864600"/>
                </a:lnTo>
                <a:lnTo>
                  <a:pt x="626445" y="4855323"/>
                </a:lnTo>
                <a:lnTo>
                  <a:pt x="582050" y="4843566"/>
                </a:lnTo>
                <a:lnTo>
                  <a:pt x="538685" y="4829405"/>
                </a:lnTo>
                <a:lnTo>
                  <a:pt x="496429" y="4812916"/>
                </a:lnTo>
                <a:lnTo>
                  <a:pt x="455358" y="4794176"/>
                </a:lnTo>
                <a:lnTo>
                  <a:pt x="415546" y="4773261"/>
                </a:lnTo>
                <a:lnTo>
                  <a:pt x="377072" y="4750246"/>
                </a:lnTo>
                <a:lnTo>
                  <a:pt x="340010" y="4725209"/>
                </a:lnTo>
                <a:lnTo>
                  <a:pt x="304437" y="4698226"/>
                </a:lnTo>
                <a:lnTo>
                  <a:pt x="270430" y="4669372"/>
                </a:lnTo>
                <a:lnTo>
                  <a:pt x="238065" y="4638725"/>
                </a:lnTo>
                <a:lnTo>
                  <a:pt x="207417" y="4606359"/>
                </a:lnTo>
                <a:lnTo>
                  <a:pt x="178563" y="4572352"/>
                </a:lnTo>
                <a:lnTo>
                  <a:pt x="151580" y="4536779"/>
                </a:lnTo>
                <a:lnTo>
                  <a:pt x="126543" y="4499718"/>
                </a:lnTo>
                <a:lnTo>
                  <a:pt x="103529" y="4461243"/>
                </a:lnTo>
                <a:lnTo>
                  <a:pt x="82613" y="4421432"/>
                </a:lnTo>
                <a:lnTo>
                  <a:pt x="63873" y="4380360"/>
                </a:lnTo>
                <a:lnTo>
                  <a:pt x="47384" y="4338104"/>
                </a:lnTo>
                <a:lnTo>
                  <a:pt x="33223" y="4294740"/>
                </a:lnTo>
                <a:lnTo>
                  <a:pt x="21466" y="4250344"/>
                </a:lnTo>
                <a:lnTo>
                  <a:pt x="12189" y="4204992"/>
                </a:lnTo>
                <a:lnTo>
                  <a:pt x="5468" y="4158761"/>
                </a:lnTo>
                <a:lnTo>
                  <a:pt x="1379" y="4111727"/>
                </a:lnTo>
                <a:lnTo>
                  <a:pt x="0" y="4063966"/>
                </a:lnTo>
                <a:lnTo>
                  <a:pt x="0" y="812823"/>
                </a:lnTo>
                <a:close/>
              </a:path>
            </a:pathLst>
          </a:custGeom>
          <a:ln w="952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0D307-11E9-48CD-B7F2-1A43300B2E60}"/>
              </a:ext>
            </a:extLst>
          </p:cNvPr>
          <p:cNvSpPr/>
          <p:nvPr/>
        </p:nvSpPr>
        <p:spPr>
          <a:xfrm>
            <a:off x="4644701" y="2618913"/>
            <a:ext cx="1917576" cy="123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431C91-4F83-469F-941E-3A5A972BBE0B}"/>
              </a:ext>
            </a:extLst>
          </p:cNvPr>
          <p:cNvSpPr/>
          <p:nvPr/>
        </p:nvSpPr>
        <p:spPr>
          <a:xfrm>
            <a:off x="7118403" y="2618913"/>
            <a:ext cx="1917576" cy="123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" algn="ctr">
              <a:lnSpc>
                <a:spcPts val="1435"/>
              </a:lnSpc>
              <a:spcBef>
                <a:spcPts val="100"/>
              </a:spcBef>
            </a:pPr>
            <a:r>
              <a:rPr lang="en-US" sz="1200" b="1" spc="-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lang="en-US"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latin typeface="Carlito"/>
                <a:cs typeface="Carlito"/>
              </a:rPr>
              <a:t>Cleaning</a:t>
            </a:r>
            <a:endParaRPr lang="en-US" sz="1200" dirty="0">
              <a:latin typeface="Carlito"/>
              <a:cs typeface="Carlito"/>
            </a:endParaRPr>
          </a:p>
          <a:p>
            <a:pPr marL="12700" marR="5080" algn="ctr">
              <a:lnSpc>
                <a:spcPts val="1200"/>
              </a:lnSpc>
              <a:spcBef>
                <a:spcPts val="35"/>
              </a:spcBef>
            </a:pPr>
            <a:r>
              <a:rPr lang="en-US" sz="1200" spc="-5" dirty="0">
                <a:solidFill>
                  <a:srgbClr val="FFFFFF"/>
                </a:solidFill>
                <a:latin typeface="Carlito"/>
                <a:cs typeface="Carlito"/>
              </a:rPr>
              <a:t>(Imputed the NA values</a:t>
            </a:r>
            <a:r>
              <a:rPr lang="en-US" sz="12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lang="en-US" sz="12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lang="en-US" sz="1200" spc="-5" dirty="0">
                <a:solidFill>
                  <a:srgbClr val="FFFFFF"/>
                </a:solidFill>
                <a:latin typeface="Carlito"/>
                <a:cs typeface="Carlito"/>
              </a:rPr>
              <a:t>the driver</a:t>
            </a:r>
            <a:r>
              <a:rPr lang="en-US" sz="1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1861EB-DCEC-4D77-94CA-F1195AE2C64C}"/>
              </a:ext>
            </a:extLst>
          </p:cNvPr>
          <p:cNvSpPr/>
          <p:nvPr/>
        </p:nvSpPr>
        <p:spPr>
          <a:xfrm>
            <a:off x="7118403" y="5036225"/>
            <a:ext cx="1917576" cy="123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lang="en-IN" sz="1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400" b="1" spc="-5" dirty="0">
                <a:solidFill>
                  <a:srgbClr val="FFFFFF"/>
                </a:solidFill>
                <a:latin typeface="Carlito"/>
                <a:cs typeface="Carlito"/>
              </a:rPr>
              <a:t>Preparation</a:t>
            </a:r>
            <a:endParaRPr lang="en-IN" sz="1400" dirty="0">
              <a:latin typeface="Carlito"/>
              <a:cs typeface="Carlito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547E0C-9262-4BB5-890D-1407A08DB611}"/>
              </a:ext>
            </a:extLst>
          </p:cNvPr>
          <p:cNvSpPr/>
          <p:nvPr/>
        </p:nvSpPr>
        <p:spPr>
          <a:xfrm>
            <a:off x="9617087" y="5068153"/>
            <a:ext cx="1917576" cy="123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3825" marR="117475" algn="ctr">
              <a:lnSpc>
                <a:spcPts val="1420"/>
              </a:lnSpc>
              <a:spcBef>
                <a:spcPts val="160"/>
              </a:spcBef>
            </a:pPr>
            <a:r>
              <a:rPr lang="en-US" sz="1100" b="1" spc="-5" dirty="0">
                <a:solidFill>
                  <a:srgbClr val="FFFFFF"/>
                </a:solidFill>
                <a:latin typeface="Carlito"/>
                <a:cs typeface="Carlito"/>
              </a:rPr>
              <a:t>Exploratory</a:t>
            </a:r>
            <a:r>
              <a:rPr lang="en-US" sz="11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100" b="1" spc="-5" dirty="0">
                <a:solidFill>
                  <a:srgbClr val="FFFFFF"/>
                </a:solidFill>
                <a:latin typeface="Carlito"/>
                <a:cs typeface="Carlito"/>
              </a:rPr>
              <a:t>Data  Analysis</a:t>
            </a:r>
            <a:endParaRPr lang="en-US" sz="1100" dirty="0">
              <a:latin typeface="Carlito"/>
              <a:cs typeface="Carlito"/>
            </a:endParaRPr>
          </a:p>
          <a:p>
            <a:pPr algn="ctr">
              <a:lnSpc>
                <a:spcPts val="1155"/>
              </a:lnSpc>
            </a:pPr>
            <a:r>
              <a:rPr lang="en-US" sz="1100" spc="-5" dirty="0">
                <a:solidFill>
                  <a:srgbClr val="FFFFFF"/>
                </a:solidFill>
                <a:latin typeface="Carlito"/>
                <a:cs typeface="Carlito"/>
              </a:rPr>
              <a:t>(Performed</a:t>
            </a:r>
            <a:r>
              <a:rPr lang="en-US" sz="11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100" spc="-5" dirty="0">
                <a:solidFill>
                  <a:srgbClr val="FFFFFF"/>
                </a:solidFill>
                <a:latin typeface="Carlito"/>
                <a:cs typeface="Carlito"/>
              </a:rPr>
              <a:t>Univariate,</a:t>
            </a:r>
            <a:endParaRPr lang="en-US" sz="1100" dirty="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1100" spc="-5" dirty="0">
                <a:solidFill>
                  <a:srgbClr val="FFFFFF"/>
                </a:solidFill>
                <a:latin typeface="Carlito"/>
                <a:cs typeface="Carlito"/>
              </a:rPr>
              <a:t>Univariate Segmented </a:t>
            </a:r>
            <a:r>
              <a:rPr lang="en-US" sz="1100" dirty="0">
                <a:solidFill>
                  <a:srgbClr val="FFFFFF"/>
                </a:solidFill>
                <a:latin typeface="Carlito"/>
                <a:cs typeface="Carlito"/>
              </a:rPr>
              <a:t>&amp;  </a:t>
            </a:r>
            <a:r>
              <a:rPr lang="en-US" sz="1100" spc="-5" dirty="0">
                <a:solidFill>
                  <a:srgbClr val="FFFFFF"/>
                </a:solidFill>
                <a:latin typeface="Carlito"/>
                <a:cs typeface="Carlito"/>
              </a:rPr>
              <a:t>Multivariate</a:t>
            </a:r>
            <a:r>
              <a:rPr lang="en-US" sz="11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lang="en-IN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78C35-F96F-48DB-8D65-AB450AF22486}"/>
              </a:ext>
            </a:extLst>
          </p:cNvPr>
          <p:cNvSpPr txBox="1"/>
          <p:nvPr/>
        </p:nvSpPr>
        <p:spPr>
          <a:xfrm>
            <a:off x="4902153" y="2930729"/>
            <a:ext cx="1402672" cy="60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ts val="1420"/>
              </a:lnSpc>
              <a:spcBef>
                <a:spcPts val="160"/>
              </a:spcBef>
            </a:pPr>
            <a:r>
              <a:rPr lang="en-IN" sz="1200" b="1" spc="-5" dirty="0">
                <a:solidFill>
                  <a:srgbClr val="FFFFFF"/>
                </a:solidFill>
                <a:latin typeface="Carlito"/>
                <a:cs typeface="Carlito"/>
              </a:rPr>
              <a:t>Understanding  Dataset</a:t>
            </a:r>
            <a:endParaRPr lang="en-IN" sz="1200" dirty="0">
              <a:latin typeface="Carlito"/>
              <a:cs typeface="Carlito"/>
            </a:endParaRPr>
          </a:p>
          <a:p>
            <a:pPr marL="2540" algn="ctr">
              <a:lnSpc>
                <a:spcPts val="1155"/>
              </a:lnSpc>
            </a:pPr>
            <a:r>
              <a:rPr lang="en-IN" sz="1200" spc="-5" dirty="0">
                <a:solidFill>
                  <a:srgbClr val="FFFFFF"/>
                </a:solidFill>
                <a:latin typeface="Carlito"/>
                <a:cs typeface="Carlito"/>
              </a:rPr>
              <a:t>(Data</a:t>
            </a:r>
            <a:r>
              <a:rPr lang="en-IN" sz="12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200" spc="-5" dirty="0">
                <a:solidFill>
                  <a:srgbClr val="FFFFFF"/>
                </a:solidFill>
                <a:latin typeface="Carlito"/>
                <a:cs typeface="Carlito"/>
              </a:rPr>
              <a:t>Cleaning)</a:t>
            </a:r>
            <a:endParaRPr lang="en-IN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D7AAD4-ADEC-4121-8F38-175AABC3510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562277" y="3234466"/>
            <a:ext cx="556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692FE4-47B6-4AD2-B75E-2C892F3D8E5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077191" y="3850019"/>
            <a:ext cx="0" cy="11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DE9474-9E39-41F3-BE96-71CDC91137C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035979" y="5651778"/>
            <a:ext cx="581108" cy="3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C9BE4C9-5871-45E1-AE71-F498F569484D}"/>
              </a:ext>
            </a:extLst>
          </p:cNvPr>
          <p:cNvSpPr/>
          <p:nvPr/>
        </p:nvSpPr>
        <p:spPr>
          <a:xfrm>
            <a:off x="3532502" y="3850019"/>
            <a:ext cx="810888" cy="28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B5FB44-3521-4070-971E-E4BE017A4D4E}"/>
              </a:ext>
            </a:extLst>
          </p:cNvPr>
          <p:cNvSpPr txBox="1"/>
          <p:nvPr/>
        </p:nvSpPr>
        <p:spPr>
          <a:xfrm>
            <a:off x="3048740" y="734173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0" spc="-5" dirty="0">
                <a:latin typeface="Times New Roman"/>
                <a:cs typeface="Times New Roman"/>
              </a:rPr>
              <a:t>Data </a:t>
            </a:r>
            <a:r>
              <a:rPr lang="en-IN" sz="4000" b="0" spc="-10" dirty="0">
                <a:latin typeface="Times New Roman"/>
                <a:cs typeface="Times New Roman"/>
              </a:rPr>
              <a:t>Cleaning</a:t>
            </a:r>
            <a:r>
              <a:rPr lang="en-IN" sz="4000" b="0" spc="-90" dirty="0">
                <a:latin typeface="Times New Roman"/>
                <a:cs typeface="Times New Roman"/>
              </a:rPr>
              <a:t> </a:t>
            </a:r>
            <a:r>
              <a:rPr lang="en-IN" sz="4000" b="0" spc="-5" dirty="0">
                <a:latin typeface="Times New Roman"/>
                <a:cs typeface="Times New Roman"/>
              </a:rPr>
              <a:t>Steps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33CE2-9465-46AE-A922-236090CE4784}"/>
              </a:ext>
            </a:extLst>
          </p:cNvPr>
          <p:cNvSpPr txBox="1"/>
          <p:nvPr/>
        </p:nvSpPr>
        <p:spPr>
          <a:xfrm>
            <a:off x="1506244" y="2065998"/>
            <a:ext cx="9179511" cy="272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3410" indent="-342900">
              <a:lnSpc>
                <a:spcPct val="100000"/>
              </a:lnSpc>
              <a:spcBef>
                <a:spcPts val="1165"/>
              </a:spcBef>
              <a:buFont typeface="Carlito"/>
              <a:buChar char="•"/>
              <a:tabLst>
                <a:tab pos="613410" algn="l"/>
                <a:tab pos="614045" algn="l"/>
              </a:tabLst>
            </a:pPr>
            <a:r>
              <a:rPr lang="en-US" b="1" spc="-5" dirty="0">
                <a:latin typeface="Carlito"/>
                <a:cs typeface="Carlito"/>
              </a:rPr>
              <a:t>Delete columns</a:t>
            </a:r>
            <a:r>
              <a:rPr lang="en-US" spc="-5" dirty="0"/>
              <a:t>: Delete unnecessary</a:t>
            </a:r>
            <a:r>
              <a:rPr lang="en-US" spc="-10" dirty="0"/>
              <a:t> </a:t>
            </a:r>
            <a:r>
              <a:rPr lang="en-US" spc="-5" dirty="0"/>
              <a:t>columns.</a:t>
            </a:r>
          </a:p>
          <a:p>
            <a:pPr marL="613410" marR="5080" indent="-342900">
              <a:lnSpc>
                <a:spcPct val="149300"/>
              </a:lnSpc>
              <a:buFont typeface="Carlito"/>
              <a:buChar char="•"/>
              <a:tabLst>
                <a:tab pos="613410" algn="l"/>
                <a:tab pos="614045" algn="l"/>
              </a:tabLst>
            </a:pPr>
            <a:r>
              <a:rPr lang="en-US" b="1" spc="-5" dirty="0">
                <a:latin typeface="Carlito"/>
                <a:cs typeface="Carlito"/>
              </a:rPr>
              <a:t>Remove outliers</a:t>
            </a:r>
            <a:r>
              <a:rPr lang="en-US" spc="-5" dirty="0"/>
              <a:t>: Remove high </a:t>
            </a:r>
            <a:r>
              <a:rPr lang="en-US" dirty="0"/>
              <a:t>and </a:t>
            </a:r>
            <a:r>
              <a:rPr lang="en-US" spc="-5" dirty="0"/>
              <a:t>low values that would disproportionately </a:t>
            </a:r>
            <a:r>
              <a:rPr lang="en-US" dirty="0"/>
              <a:t>affect </a:t>
            </a:r>
            <a:r>
              <a:rPr lang="en-US" spc="-5" dirty="0"/>
              <a:t>the results of your  </a:t>
            </a:r>
            <a:r>
              <a:rPr lang="en-US" dirty="0"/>
              <a:t>analysis.</a:t>
            </a:r>
          </a:p>
          <a:p>
            <a:pPr marL="613410" indent="-342900">
              <a:lnSpc>
                <a:spcPct val="100000"/>
              </a:lnSpc>
              <a:spcBef>
                <a:spcPts val="1065"/>
              </a:spcBef>
              <a:buChar char="•"/>
              <a:tabLst>
                <a:tab pos="613410" algn="l"/>
                <a:tab pos="614045" algn="l"/>
              </a:tabLst>
            </a:pPr>
            <a:r>
              <a:rPr lang="en-US" b="1" spc="-5" dirty="0">
                <a:latin typeface="Carlito"/>
                <a:cs typeface="Carlito"/>
              </a:rPr>
              <a:t>Missing values: </a:t>
            </a:r>
            <a:r>
              <a:rPr lang="en-US" spc="-5" dirty="0"/>
              <a:t>Treat missing values with </a:t>
            </a:r>
            <a:r>
              <a:rPr lang="en-US" dirty="0"/>
              <a:t>appropriate</a:t>
            </a:r>
            <a:r>
              <a:rPr lang="en-US" spc="-10" dirty="0"/>
              <a:t> </a:t>
            </a:r>
            <a:r>
              <a:rPr lang="en-US" dirty="0"/>
              <a:t>approach.</a:t>
            </a:r>
          </a:p>
          <a:p>
            <a:pPr marL="613410" indent="-342900">
              <a:lnSpc>
                <a:spcPct val="100000"/>
              </a:lnSpc>
              <a:spcBef>
                <a:spcPts val="1065"/>
              </a:spcBef>
              <a:buFont typeface="Carlito"/>
              <a:buChar char="•"/>
              <a:tabLst>
                <a:tab pos="613410" algn="l"/>
                <a:tab pos="614045" algn="l"/>
              </a:tabLst>
            </a:pPr>
            <a:r>
              <a:rPr lang="en-US" b="1" spc="-5" dirty="0">
                <a:latin typeface="Carlito"/>
                <a:cs typeface="Carlito"/>
              </a:rPr>
              <a:t>Duplicate data: </a:t>
            </a:r>
            <a:r>
              <a:rPr lang="en-US" spc="-5" dirty="0"/>
              <a:t>Remove identical rows, remove rows where some columns </a:t>
            </a:r>
            <a:r>
              <a:rPr lang="en-US" dirty="0"/>
              <a:t>are</a:t>
            </a:r>
            <a:r>
              <a:rPr lang="en-US" spc="-5" dirty="0"/>
              <a:t> identical.</a:t>
            </a:r>
          </a:p>
          <a:p>
            <a:pPr marL="613410" indent="-342900">
              <a:lnSpc>
                <a:spcPct val="100000"/>
              </a:lnSpc>
              <a:spcBef>
                <a:spcPts val="1065"/>
              </a:spcBef>
              <a:buFont typeface="Carlito"/>
              <a:buChar char="•"/>
              <a:tabLst>
                <a:tab pos="613410" algn="l"/>
                <a:tab pos="614045" algn="l"/>
              </a:tabLst>
            </a:pPr>
            <a:r>
              <a:rPr lang="en-US" b="1" spc="-5" dirty="0">
                <a:latin typeface="Carlito"/>
                <a:cs typeface="Carlito"/>
              </a:rPr>
              <a:t>Filter rows: </a:t>
            </a:r>
            <a:r>
              <a:rPr lang="en-US" spc="-5" dirty="0"/>
              <a:t>Filter by segment, filter by date period to get only the rows relevant to the</a:t>
            </a:r>
            <a:r>
              <a:rPr lang="en-US" spc="15" dirty="0"/>
              <a:t> </a:t>
            </a:r>
            <a:r>
              <a:rPr lang="en-US" dirty="0"/>
              <a:t>analysis.</a:t>
            </a:r>
          </a:p>
        </p:txBody>
      </p:sp>
    </p:spTree>
    <p:extLst>
      <p:ext uri="{BB962C8B-B14F-4D97-AF65-F5344CB8AC3E}">
        <p14:creationId xmlns:p14="http://schemas.microsoft.com/office/powerpoint/2010/main" val="172917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05720F-4328-409A-80CD-BB87F6F5E2D5}"/>
              </a:ext>
            </a:extLst>
          </p:cNvPr>
          <p:cNvSpPr txBox="1"/>
          <p:nvPr/>
        </p:nvSpPr>
        <p:spPr>
          <a:xfrm>
            <a:off x="4796531" y="751927"/>
            <a:ext cx="2598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0" spc="-5" dirty="0">
                <a:latin typeface="Times New Roman"/>
                <a:cs typeface="Times New Roman"/>
              </a:rPr>
              <a:t>Analysis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B7D8-A379-440A-8500-92DDB971DE98}"/>
              </a:ext>
            </a:extLst>
          </p:cNvPr>
          <p:cNvSpPr txBox="1"/>
          <p:nvPr/>
        </p:nvSpPr>
        <p:spPr>
          <a:xfrm>
            <a:off x="933635" y="1864310"/>
            <a:ext cx="10324730" cy="399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Arial"/>
                <a:cs typeface="Arial"/>
              </a:rPr>
              <a:t>The essence of the whole project is to analyze and understand how </a:t>
            </a:r>
            <a:r>
              <a:rPr lang="en-US" sz="1800" dirty="0">
                <a:latin typeface="Arial"/>
                <a:cs typeface="Arial"/>
              </a:rPr>
              <a:t>consumer </a:t>
            </a:r>
            <a:r>
              <a:rPr lang="en-US" sz="1800" spc="-5" dirty="0">
                <a:latin typeface="Arial"/>
                <a:cs typeface="Arial"/>
              </a:rPr>
              <a:t>attributes and loan  attributes are influencing the tendency of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defaulting.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lang="en-US" sz="19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800" spc="-20" dirty="0">
                <a:latin typeface="Arial"/>
                <a:cs typeface="Arial"/>
              </a:rPr>
              <a:t>We </a:t>
            </a:r>
            <a:r>
              <a:rPr lang="en-US" sz="1800" spc="-5" dirty="0">
                <a:latin typeface="Arial"/>
                <a:cs typeface="Arial"/>
              </a:rPr>
              <a:t>performed </a:t>
            </a:r>
            <a:r>
              <a:rPr lang="en-US" sz="1800" b="1" spc="-5" dirty="0">
                <a:latin typeface="Arial"/>
                <a:cs typeface="Arial"/>
              </a:rPr>
              <a:t>data cleaning and preparation </a:t>
            </a:r>
            <a:r>
              <a:rPr lang="en-US" sz="1800" spc="-5" dirty="0">
                <a:latin typeface="Arial"/>
                <a:cs typeface="Arial"/>
              </a:rPr>
              <a:t>on the Loan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dataset:</a:t>
            </a:r>
            <a:endParaRPr lang="en-US"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800" spc="-5" dirty="0">
                <a:latin typeface="Arial"/>
                <a:cs typeface="Arial"/>
              </a:rPr>
              <a:t>Imputed the NA </a:t>
            </a:r>
            <a:r>
              <a:rPr lang="en-US" sz="1800" dirty="0">
                <a:latin typeface="Arial"/>
                <a:cs typeface="Arial"/>
              </a:rPr>
              <a:t>values </a:t>
            </a:r>
            <a:r>
              <a:rPr lang="en-US" sz="1800" spc="-5" dirty="0">
                <a:latin typeface="Arial"/>
                <a:cs typeface="Arial"/>
              </a:rPr>
              <a:t>for all the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variables</a:t>
            </a:r>
          </a:p>
          <a:p>
            <a:pPr marL="836294" lvl="1" indent="-36766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800" spc="-5" dirty="0">
                <a:latin typeface="Arial"/>
                <a:cs typeface="Arial"/>
              </a:rPr>
              <a:t>Created two new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columns:</a:t>
            </a:r>
          </a:p>
          <a:p>
            <a:pPr marL="1293495" lvl="2" indent="-36766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lang="en-US" sz="1800" spc="-5" dirty="0">
                <a:latin typeface="Arial"/>
                <a:cs typeface="Arial"/>
              </a:rPr>
              <a:t>Profit and Loss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column</a:t>
            </a:r>
          </a:p>
          <a:p>
            <a:pPr marL="1293495" lvl="2" indent="-367665">
              <a:lnSpc>
                <a:spcPct val="100000"/>
              </a:lnSpc>
              <a:spcBef>
                <a:spcPts val="15"/>
              </a:spcBef>
              <a:buChar char="■"/>
              <a:tabLst>
                <a:tab pos="1293495" algn="l"/>
                <a:tab pos="1294130" algn="l"/>
              </a:tabLst>
            </a:pPr>
            <a:r>
              <a:rPr lang="en-US" sz="1800" spc="-5" dirty="0">
                <a:latin typeface="Arial"/>
                <a:cs typeface="Arial"/>
              </a:rPr>
              <a:t>Ratio of funded amount and annual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income</a:t>
            </a:r>
            <a:endParaRPr lang="en-US" sz="18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"/>
              <a:buChar char="■"/>
            </a:pPr>
            <a:endParaRPr lang="en-US" sz="19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Arial"/>
                <a:cs typeface="Arial"/>
              </a:rPr>
              <a:t>During </a:t>
            </a:r>
            <a:r>
              <a:rPr lang="en-US" sz="1800" b="1" spc="-5" dirty="0">
                <a:latin typeface="Arial"/>
                <a:cs typeface="Arial"/>
              </a:rPr>
              <a:t>univariate analysis </a:t>
            </a:r>
            <a:r>
              <a:rPr lang="en-US" sz="1800" spc="-5" dirty="0">
                <a:latin typeface="Arial"/>
                <a:cs typeface="Arial"/>
              </a:rPr>
              <a:t>we have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created:</a:t>
            </a:r>
          </a:p>
          <a:p>
            <a:pPr marL="836294" lvl="1" indent="-36766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800" spc="-5" dirty="0">
                <a:latin typeface="Arial"/>
                <a:cs typeface="Arial"/>
              </a:rPr>
              <a:t>Histograms and Bar </a:t>
            </a:r>
            <a:r>
              <a:rPr lang="en-US" sz="1800" dirty="0">
                <a:latin typeface="Arial"/>
                <a:cs typeface="Arial"/>
              </a:rPr>
              <a:t>charts </a:t>
            </a:r>
            <a:r>
              <a:rPr lang="en-US" sz="1800" spc="-5" dirty="0">
                <a:latin typeface="Arial"/>
                <a:cs typeface="Arial"/>
              </a:rPr>
              <a:t>to </a:t>
            </a:r>
            <a:r>
              <a:rPr lang="en-US" sz="1800" dirty="0">
                <a:latin typeface="Arial"/>
                <a:cs typeface="Arial"/>
              </a:rPr>
              <a:t>check </a:t>
            </a:r>
            <a:r>
              <a:rPr lang="en-US" sz="1800" spc="-5" dirty="0">
                <a:latin typeface="Arial"/>
                <a:cs typeface="Arial"/>
              </a:rPr>
              <a:t>out the distribution of all the driver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variables</a:t>
            </a:r>
          </a:p>
          <a:p>
            <a:pPr marL="836294" lvl="1" indent="-367665">
              <a:lnSpc>
                <a:spcPct val="100000"/>
              </a:lnSpc>
              <a:spcBef>
                <a:spcPts val="15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800" spc="-5" dirty="0">
                <a:latin typeface="Arial"/>
                <a:cs typeface="Arial"/>
              </a:rPr>
              <a:t>Box plots to detect the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Outliers</a:t>
            </a:r>
            <a:endParaRPr lang="en-US" sz="1800" dirty="0">
              <a:latin typeface="Arial"/>
              <a:cs typeface="Arial"/>
            </a:endParaRPr>
          </a:p>
          <a:p>
            <a:pPr marL="836294" marR="165100" lvl="1" indent="-367030">
              <a:lnSpc>
                <a:spcPct val="100699"/>
              </a:lnSpc>
              <a:buChar char="○"/>
              <a:tabLst>
                <a:tab pos="836294" algn="l"/>
                <a:tab pos="836930" algn="l"/>
              </a:tabLst>
            </a:pPr>
            <a:r>
              <a:rPr lang="en-US" sz="1800" spc="-5" dirty="0">
                <a:latin typeface="Arial"/>
                <a:cs typeface="Arial"/>
              </a:rPr>
              <a:t>Performed the </a:t>
            </a:r>
            <a:r>
              <a:rPr lang="en-US" sz="1800" dirty="0">
                <a:latin typeface="Arial"/>
                <a:cs typeface="Arial"/>
              </a:rPr>
              <a:t>Multivariate </a:t>
            </a:r>
            <a:r>
              <a:rPr lang="en-US" sz="1800" spc="-5" dirty="0">
                <a:latin typeface="Arial"/>
                <a:cs typeface="Arial"/>
              </a:rPr>
              <a:t>analysis to understand how </a:t>
            </a:r>
            <a:r>
              <a:rPr lang="en-US" sz="1800" spc="-10" dirty="0">
                <a:latin typeface="Arial"/>
                <a:cs typeface="Arial"/>
              </a:rPr>
              <a:t>different </a:t>
            </a:r>
            <a:r>
              <a:rPr lang="en-US" sz="1800" dirty="0">
                <a:latin typeface="Arial"/>
                <a:cs typeface="Arial"/>
              </a:rPr>
              <a:t>variables </a:t>
            </a:r>
            <a:r>
              <a:rPr lang="en-US" sz="1800" spc="-5" dirty="0">
                <a:latin typeface="Arial"/>
                <a:cs typeface="Arial"/>
              </a:rPr>
              <a:t>interact with each  </a:t>
            </a:r>
            <a:r>
              <a:rPr lang="en-US" sz="1800" spc="-20" dirty="0">
                <a:latin typeface="Arial"/>
                <a:cs typeface="Arial"/>
              </a:rPr>
              <a:t>other.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07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D7BD-D37A-4951-89DE-3C1A221A8DDA}"/>
              </a:ext>
            </a:extLst>
          </p:cNvPr>
          <p:cNvSpPr txBox="1"/>
          <p:nvPr/>
        </p:nvSpPr>
        <p:spPr>
          <a:xfrm>
            <a:off x="3264023" y="541538"/>
            <a:ext cx="566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0" spc="-10">
                <a:latin typeface="Times New Roman"/>
                <a:cs typeface="Times New Roman"/>
              </a:rPr>
              <a:t>Loan </a:t>
            </a:r>
            <a:r>
              <a:rPr lang="en-IN" sz="4000" b="0" spc="-5">
                <a:latin typeface="Times New Roman"/>
                <a:cs typeface="Times New Roman"/>
              </a:rPr>
              <a:t>Status</a:t>
            </a:r>
            <a:r>
              <a:rPr lang="en-IN" sz="4000" b="0" spc="-305">
                <a:latin typeface="Times New Roman"/>
                <a:cs typeface="Times New Roman"/>
              </a:rPr>
              <a:t> </a:t>
            </a:r>
            <a:r>
              <a:rPr lang="en-IN" sz="4000" b="0" spc="-5">
                <a:latin typeface="Times New Roman"/>
                <a:cs typeface="Times New Roman"/>
              </a:rPr>
              <a:t>Analysis</a:t>
            </a:r>
            <a:endParaRPr lang="en-IN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4529B-4157-4A37-94F8-69B5E22D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3" y="1589118"/>
            <a:ext cx="4673213" cy="33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83BA6-F053-43A2-8DA1-C3FB306295DD}"/>
              </a:ext>
            </a:extLst>
          </p:cNvPr>
          <p:cNvSpPr txBox="1"/>
          <p:nvPr/>
        </p:nvSpPr>
        <p:spPr>
          <a:xfrm>
            <a:off x="1066799" y="5282214"/>
            <a:ext cx="4394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 :</a:t>
            </a:r>
          </a:p>
          <a:p>
            <a:r>
              <a:rPr lang="en-US" dirty="0"/>
              <a:t>1. More than 30000 people have fully paid</a:t>
            </a:r>
          </a:p>
          <a:p>
            <a:r>
              <a:rPr lang="en-US" dirty="0"/>
              <a:t>2. 5000 people are Charged Off</a:t>
            </a:r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1771EE-F8C3-44D9-8FBD-7FF2381F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03" y="1589118"/>
            <a:ext cx="5228948" cy="32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19D4F-3076-4E6D-840D-F5582C3B4F92}"/>
              </a:ext>
            </a:extLst>
          </p:cNvPr>
          <p:cNvSpPr txBox="1"/>
          <p:nvPr/>
        </p:nvSpPr>
        <p:spPr>
          <a:xfrm>
            <a:off x="6604987" y="5020603"/>
            <a:ext cx="509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 </a:t>
            </a:r>
            <a:r>
              <a:rPr lang="en-US" dirty="0"/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More people who borrow loan with amount lower around 13000 are able to fully pay their loan.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People applying for more amount tend to default more.</a:t>
            </a:r>
          </a:p>
        </p:txBody>
      </p:sp>
    </p:spTree>
    <p:extLst>
      <p:ext uri="{BB962C8B-B14F-4D97-AF65-F5344CB8AC3E}">
        <p14:creationId xmlns:p14="http://schemas.microsoft.com/office/powerpoint/2010/main" val="155092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39E55-BB76-4A56-BDED-4FB3A34D1F70}"/>
              </a:ext>
            </a:extLst>
          </p:cNvPr>
          <p:cNvSpPr txBox="1"/>
          <p:nvPr/>
        </p:nvSpPr>
        <p:spPr>
          <a:xfrm>
            <a:off x="2528286" y="521109"/>
            <a:ext cx="71354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spc="-10" dirty="0">
                <a:latin typeface="Times New Roman"/>
                <a:cs typeface="Times New Roman"/>
              </a:rPr>
              <a:t>Loan </a:t>
            </a:r>
            <a:r>
              <a:rPr lang="en-US" sz="4000" b="0" spc="-5" dirty="0">
                <a:latin typeface="Times New Roman"/>
                <a:cs typeface="Times New Roman"/>
              </a:rPr>
              <a:t>Status </a:t>
            </a:r>
            <a:r>
              <a:rPr lang="en-US" sz="4000" b="0" dirty="0">
                <a:latin typeface="Times New Roman"/>
                <a:cs typeface="Times New Roman"/>
              </a:rPr>
              <a:t>by </a:t>
            </a:r>
            <a:r>
              <a:rPr lang="en-US" sz="4000" b="0" spc="-5" dirty="0">
                <a:latin typeface="Times New Roman"/>
                <a:cs typeface="Times New Roman"/>
              </a:rPr>
              <a:t>Home</a:t>
            </a:r>
            <a:r>
              <a:rPr lang="en-US" sz="4000" b="0" spc="-85" dirty="0">
                <a:latin typeface="Times New Roman"/>
                <a:cs typeface="Times New Roman"/>
              </a:rPr>
              <a:t> </a:t>
            </a:r>
            <a:r>
              <a:rPr lang="en-US" sz="4000" b="0" spc="-5" dirty="0">
                <a:latin typeface="Times New Roman"/>
                <a:cs typeface="Times New Roman"/>
              </a:rPr>
              <a:t>Ownership</a:t>
            </a:r>
            <a:endParaRPr lang="en-IN" sz="4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E35D73E-CA3C-466B-A56C-8DF386152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5" y="1960138"/>
            <a:ext cx="5225249" cy="347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2DAFC4-6EE8-4ED6-9E70-2DE13F86C443}"/>
              </a:ext>
            </a:extLst>
          </p:cNvPr>
          <p:cNvSpPr txBox="1"/>
          <p:nvPr/>
        </p:nvSpPr>
        <p:spPr>
          <a:xfrm>
            <a:off x="3483374" y="5513032"/>
            <a:ext cx="5225250" cy="91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Carlito"/>
                <a:cs typeface="Carlito"/>
              </a:rPr>
              <a:t>Observation:</a:t>
            </a:r>
            <a:endParaRPr lang="en-US" sz="1800" dirty="0">
              <a:latin typeface="Carlito"/>
              <a:cs typeface="Carlito"/>
            </a:endParaRPr>
          </a:p>
          <a:p>
            <a:pPr marL="12700" marR="5080">
              <a:lnSpc>
                <a:spcPct val="100699"/>
              </a:lnSpc>
            </a:pPr>
            <a:r>
              <a:rPr lang="en-US" sz="1800" spc="-5" dirty="0">
                <a:latin typeface="Carlito"/>
                <a:cs typeface="Carlito"/>
              </a:rPr>
              <a:t>Applicants having there home rented or on  mortgage have </a:t>
            </a:r>
            <a:r>
              <a:rPr lang="en-US" sz="1800" dirty="0">
                <a:latin typeface="Carlito"/>
                <a:cs typeface="Carlito"/>
              </a:rPr>
              <a:t>almost </a:t>
            </a:r>
            <a:r>
              <a:rPr lang="en-US" sz="1800" spc="-5" dirty="0">
                <a:latin typeface="Carlito"/>
                <a:cs typeface="Carlito"/>
              </a:rPr>
              <a:t>equal tendency to default the  loan.</a:t>
            </a:r>
            <a:endParaRPr lang="en-US" sz="1800" dirty="0">
              <a:latin typeface="Carlito"/>
              <a:cs typeface="Carlito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48CC2D1-9AFA-4295-84FB-74FC9CDC5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44029"/>
            <a:ext cx="5058254" cy="347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6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D625F-D41B-4077-B8A7-421537FDBEAE}"/>
              </a:ext>
            </a:extLst>
          </p:cNvPr>
          <p:cNvSpPr txBox="1"/>
          <p:nvPr/>
        </p:nvSpPr>
        <p:spPr>
          <a:xfrm>
            <a:off x="2299317" y="523783"/>
            <a:ext cx="728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Univariate Analysis of Verification Status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4BBA3A-C659-4F0E-B900-9045629EA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6" y="2121764"/>
            <a:ext cx="6613864" cy="393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479161-A725-4E1D-948E-48B9905C3D83}"/>
              </a:ext>
            </a:extLst>
          </p:cNvPr>
          <p:cNvSpPr txBox="1"/>
          <p:nvPr/>
        </p:nvSpPr>
        <p:spPr>
          <a:xfrm>
            <a:off x="7703119" y="3115800"/>
            <a:ext cx="4128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Observations:</a:t>
            </a:r>
          </a:p>
          <a:p>
            <a:r>
              <a:rPr lang="en-US" dirty="0"/>
              <a:t>For majority of loans approved, the income of borrower was unverified by LC.</a:t>
            </a:r>
          </a:p>
        </p:txBody>
      </p:sp>
    </p:spTree>
    <p:extLst>
      <p:ext uri="{BB962C8B-B14F-4D97-AF65-F5344CB8AC3E}">
        <p14:creationId xmlns:p14="http://schemas.microsoft.com/office/powerpoint/2010/main" val="132261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EDFD01-CE7B-48E8-A59E-3092666C5214}"/>
              </a:ext>
            </a:extLst>
          </p:cNvPr>
          <p:cNvSpPr txBox="1"/>
          <p:nvPr/>
        </p:nvSpPr>
        <p:spPr>
          <a:xfrm>
            <a:off x="1959005" y="450085"/>
            <a:ext cx="8273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spc="-5" dirty="0">
                <a:latin typeface="Times New Roman"/>
                <a:cs typeface="Times New Roman"/>
              </a:rPr>
              <a:t>Income Analysis for </a:t>
            </a:r>
            <a:r>
              <a:rPr lang="en-US" sz="4000" b="0" spc="-10" dirty="0">
                <a:latin typeface="Times New Roman"/>
                <a:cs typeface="Times New Roman"/>
              </a:rPr>
              <a:t>the loan</a:t>
            </a:r>
            <a:r>
              <a:rPr lang="en-US" sz="4000" b="0" spc="-290" dirty="0">
                <a:latin typeface="Times New Roman"/>
                <a:cs typeface="Times New Roman"/>
              </a:rPr>
              <a:t> </a:t>
            </a:r>
            <a:r>
              <a:rPr lang="en-US" sz="4000" b="0" spc="-5" dirty="0">
                <a:latin typeface="Times New Roman"/>
                <a:cs typeface="Times New Roman"/>
              </a:rPr>
              <a:t>applicants</a:t>
            </a:r>
            <a:endParaRPr lang="en-IN" sz="4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95BE98-C57B-433A-A8F8-10CFE6E2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72" y="1581889"/>
            <a:ext cx="5383732" cy="37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B13E0DD-7BE9-4ED1-8060-056A7EFC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55" y="1714177"/>
            <a:ext cx="5317723" cy="363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4E1F5-EFF7-4379-83AF-2D7328C81E9A}"/>
              </a:ext>
            </a:extLst>
          </p:cNvPr>
          <p:cNvSpPr txBox="1"/>
          <p:nvPr/>
        </p:nvSpPr>
        <p:spPr>
          <a:xfrm>
            <a:off x="728321" y="5353234"/>
            <a:ext cx="53837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Observations:</a:t>
            </a:r>
          </a:p>
          <a:p>
            <a:r>
              <a:rPr lang="en-US" dirty="0"/>
              <a:t>1. People having lower annual income (less than around 60000) have defaulted their loan more and the default rate decreases at high annual income level.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09AF4-0318-4496-A856-7DE8EEC693CC}"/>
              </a:ext>
            </a:extLst>
          </p:cNvPr>
          <p:cNvSpPr txBox="1"/>
          <p:nvPr/>
        </p:nvSpPr>
        <p:spPr>
          <a:xfrm>
            <a:off x="6445540" y="5325471"/>
            <a:ext cx="54439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Observations:</a:t>
            </a:r>
          </a:p>
          <a:p>
            <a:r>
              <a:rPr lang="en-US" dirty="0"/>
              <a:t>People having lower debt to income ratio tend to fully pay their loan and vice versa.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2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762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Carlito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mikhil varshney</dc:creator>
  <cp:lastModifiedBy>harshul agarwal</cp:lastModifiedBy>
  <cp:revision>20</cp:revision>
  <dcterms:created xsi:type="dcterms:W3CDTF">2021-11-08T16:29:34Z</dcterms:created>
  <dcterms:modified xsi:type="dcterms:W3CDTF">2021-11-09T15:01:14Z</dcterms:modified>
</cp:coreProperties>
</file>