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76" r:id="rId4"/>
    <p:sldId id="267" r:id="rId5"/>
    <p:sldId id="274" r:id="rId6"/>
    <p:sldId id="270" r:id="rId7"/>
    <p:sldId id="277" r:id="rId8"/>
    <p:sldId id="272" r:id="rId9"/>
    <p:sldId id="278" r:id="rId10"/>
    <p:sldId id="279" r:id="rId11"/>
    <p:sldId id="282" r:id="rId12"/>
    <p:sldId id="280" r:id="rId13"/>
    <p:sldId id="284" r:id="rId14"/>
    <p:sldId id="281"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1562F-F542-401D-AAF1-2004D75F3D49}" v="28" dt="2024-04-20T10:29:32.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3" autoAdjust="0"/>
  </p:normalViewPr>
  <p:slideViewPr>
    <p:cSldViewPr>
      <p:cViewPr varScale="1">
        <p:scale>
          <a:sx n="96" d="100"/>
          <a:sy n="96" d="100"/>
        </p:scale>
        <p:origin x="254"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4/21/2024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4/21/2024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63CD46-028C-BE70-CD94-58A005D18C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2191999" cy="6858000"/>
          </a:xfrm>
          <a:prstGeom prst="rect">
            <a:avLst/>
          </a:prstGeom>
        </p:spPr>
      </p:pic>
      <p:sp>
        <p:nvSpPr>
          <p:cNvPr id="2" name="Title 1"/>
          <p:cNvSpPr>
            <a:spLocks noGrp="1"/>
          </p:cNvSpPr>
          <p:nvPr>
            <p:ph type="ctrTitle"/>
          </p:nvPr>
        </p:nvSpPr>
        <p:spPr>
          <a:xfrm>
            <a:off x="0" y="1268760"/>
            <a:ext cx="10058400" cy="1711037"/>
          </a:xfrm>
        </p:spPr>
        <p:txBody>
          <a:bodyPr/>
          <a:lstStyle/>
          <a:p>
            <a:r>
              <a:rPr lang="en-IN" dirty="0">
                <a:solidFill>
                  <a:schemeClr val="bg1"/>
                </a:solidFill>
                <a:latin typeface="Arial Rounded MT Bold" panose="020F0704030504030204" pitchFamily="34" charset="0"/>
              </a:rPr>
              <a:t>SRS for Security Management System</a:t>
            </a:r>
            <a:endParaRPr dirty="0">
              <a:solidFill>
                <a:schemeClr val="bg1"/>
              </a:solidFill>
              <a:latin typeface="Arial Rounded MT Bold" panose="020F0704030504030204" pitchFamily="34" charset="0"/>
            </a:endParaRPr>
          </a:p>
        </p:txBody>
      </p:sp>
      <p:sp>
        <p:nvSpPr>
          <p:cNvPr id="3" name="Subtitle 2"/>
          <p:cNvSpPr>
            <a:spLocks noGrp="1"/>
          </p:cNvSpPr>
          <p:nvPr>
            <p:ph type="subTitle" idx="1"/>
          </p:nvPr>
        </p:nvSpPr>
        <p:spPr>
          <a:xfrm>
            <a:off x="-9074" y="6218347"/>
            <a:ext cx="8112224" cy="648072"/>
          </a:xfrm>
        </p:spPr>
        <p:txBody>
          <a:bodyPr>
            <a:normAutofit fontScale="85000" lnSpcReduction="20000"/>
          </a:bodyPr>
          <a:lstStyle/>
          <a:p>
            <a:r>
              <a:rPr lang="en-US" dirty="0">
                <a:solidFill>
                  <a:schemeClr val="bg1"/>
                </a:solidFill>
              </a:rPr>
              <a:t>Name:-Deep Mehta    -21002170110075</a:t>
            </a:r>
          </a:p>
          <a:p>
            <a:r>
              <a:rPr lang="en-US" dirty="0">
                <a:solidFill>
                  <a:schemeClr val="bg1"/>
                </a:solidFill>
              </a:rPr>
              <a:t>Name:-Ronak Dave    -22002170220009</a:t>
            </a:r>
          </a:p>
          <a:p>
            <a:r>
              <a:rPr lang="en-US" dirty="0">
                <a:solidFill>
                  <a:schemeClr val="bg1"/>
                </a:solidFill>
              </a:rPr>
              <a:t>Name:-Harsh Vaghela -21002170110204</a:t>
            </a:r>
            <a:endParaRPr dirty="0">
              <a:solidFill>
                <a:schemeClr val="bg1"/>
              </a:solidFill>
            </a:endParaRPr>
          </a:p>
        </p:txBody>
      </p:sp>
      <p:pic>
        <p:nvPicPr>
          <p:cNvPr id="7" name="Picture 6">
            <a:extLst>
              <a:ext uri="{FF2B5EF4-FFF2-40B4-BE49-F238E27FC236}">
                <a16:creationId xmlns:a16="http://schemas.microsoft.com/office/drawing/2014/main" id="{A3D3599D-594F-A9C2-1BA6-E7B7A1A4AE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pic>
        <p:nvPicPr>
          <p:cNvPr id="8" name="Picture 7">
            <a:extLst>
              <a:ext uri="{FF2B5EF4-FFF2-40B4-BE49-F238E27FC236}">
                <a16:creationId xmlns:a16="http://schemas.microsoft.com/office/drawing/2014/main" id="{2204FB33-8543-5B62-C583-A2D95E22ED4F}"/>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DF479-70F5-3954-D2A7-218A0BE4BD7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2FA3A2C-DAAA-E0C6-C756-FF844483A4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78B440-DEFE-1EB6-E232-590F2024536A}"/>
              </a:ext>
            </a:extLst>
          </p:cNvPr>
          <p:cNvSpPr>
            <a:spLocks noGrp="1"/>
          </p:cNvSpPr>
          <p:nvPr>
            <p:ph type="title"/>
          </p:nvPr>
        </p:nvSpPr>
        <p:spPr>
          <a:xfrm>
            <a:off x="5879976" y="2924944"/>
            <a:ext cx="3122613" cy="1828800"/>
          </a:xfrm>
        </p:spPr>
        <p:txBody>
          <a:bodyPr/>
          <a:lstStyle/>
          <a:p>
            <a:pPr algn="ctr"/>
            <a:br>
              <a:rPr lang="en-US" dirty="0">
                <a:solidFill>
                  <a:schemeClr val="tx1"/>
                </a:solidFill>
              </a:rPr>
            </a:br>
            <a:r>
              <a:rPr lang="en-US" dirty="0">
                <a:solidFill>
                  <a:schemeClr val="tx1"/>
                </a:solidFill>
              </a:rPr>
              <a:t>DFD</a:t>
            </a:r>
            <a:r>
              <a:rPr lang="en-US" dirty="0"/>
              <a:t> </a:t>
            </a:r>
            <a:br>
              <a:rPr lang="en-US" dirty="0"/>
            </a:br>
            <a:r>
              <a:rPr lang="en-US" dirty="0"/>
              <a:t>(Zero Level)</a:t>
            </a:r>
            <a:endParaRPr dirty="0"/>
          </a:p>
        </p:txBody>
      </p:sp>
      <p:pic>
        <p:nvPicPr>
          <p:cNvPr id="6" name="Content Placeholder 5">
            <a:extLst>
              <a:ext uri="{FF2B5EF4-FFF2-40B4-BE49-F238E27FC236}">
                <a16:creationId xmlns:a16="http://schemas.microsoft.com/office/drawing/2014/main" id="{3469590E-D10B-EA81-7FDE-429A6E6C2C61}"/>
              </a:ext>
            </a:extLst>
          </p:cNvPr>
          <p:cNvPicPr>
            <a:picLocks noGrp="1" noChangeAspect="1"/>
          </p:cNvPicPr>
          <p:nvPr>
            <p:ph idx="1"/>
          </p:nvPr>
        </p:nvPicPr>
        <p:blipFill>
          <a:blip r:embed="rId3"/>
          <a:stretch>
            <a:fillRect/>
          </a:stretch>
        </p:blipFill>
        <p:spPr>
          <a:xfrm>
            <a:off x="-5420" y="1124744"/>
            <a:ext cx="5982535" cy="4896533"/>
          </a:xfrm>
        </p:spPr>
      </p:pic>
      <p:pic>
        <p:nvPicPr>
          <p:cNvPr id="5" name="Picture 4">
            <a:extLst>
              <a:ext uri="{FF2B5EF4-FFF2-40B4-BE49-F238E27FC236}">
                <a16:creationId xmlns:a16="http://schemas.microsoft.com/office/drawing/2014/main" id="{687B32C4-E6B3-517F-15D0-7663CC5D4CE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A02878CE-E190-26B8-2E31-114875791C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28936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AA233-971B-4871-1C94-FA6A7DE82A5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C82E6F6-CFE2-35A8-5695-A5FD40510E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85D7F10-6BDF-6484-6760-0EE39E8D5A21}"/>
              </a:ext>
            </a:extLst>
          </p:cNvPr>
          <p:cNvSpPr>
            <a:spLocks noGrp="1"/>
          </p:cNvSpPr>
          <p:nvPr>
            <p:ph type="title"/>
          </p:nvPr>
        </p:nvSpPr>
        <p:spPr>
          <a:xfrm>
            <a:off x="6186694" y="2996952"/>
            <a:ext cx="3324657" cy="1828800"/>
          </a:xfrm>
        </p:spPr>
        <p:txBody>
          <a:bodyPr/>
          <a:lstStyle/>
          <a:p>
            <a:pPr algn="ctr"/>
            <a:r>
              <a:rPr lang="en-US" dirty="0">
                <a:solidFill>
                  <a:schemeClr val="tx1"/>
                </a:solidFill>
              </a:rPr>
              <a:t>DFD</a:t>
            </a:r>
            <a:br>
              <a:rPr lang="en-US" dirty="0"/>
            </a:br>
            <a:r>
              <a:rPr lang="en-US" dirty="0"/>
              <a:t>(First Level)</a:t>
            </a:r>
            <a:endParaRPr dirty="0"/>
          </a:p>
        </p:txBody>
      </p:sp>
      <p:pic>
        <p:nvPicPr>
          <p:cNvPr id="6" name="Content Placeholder 5">
            <a:extLst>
              <a:ext uri="{FF2B5EF4-FFF2-40B4-BE49-F238E27FC236}">
                <a16:creationId xmlns:a16="http://schemas.microsoft.com/office/drawing/2014/main" id="{5875606E-FD2E-B205-E57D-43E0955AB429}"/>
              </a:ext>
            </a:extLst>
          </p:cNvPr>
          <p:cNvPicPr>
            <a:picLocks noGrp="1" noChangeAspect="1"/>
          </p:cNvPicPr>
          <p:nvPr>
            <p:ph idx="1"/>
          </p:nvPr>
        </p:nvPicPr>
        <p:blipFill>
          <a:blip r:embed="rId3"/>
          <a:stretch>
            <a:fillRect/>
          </a:stretch>
        </p:blipFill>
        <p:spPr>
          <a:xfrm>
            <a:off x="-5420" y="1124744"/>
            <a:ext cx="6192114" cy="4753638"/>
          </a:xfrm>
        </p:spPr>
      </p:pic>
      <p:pic>
        <p:nvPicPr>
          <p:cNvPr id="5" name="Picture 4">
            <a:extLst>
              <a:ext uri="{FF2B5EF4-FFF2-40B4-BE49-F238E27FC236}">
                <a16:creationId xmlns:a16="http://schemas.microsoft.com/office/drawing/2014/main" id="{816B3BB0-0351-4110-103F-DC423B97F29F}"/>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CA9CCA21-49E3-ABD4-CA9D-BEBF088DB2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295131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BDDCC-E0EF-F4DA-1664-70306CA2DFF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1F63498-20D0-E489-6C2E-D00DB22A53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05D4E3-A5DB-8B49-D48D-28D72F6AEED2}"/>
              </a:ext>
            </a:extLst>
          </p:cNvPr>
          <p:cNvSpPr>
            <a:spLocks noGrp="1"/>
          </p:cNvSpPr>
          <p:nvPr>
            <p:ph type="title"/>
          </p:nvPr>
        </p:nvSpPr>
        <p:spPr>
          <a:xfrm>
            <a:off x="5879976" y="3068960"/>
            <a:ext cx="3776795" cy="1828800"/>
          </a:xfrm>
        </p:spPr>
        <p:txBody>
          <a:bodyPr/>
          <a:lstStyle/>
          <a:p>
            <a:pPr algn="ctr"/>
            <a:r>
              <a:rPr lang="en-US" dirty="0">
                <a:solidFill>
                  <a:schemeClr val="tx1"/>
                </a:solidFill>
              </a:rPr>
              <a:t>DFD</a:t>
            </a:r>
            <a:r>
              <a:rPr lang="en-US" dirty="0"/>
              <a:t>	</a:t>
            </a:r>
            <a:br>
              <a:rPr lang="en-US" dirty="0"/>
            </a:br>
            <a:r>
              <a:rPr lang="en-US" dirty="0"/>
              <a:t>(Second Level)</a:t>
            </a:r>
            <a:endParaRPr dirty="0"/>
          </a:p>
        </p:txBody>
      </p:sp>
      <p:pic>
        <p:nvPicPr>
          <p:cNvPr id="6" name="Content Placeholder 5">
            <a:extLst>
              <a:ext uri="{FF2B5EF4-FFF2-40B4-BE49-F238E27FC236}">
                <a16:creationId xmlns:a16="http://schemas.microsoft.com/office/drawing/2014/main" id="{D0EF4C76-4C5A-6264-A915-A019CE884193}"/>
              </a:ext>
            </a:extLst>
          </p:cNvPr>
          <p:cNvPicPr>
            <a:picLocks noGrp="1" noChangeAspect="1"/>
          </p:cNvPicPr>
          <p:nvPr>
            <p:ph idx="1"/>
          </p:nvPr>
        </p:nvPicPr>
        <p:blipFill>
          <a:blip r:embed="rId3"/>
          <a:stretch>
            <a:fillRect/>
          </a:stretch>
        </p:blipFill>
        <p:spPr>
          <a:xfrm>
            <a:off x="-5420" y="1447523"/>
            <a:ext cx="6163535" cy="3962953"/>
          </a:xfrm>
        </p:spPr>
      </p:pic>
      <p:pic>
        <p:nvPicPr>
          <p:cNvPr id="5" name="Picture 4">
            <a:extLst>
              <a:ext uri="{FF2B5EF4-FFF2-40B4-BE49-F238E27FC236}">
                <a16:creationId xmlns:a16="http://schemas.microsoft.com/office/drawing/2014/main" id="{5B5D741A-9D49-C225-ACD1-12C60E568D38}"/>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BB9A96B7-9717-4885-E3B5-2550D901F3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128489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3898-5974-36F0-F048-E8098C5A7CA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5D19102-4CDC-A5C8-CC2B-B7306136F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D4B8C9-10AE-5A3D-EEDD-60101EAB1AED}"/>
              </a:ext>
            </a:extLst>
          </p:cNvPr>
          <p:cNvSpPr>
            <a:spLocks noGrp="1"/>
          </p:cNvSpPr>
          <p:nvPr>
            <p:ph type="title"/>
          </p:nvPr>
        </p:nvSpPr>
        <p:spPr>
          <a:xfrm>
            <a:off x="5375920" y="3358663"/>
            <a:ext cx="3776795" cy="1828800"/>
          </a:xfrm>
        </p:spPr>
        <p:txBody>
          <a:bodyPr>
            <a:normAutofit fontScale="90000"/>
          </a:bodyPr>
          <a:lstStyle/>
          <a:p>
            <a:pPr algn="ctr"/>
            <a:r>
              <a:rPr lang="en-US" dirty="0">
                <a:solidFill>
                  <a:schemeClr val="tx1"/>
                </a:solidFill>
              </a:rPr>
              <a:t>Entity relationship Diagram</a:t>
            </a:r>
            <a:r>
              <a:rPr lang="en-US" dirty="0"/>
              <a:t>	</a:t>
            </a:r>
            <a:br>
              <a:rPr lang="en-US" dirty="0"/>
            </a:br>
            <a:r>
              <a:rPr lang="en-US" dirty="0"/>
              <a:t>(ER)</a:t>
            </a:r>
            <a:endParaRPr dirty="0"/>
          </a:p>
        </p:txBody>
      </p:sp>
      <p:pic>
        <p:nvPicPr>
          <p:cNvPr id="7" name="Content Placeholder 6">
            <a:extLst>
              <a:ext uri="{FF2B5EF4-FFF2-40B4-BE49-F238E27FC236}">
                <a16:creationId xmlns:a16="http://schemas.microsoft.com/office/drawing/2014/main" id="{2D25041B-B762-66BC-F97B-C9205C597D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0" y="762000"/>
            <a:ext cx="5516478" cy="5334000"/>
          </a:xfrm>
        </p:spPr>
      </p:pic>
      <p:pic>
        <p:nvPicPr>
          <p:cNvPr id="5" name="Picture 4">
            <a:extLst>
              <a:ext uri="{FF2B5EF4-FFF2-40B4-BE49-F238E27FC236}">
                <a16:creationId xmlns:a16="http://schemas.microsoft.com/office/drawing/2014/main" id="{E7D2E194-EF3E-74BE-0E86-F302B7E12416}"/>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6" name="Picture 5">
            <a:extLst>
              <a:ext uri="{FF2B5EF4-FFF2-40B4-BE49-F238E27FC236}">
                <a16:creationId xmlns:a16="http://schemas.microsoft.com/office/drawing/2014/main" id="{EC771E77-99F4-FE2F-063A-E4615F4A6A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155070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16FCD-2942-BAC8-C770-A872A457E55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F5B482F-3BDE-3845-AEC6-5F2CE4AB6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88" y="3200"/>
            <a:ext cx="12192000" cy="6858000"/>
          </a:xfrm>
          <a:prstGeom prst="rect">
            <a:avLst/>
          </a:prstGeom>
        </p:spPr>
      </p:pic>
      <p:sp>
        <p:nvSpPr>
          <p:cNvPr id="2" name="Title 1">
            <a:extLst>
              <a:ext uri="{FF2B5EF4-FFF2-40B4-BE49-F238E27FC236}">
                <a16:creationId xmlns:a16="http://schemas.microsoft.com/office/drawing/2014/main" id="{D3855DE7-4B33-3366-5C52-505CD34C4D58}"/>
              </a:ext>
            </a:extLst>
          </p:cNvPr>
          <p:cNvSpPr>
            <a:spLocks noGrp="1"/>
          </p:cNvSpPr>
          <p:nvPr>
            <p:ph type="title"/>
          </p:nvPr>
        </p:nvSpPr>
        <p:spPr>
          <a:xfrm>
            <a:off x="0" y="980728"/>
            <a:ext cx="9144000" cy="926976"/>
          </a:xfrm>
        </p:spPr>
        <p:txBody>
          <a:bodyPr>
            <a:normAutofit/>
          </a:bodyPr>
          <a:lstStyle/>
          <a:p>
            <a:r>
              <a:rPr lang="en-IN" dirty="0"/>
              <a:t>Future Scope:-</a:t>
            </a:r>
            <a:endParaRPr dirty="0"/>
          </a:p>
        </p:txBody>
      </p:sp>
      <p:sp>
        <p:nvSpPr>
          <p:cNvPr id="3" name="Text Placeholder 2">
            <a:extLst>
              <a:ext uri="{FF2B5EF4-FFF2-40B4-BE49-F238E27FC236}">
                <a16:creationId xmlns:a16="http://schemas.microsoft.com/office/drawing/2014/main" id="{07A0609E-97B4-CCB0-9421-93C696336DE5}"/>
              </a:ext>
            </a:extLst>
          </p:cNvPr>
          <p:cNvSpPr>
            <a:spLocks noGrp="1"/>
          </p:cNvSpPr>
          <p:nvPr>
            <p:ph type="body" idx="1"/>
          </p:nvPr>
        </p:nvSpPr>
        <p:spPr>
          <a:xfrm>
            <a:off x="0" y="2636912"/>
            <a:ext cx="9984432" cy="4221088"/>
          </a:xfrm>
        </p:spPr>
        <p:txBody>
          <a:bodyPr/>
          <a:lstStyle/>
          <a:p>
            <a:pPr marL="342900" indent="-342900">
              <a:lnSpc>
                <a:spcPct val="150000"/>
              </a:lnSpc>
              <a:buClr>
                <a:schemeClr val="bg1"/>
              </a:buClr>
              <a:buFont typeface="Arial" panose="020B0604020202020204" pitchFamily="34" charset="0"/>
              <a:buChar char="•"/>
            </a:pPr>
            <a:r>
              <a:rPr lang="en-IN" dirty="0">
                <a:solidFill>
                  <a:schemeClr val="bg1"/>
                </a:solidFill>
              </a:rPr>
              <a:t>We need to make system software platform independent.</a:t>
            </a:r>
          </a:p>
          <a:p>
            <a:pPr marL="342900" indent="-342900">
              <a:lnSpc>
                <a:spcPct val="150000"/>
              </a:lnSpc>
              <a:buClr>
                <a:schemeClr val="bg1"/>
              </a:buClr>
              <a:buFont typeface="Arial" panose="020B0604020202020204" pitchFamily="34" charset="0"/>
              <a:buChar char="•"/>
            </a:pPr>
            <a:r>
              <a:rPr lang="en-IN" dirty="0">
                <a:solidFill>
                  <a:schemeClr val="bg1"/>
                </a:solidFill>
              </a:rPr>
              <a:t>Thus also by making it accessible from big cities to small villages and even rural areas.</a:t>
            </a:r>
          </a:p>
          <a:p>
            <a:pPr marL="342900" indent="-342900">
              <a:lnSpc>
                <a:spcPct val="150000"/>
              </a:lnSpc>
              <a:buClr>
                <a:schemeClr val="bg1"/>
              </a:buClr>
              <a:buFont typeface="Arial" panose="020B0604020202020204" pitchFamily="34" charset="0"/>
              <a:buChar char="•"/>
            </a:pPr>
            <a:r>
              <a:rPr lang="en-US" dirty="0">
                <a:solidFill>
                  <a:schemeClr val="bg1"/>
                </a:solidFill>
              </a:rPr>
              <a:t>Expanding the system's statistical database with additional archives and case studies alongside traditional paper-based records, enriching crime analysis and providing comprehensive insights for law enforcement agencies.</a:t>
            </a:r>
          </a:p>
          <a:p>
            <a:pPr marL="342900" indent="-342900">
              <a:lnSpc>
                <a:spcPct val="150000"/>
              </a:lnSpc>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028232B6-44DF-7A8F-1568-B7C6769E903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D9BA1E86-7AFE-7E41-5DD3-EE37B38892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108286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93C1E-7700-0AE6-FE4A-CA3069B40AD6}"/>
            </a:ext>
          </a:extLst>
        </p:cNvPr>
        <p:cNvGrpSpPr/>
        <p:nvPr/>
      </p:nvGrpSpPr>
      <p:grpSpPr>
        <a:xfrm>
          <a:off x="0" y="0"/>
          <a:ext cx="0" cy="0"/>
          <a:chOff x="0" y="0"/>
          <a:chExt cx="0" cy="0"/>
        </a:xfrm>
      </p:grpSpPr>
      <p:pic>
        <p:nvPicPr>
          <p:cNvPr id="8" name="Content Placeholder 11">
            <a:extLst>
              <a:ext uri="{FF2B5EF4-FFF2-40B4-BE49-F238E27FC236}">
                <a16:creationId xmlns:a16="http://schemas.microsoft.com/office/drawing/2014/main" id="{FBCEBECF-AEFE-A0F5-4E10-A87FF8065B15}"/>
              </a:ext>
            </a:extLst>
          </p:cNvPr>
          <p:cNvPicPr>
            <a:picLocks noGrp="1" noChangeAspect="1"/>
          </p:cNvPicPr>
          <p:nvPr>
            <p:ph idx="1"/>
          </p:nvPr>
        </p:nvPicPr>
        <p:blipFill>
          <a:blip r:embed="rId2"/>
          <a:stretch>
            <a:fillRect/>
          </a:stretch>
        </p:blipFill>
        <p:spPr>
          <a:xfrm>
            <a:off x="0" y="1"/>
            <a:ext cx="12192000" cy="6849290"/>
          </a:xfrm>
        </p:spPr>
      </p:pic>
      <p:pic>
        <p:nvPicPr>
          <p:cNvPr id="6" name="Picture 5">
            <a:extLst>
              <a:ext uri="{FF2B5EF4-FFF2-40B4-BE49-F238E27FC236}">
                <a16:creationId xmlns:a16="http://schemas.microsoft.com/office/drawing/2014/main" id="{5989B761-58D4-77E2-7B86-C5EE759B7507}"/>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EE3F8366-AA71-55F4-C426-CE79459A72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321561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0FB78B-5010-81DE-0232-B93E82C84C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0" y="0"/>
            <a:ext cx="12187258" cy="6858000"/>
          </a:xfrm>
          <a:prstGeom prst="rect">
            <a:avLst/>
          </a:prstGeom>
        </p:spPr>
      </p:pic>
      <p:sp>
        <p:nvSpPr>
          <p:cNvPr id="13" name="Title 12"/>
          <p:cNvSpPr>
            <a:spLocks noGrp="1"/>
          </p:cNvSpPr>
          <p:nvPr>
            <p:ph type="title"/>
          </p:nvPr>
        </p:nvSpPr>
        <p:spPr>
          <a:xfrm>
            <a:off x="10162" y="834580"/>
            <a:ext cx="9144000" cy="763488"/>
          </a:xfrm>
        </p:spPr>
        <p:txBody>
          <a:bodyPr>
            <a:normAutofit/>
          </a:bodyPr>
          <a:lstStyle/>
          <a:p>
            <a:r>
              <a:rPr lang="en-IN" sz="3600" dirty="0">
                <a:solidFill>
                  <a:schemeClr val="tx1"/>
                </a:solidFill>
              </a:rPr>
              <a:t>Problem Statement:-</a:t>
            </a:r>
            <a:endParaRPr sz="3600" dirty="0">
              <a:solidFill>
                <a:schemeClr val="tx1"/>
              </a:solidFill>
            </a:endParaRPr>
          </a:p>
        </p:txBody>
      </p:sp>
      <p:sp>
        <p:nvSpPr>
          <p:cNvPr id="14" name="Content Placeholder 13"/>
          <p:cNvSpPr>
            <a:spLocks noGrp="1"/>
          </p:cNvSpPr>
          <p:nvPr>
            <p:ph idx="1"/>
          </p:nvPr>
        </p:nvSpPr>
        <p:spPr>
          <a:xfrm>
            <a:off x="0" y="1700808"/>
            <a:ext cx="8256240" cy="4395192"/>
          </a:xfrm>
        </p:spPr>
        <p:txBody>
          <a:bodyPr>
            <a:normAutofit lnSpcReduction="10000"/>
          </a:bodyPr>
          <a:lstStyle/>
          <a:p>
            <a:pPr>
              <a:lnSpc>
                <a:spcPct val="150000"/>
              </a:lnSpc>
              <a:buClr>
                <a:schemeClr val="bg1"/>
              </a:buClr>
            </a:pPr>
            <a:r>
              <a:rPr lang="en-US" sz="2400" dirty="0">
                <a:solidFill>
                  <a:schemeClr val="bg1"/>
                </a:solidFill>
              </a:rPr>
              <a:t>Current crime reporting systems suffer from inefficiencies and lack user-friendly interfaces, leading to underreporting and hindering law enforcement efforts.</a:t>
            </a:r>
          </a:p>
          <a:p>
            <a:pPr>
              <a:lnSpc>
                <a:spcPct val="150000"/>
              </a:lnSpc>
              <a:buClr>
                <a:schemeClr val="bg1"/>
              </a:buClr>
            </a:pPr>
            <a:r>
              <a:rPr lang="en-US" sz="2400" dirty="0">
                <a:solidFill>
                  <a:schemeClr val="bg1"/>
                </a:solidFill>
              </a:rPr>
              <a:t>There is a critical need for a comprehensive </a:t>
            </a:r>
            <a:r>
              <a:rPr lang="en-US" sz="2400" b="1" dirty="0">
                <a:solidFill>
                  <a:schemeClr val="bg1"/>
                </a:solidFill>
              </a:rPr>
              <a:t>Crime Reporting System (CRS)</a:t>
            </a:r>
            <a:r>
              <a:rPr lang="en-US" sz="2400" dirty="0">
                <a:solidFill>
                  <a:schemeClr val="bg1"/>
                </a:solidFill>
              </a:rPr>
              <a:t> that streamlines reporting processes, enhances data accuracy, and facilitates communication between citizens and law enforcement agencies to improve crime prevention and investigation outcomes.</a:t>
            </a:r>
            <a:endParaRPr sz="2400" dirty="0">
              <a:solidFill>
                <a:schemeClr val="bg1"/>
              </a:solidFill>
            </a:endParaRPr>
          </a:p>
        </p:txBody>
      </p:sp>
      <p:pic>
        <p:nvPicPr>
          <p:cNvPr id="5" name="Picture 4">
            <a:extLst>
              <a:ext uri="{FF2B5EF4-FFF2-40B4-BE49-F238E27FC236}">
                <a16:creationId xmlns:a16="http://schemas.microsoft.com/office/drawing/2014/main" id="{730514D8-9FF0-9D6B-FFFA-CD0BFA945C3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6" name="Picture 5">
            <a:extLst>
              <a:ext uri="{FF2B5EF4-FFF2-40B4-BE49-F238E27FC236}">
                <a16:creationId xmlns:a16="http://schemas.microsoft.com/office/drawing/2014/main" id="{0681B332-B260-ADA8-A618-A0C5D2ED3A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D701E-F952-78F6-DC37-66A5868F438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502B9AB-A09D-3132-7D88-FCCA09D2E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80" y="27384"/>
            <a:ext cx="12192000" cy="6858000"/>
          </a:xfrm>
          <a:prstGeom prst="rect">
            <a:avLst/>
          </a:prstGeom>
        </p:spPr>
      </p:pic>
      <p:sp>
        <p:nvSpPr>
          <p:cNvPr id="13" name="Title 12">
            <a:extLst>
              <a:ext uri="{FF2B5EF4-FFF2-40B4-BE49-F238E27FC236}">
                <a16:creationId xmlns:a16="http://schemas.microsoft.com/office/drawing/2014/main" id="{42D70701-28C5-48EF-780B-79712C7C16F0}"/>
              </a:ext>
            </a:extLst>
          </p:cNvPr>
          <p:cNvSpPr>
            <a:spLocks noGrp="1"/>
          </p:cNvSpPr>
          <p:nvPr>
            <p:ph type="title"/>
          </p:nvPr>
        </p:nvSpPr>
        <p:spPr>
          <a:xfrm>
            <a:off x="0" y="908720"/>
            <a:ext cx="9144000" cy="729580"/>
          </a:xfrm>
        </p:spPr>
        <p:txBody>
          <a:bodyPr>
            <a:normAutofit/>
          </a:bodyPr>
          <a:lstStyle/>
          <a:p>
            <a:r>
              <a:rPr lang="en-IN" sz="3600" dirty="0">
                <a:solidFill>
                  <a:schemeClr val="bg1"/>
                </a:solidFill>
              </a:rPr>
              <a:t>What is Crime Reporting System ?</a:t>
            </a:r>
            <a:endParaRPr sz="3600" dirty="0">
              <a:solidFill>
                <a:schemeClr val="bg1"/>
              </a:solidFill>
            </a:endParaRPr>
          </a:p>
        </p:txBody>
      </p:sp>
      <p:sp>
        <p:nvSpPr>
          <p:cNvPr id="14" name="Content Placeholder 13">
            <a:extLst>
              <a:ext uri="{FF2B5EF4-FFF2-40B4-BE49-F238E27FC236}">
                <a16:creationId xmlns:a16="http://schemas.microsoft.com/office/drawing/2014/main" id="{2C06484C-B0E5-BB13-E641-E3A953850757}"/>
              </a:ext>
            </a:extLst>
          </p:cNvPr>
          <p:cNvSpPr>
            <a:spLocks noGrp="1"/>
          </p:cNvSpPr>
          <p:nvPr>
            <p:ph idx="1"/>
          </p:nvPr>
        </p:nvSpPr>
        <p:spPr>
          <a:xfrm>
            <a:off x="72008" y="1856184"/>
            <a:ext cx="8256240" cy="5029200"/>
          </a:xfrm>
        </p:spPr>
        <p:txBody>
          <a:bodyPr>
            <a:normAutofit fontScale="92500"/>
          </a:bodyPr>
          <a:lstStyle/>
          <a:p>
            <a:pPr>
              <a:buClr>
                <a:schemeClr val="bg1"/>
              </a:buClr>
            </a:pPr>
            <a:r>
              <a:rPr lang="en-US" sz="2400" b="1" u="sng" dirty="0">
                <a:solidFill>
                  <a:schemeClr val="bg1"/>
                </a:solidFill>
              </a:rPr>
              <a:t>Easy Digital Reporting:</a:t>
            </a:r>
            <a:r>
              <a:rPr lang="en-US" sz="2400" dirty="0">
                <a:solidFill>
                  <a:schemeClr val="bg1"/>
                </a:solidFill>
              </a:rPr>
              <a:t>  A software crime reporting system provides an intuitive and user-friendly interface, simplifying the process for citizens to report crimes promptly and accurately, reducing underreporting due to complexity or inconvenience.</a:t>
            </a:r>
          </a:p>
          <a:p>
            <a:pPr>
              <a:buClr>
                <a:schemeClr val="bg1"/>
              </a:buClr>
            </a:pPr>
            <a:r>
              <a:rPr lang="en-US" sz="2400" b="1" u="sng" dirty="0">
                <a:solidFill>
                  <a:schemeClr val="bg1"/>
                </a:solidFill>
              </a:rPr>
              <a:t>Enhanced Data Accuracy:</a:t>
            </a:r>
            <a:r>
              <a:rPr lang="en-US" sz="2400" dirty="0">
                <a:solidFill>
                  <a:schemeClr val="bg1"/>
                </a:solidFill>
              </a:rPr>
              <a:t>  By digitizing the reporting process, the system reduces errors and inconsistencies inherent in manual reporting methods, ensuring that law enforcement agencies receive accurate and reliable information for more effective crime analysis and response.</a:t>
            </a:r>
          </a:p>
          <a:p>
            <a:pPr>
              <a:buClr>
                <a:schemeClr val="bg1"/>
              </a:buClr>
            </a:pPr>
            <a:r>
              <a:rPr lang="en-US" sz="2400" b="1" u="sng" dirty="0">
                <a:solidFill>
                  <a:schemeClr val="bg1"/>
                </a:solidFill>
              </a:rPr>
              <a:t>Improved Coordination and Efficiency:</a:t>
            </a:r>
            <a:r>
              <a:rPr lang="en-US" sz="2400" dirty="0">
                <a:solidFill>
                  <a:schemeClr val="bg1"/>
                </a:solidFill>
              </a:rPr>
              <a:t>  The system facilitates smooth communication between citizens and law enforcement, enabling real-time updates on reported incidents, enhancing collaboration, and allowing for more efficient allocation of resources to address emerging crime trends and hotspots.</a:t>
            </a:r>
            <a:endParaRPr sz="2400" dirty="0">
              <a:solidFill>
                <a:schemeClr val="bg1"/>
              </a:solidFill>
            </a:endParaRPr>
          </a:p>
        </p:txBody>
      </p:sp>
      <p:pic>
        <p:nvPicPr>
          <p:cNvPr id="4" name="Picture 3">
            <a:extLst>
              <a:ext uri="{FF2B5EF4-FFF2-40B4-BE49-F238E27FC236}">
                <a16:creationId xmlns:a16="http://schemas.microsoft.com/office/drawing/2014/main" id="{1BDADAAF-BD55-34CA-BA1D-2CEC67CF57DD}"/>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5" name="Picture 4">
            <a:extLst>
              <a:ext uri="{FF2B5EF4-FFF2-40B4-BE49-F238E27FC236}">
                <a16:creationId xmlns:a16="http://schemas.microsoft.com/office/drawing/2014/main" id="{42164980-92A5-FE93-5E95-CD88CACFBA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108283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2B9D4-664F-5D63-E475-1EADF23206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0" y="868997"/>
            <a:ext cx="9144000" cy="691480"/>
          </a:xfrm>
        </p:spPr>
        <p:txBody>
          <a:bodyPr>
            <a:normAutofit/>
          </a:bodyPr>
          <a:lstStyle/>
          <a:p>
            <a:r>
              <a:rPr lang="en-IN" sz="3600" dirty="0">
                <a:solidFill>
                  <a:schemeClr val="tx1"/>
                </a:solidFill>
              </a:rPr>
              <a:t>More About Crime Reporting System:-</a:t>
            </a:r>
            <a:endParaRPr sz="3600" dirty="0">
              <a:solidFill>
                <a:schemeClr val="tx1"/>
              </a:solidFill>
            </a:endParaRPr>
          </a:p>
        </p:txBody>
      </p:sp>
      <p:sp>
        <p:nvSpPr>
          <p:cNvPr id="3" name="Content Placeholder 2"/>
          <p:cNvSpPr>
            <a:spLocks noGrp="1"/>
          </p:cNvSpPr>
          <p:nvPr>
            <p:ph sz="half" idx="1"/>
          </p:nvPr>
        </p:nvSpPr>
        <p:spPr>
          <a:xfrm>
            <a:off x="0" y="1825625"/>
            <a:ext cx="9984432" cy="4270375"/>
          </a:xfrm>
        </p:spPr>
        <p:txBody>
          <a:bodyPr/>
          <a:lstStyle/>
          <a:p>
            <a:pPr>
              <a:lnSpc>
                <a:spcPct val="150000"/>
              </a:lnSpc>
              <a:buClr>
                <a:schemeClr val="bg1"/>
              </a:buClr>
            </a:pPr>
            <a:r>
              <a:rPr lang="en-IN" dirty="0">
                <a:solidFill>
                  <a:schemeClr val="bg1"/>
                </a:solidFill>
              </a:rPr>
              <a:t>We’ve developed an easy user interface which allows the user to report, track and view crimes.</a:t>
            </a:r>
          </a:p>
          <a:p>
            <a:pPr>
              <a:lnSpc>
                <a:spcPct val="150000"/>
              </a:lnSpc>
              <a:buClr>
                <a:schemeClr val="bg1"/>
              </a:buClr>
            </a:pPr>
            <a:r>
              <a:rPr lang="en-IN" dirty="0">
                <a:solidFill>
                  <a:schemeClr val="bg1"/>
                </a:solidFill>
              </a:rPr>
              <a:t>User can report emergencies and law enforcers can track geo-location easily.</a:t>
            </a:r>
          </a:p>
          <a:p>
            <a:pPr>
              <a:lnSpc>
                <a:spcPct val="150000"/>
              </a:lnSpc>
              <a:buClr>
                <a:schemeClr val="bg1"/>
              </a:buClr>
            </a:pPr>
            <a:r>
              <a:rPr lang="en-IN" dirty="0">
                <a:solidFill>
                  <a:schemeClr val="bg1"/>
                </a:solidFill>
              </a:rPr>
              <a:t>Digitalisation of old archives (previous cases) can be done to reduce clerical error</a:t>
            </a:r>
            <a:endParaRPr dirty="0">
              <a:solidFill>
                <a:schemeClr val="bg1"/>
              </a:solidFill>
            </a:endParaRPr>
          </a:p>
        </p:txBody>
      </p:sp>
      <p:pic>
        <p:nvPicPr>
          <p:cNvPr id="6" name="Picture 5">
            <a:extLst>
              <a:ext uri="{FF2B5EF4-FFF2-40B4-BE49-F238E27FC236}">
                <a16:creationId xmlns:a16="http://schemas.microsoft.com/office/drawing/2014/main" id="{A963CBBA-5D9D-D8C4-774C-2B5847FC6C85}"/>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04DF31AA-C2DD-B681-94D3-9BB0BCCE93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087C8EE-6C71-9E69-515E-DDE3B327C1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97" y="-99392"/>
            <a:ext cx="12197419" cy="6858000"/>
          </a:xfrm>
          <a:prstGeom prst="rect">
            <a:avLst/>
          </a:prstGeom>
        </p:spPr>
      </p:pic>
      <p:sp>
        <p:nvSpPr>
          <p:cNvPr id="2" name="Title 1"/>
          <p:cNvSpPr>
            <a:spLocks noGrp="1"/>
          </p:cNvSpPr>
          <p:nvPr>
            <p:ph type="title"/>
          </p:nvPr>
        </p:nvSpPr>
        <p:spPr>
          <a:xfrm>
            <a:off x="7176120" y="3176971"/>
            <a:ext cx="3888432" cy="1828800"/>
          </a:xfrm>
        </p:spPr>
        <p:txBody>
          <a:bodyPr>
            <a:normAutofit/>
          </a:bodyPr>
          <a:lstStyle/>
          <a:p>
            <a:r>
              <a:rPr lang="en-US" sz="3600" dirty="0">
                <a:solidFill>
                  <a:schemeClr val="tx1"/>
                </a:solidFill>
              </a:rPr>
              <a:t>System Architecture</a:t>
            </a:r>
            <a:endParaRPr sz="3600" dirty="0">
              <a:solidFill>
                <a:schemeClr val="tx1"/>
              </a:solidFill>
            </a:endParaRPr>
          </a:p>
        </p:txBody>
      </p:sp>
      <p:sp>
        <p:nvSpPr>
          <p:cNvPr id="4" name="Text Placeholder 3"/>
          <p:cNvSpPr>
            <a:spLocks noGrp="1"/>
          </p:cNvSpPr>
          <p:nvPr>
            <p:ph type="body" sz="half" idx="2"/>
          </p:nvPr>
        </p:nvSpPr>
        <p:spPr>
          <a:xfrm>
            <a:off x="6528048" y="5769260"/>
            <a:ext cx="3124161" cy="763489"/>
          </a:xfrm>
        </p:spPr>
        <p:txBody>
          <a:bodyPr/>
          <a:lstStyle/>
          <a:p>
            <a:r>
              <a:rPr lang="en-US" dirty="0">
                <a:solidFill>
                  <a:schemeClr val="bg1"/>
                </a:solidFill>
              </a:rPr>
              <a:t>The fundamental flow of Crime Reporting System</a:t>
            </a:r>
          </a:p>
          <a:p>
            <a:endParaRPr dirty="0"/>
          </a:p>
        </p:txBody>
      </p:sp>
      <p:pic>
        <p:nvPicPr>
          <p:cNvPr id="6" name="Picture Placeholder 5">
            <a:extLst>
              <a:ext uri="{FF2B5EF4-FFF2-40B4-BE49-F238E27FC236}">
                <a16:creationId xmlns:a16="http://schemas.microsoft.com/office/drawing/2014/main" id="{3DA0B7A2-17D4-E050-2417-151279569BF5}"/>
              </a:ext>
            </a:extLst>
          </p:cNvPr>
          <p:cNvPicPr>
            <a:picLocks noGrp="1" noChangeAspect="1"/>
          </p:cNvPicPr>
          <p:nvPr>
            <p:ph idx="1"/>
          </p:nvPr>
        </p:nvPicPr>
        <p:blipFill rotWithShape="1">
          <a:blip r:embed="rId3"/>
          <a:srcRect l="-1427" t="-1835" r="-871" b="-1061"/>
          <a:stretch/>
        </p:blipFill>
        <p:spPr>
          <a:xfrm>
            <a:off x="-96688" y="1088739"/>
            <a:ext cx="7344816" cy="4680521"/>
          </a:xfrm>
        </p:spPr>
      </p:pic>
      <p:pic>
        <p:nvPicPr>
          <p:cNvPr id="7" name="Picture 6">
            <a:extLst>
              <a:ext uri="{FF2B5EF4-FFF2-40B4-BE49-F238E27FC236}">
                <a16:creationId xmlns:a16="http://schemas.microsoft.com/office/drawing/2014/main" id="{75C12E81-682B-AC88-0626-18DDA4352055}"/>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8" name="Picture 7">
            <a:extLst>
              <a:ext uri="{FF2B5EF4-FFF2-40B4-BE49-F238E27FC236}">
                <a16:creationId xmlns:a16="http://schemas.microsoft.com/office/drawing/2014/main" id="{4D270AB7-0C7C-4CF2-EE52-DCB3061533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323256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84A814B-D8FF-81BA-E18D-2F04083A5C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0" y="774336"/>
            <a:ext cx="9144000" cy="926976"/>
          </a:xfrm>
        </p:spPr>
        <p:txBody>
          <a:bodyPr>
            <a:normAutofit/>
          </a:bodyPr>
          <a:lstStyle/>
          <a:p>
            <a:r>
              <a:rPr lang="en-IN" sz="3600" dirty="0"/>
              <a:t>Key Features :-</a:t>
            </a:r>
            <a:endParaRPr sz="3600" dirty="0"/>
          </a:p>
        </p:txBody>
      </p:sp>
      <p:sp>
        <p:nvSpPr>
          <p:cNvPr id="3" name="Text Placeholder 2"/>
          <p:cNvSpPr>
            <a:spLocks noGrp="1"/>
          </p:cNvSpPr>
          <p:nvPr>
            <p:ph type="body" idx="1"/>
          </p:nvPr>
        </p:nvSpPr>
        <p:spPr>
          <a:xfrm>
            <a:off x="0" y="1772816"/>
            <a:ext cx="7896200" cy="5085184"/>
          </a:xfrm>
        </p:spPr>
        <p:txBody>
          <a:bodyPr>
            <a:normAutofit/>
          </a:bodyPr>
          <a:lstStyle/>
          <a:p>
            <a:pPr marL="342900" indent="-342900">
              <a:lnSpc>
                <a:spcPct val="150000"/>
              </a:lnSpc>
              <a:buClr>
                <a:schemeClr val="bg1"/>
              </a:buClr>
              <a:buFont typeface="Arial" panose="020B0604020202020204" pitchFamily="34" charset="0"/>
              <a:buChar char="•"/>
            </a:pPr>
            <a:r>
              <a:rPr lang="en-US" b="1" dirty="0">
                <a:solidFill>
                  <a:schemeClr val="bg1"/>
                </a:solidFill>
              </a:rPr>
              <a:t>Manage Record System</a:t>
            </a:r>
            <a:r>
              <a:rPr lang="en-US" dirty="0">
                <a:solidFill>
                  <a:schemeClr val="bg1"/>
                </a:solidFill>
              </a:rPr>
              <a:t>: This system is used to manage or save the record like cases and protect the privacy of informer and prevents the reported information etc.</a:t>
            </a:r>
          </a:p>
          <a:p>
            <a:pPr marL="342900" indent="-342900">
              <a:lnSpc>
                <a:spcPct val="150000"/>
              </a:lnSpc>
              <a:buClr>
                <a:schemeClr val="bg1"/>
              </a:buClr>
              <a:buFont typeface="Arial" panose="020B0604020202020204" pitchFamily="34" charset="0"/>
              <a:buChar char="•"/>
            </a:pPr>
            <a:endParaRPr lang="en-US" dirty="0">
              <a:solidFill>
                <a:schemeClr val="bg1"/>
              </a:solidFill>
            </a:endParaRPr>
          </a:p>
          <a:p>
            <a:pPr marL="342900" indent="-342900">
              <a:lnSpc>
                <a:spcPct val="150000"/>
              </a:lnSpc>
              <a:buClr>
                <a:schemeClr val="bg1"/>
              </a:buClr>
              <a:buFont typeface="Arial" panose="020B0604020202020204" pitchFamily="34" charset="0"/>
              <a:buChar char="•"/>
            </a:pPr>
            <a:r>
              <a:rPr lang="en-US" b="1" dirty="0">
                <a:solidFill>
                  <a:schemeClr val="bg1"/>
                </a:solidFill>
              </a:rPr>
              <a:t>FIR System</a:t>
            </a:r>
            <a:r>
              <a:rPr lang="en-US" dirty="0">
                <a:solidFill>
                  <a:schemeClr val="bg1"/>
                </a:solidFill>
              </a:rPr>
              <a:t>: Managing FIR in this system is used to manage the FIR like edit my FIR.</a:t>
            </a:r>
          </a:p>
          <a:p>
            <a:pPr marL="342900" indent="-342900">
              <a:lnSpc>
                <a:spcPct val="150000"/>
              </a:lnSpc>
              <a:buClr>
                <a:schemeClr val="bg1"/>
              </a:buClr>
              <a:buFont typeface="Arial" panose="020B0604020202020204" pitchFamily="34" charset="0"/>
              <a:buChar char="•"/>
            </a:pPr>
            <a:endParaRPr lang="en-US" dirty="0">
              <a:solidFill>
                <a:schemeClr val="bg1"/>
              </a:solidFill>
            </a:endParaRPr>
          </a:p>
          <a:p>
            <a:pPr marL="342900" indent="-342900">
              <a:lnSpc>
                <a:spcPct val="150000"/>
              </a:lnSpc>
              <a:buClr>
                <a:schemeClr val="bg1"/>
              </a:buClr>
              <a:buFont typeface="Arial" panose="020B0604020202020204" pitchFamily="34" charset="0"/>
              <a:buChar char="•"/>
            </a:pPr>
            <a:r>
              <a:rPr lang="en-US" b="1" dirty="0">
                <a:solidFill>
                  <a:schemeClr val="bg1"/>
                </a:solidFill>
              </a:rPr>
              <a:t>Nearby Searching</a:t>
            </a:r>
            <a:r>
              <a:rPr lang="en-US" dirty="0">
                <a:solidFill>
                  <a:schemeClr val="bg1"/>
                </a:solidFill>
              </a:rPr>
              <a:t>: Search nearby police station and SOS call/messages.</a:t>
            </a:r>
            <a:endParaRPr dirty="0">
              <a:solidFill>
                <a:schemeClr val="bg1"/>
              </a:solidFill>
            </a:endParaRPr>
          </a:p>
        </p:txBody>
      </p:sp>
      <p:pic>
        <p:nvPicPr>
          <p:cNvPr id="6" name="Picture 5">
            <a:extLst>
              <a:ext uri="{FF2B5EF4-FFF2-40B4-BE49-F238E27FC236}">
                <a16:creationId xmlns:a16="http://schemas.microsoft.com/office/drawing/2014/main" id="{FB744B0A-1F22-CA97-B4FA-AFDA65F2144D}"/>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55AD9CE8-EBAA-EF7A-0AC5-902EE76EB4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1E82A-D2B7-5932-7919-32C50AABBE8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2B04F7A9-4DEF-F0F6-5C10-25BD90B994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8C5AC1-E032-CCB4-BC83-E47CF0543BE1}"/>
              </a:ext>
            </a:extLst>
          </p:cNvPr>
          <p:cNvSpPr>
            <a:spLocks noGrp="1"/>
          </p:cNvSpPr>
          <p:nvPr>
            <p:ph type="title"/>
          </p:nvPr>
        </p:nvSpPr>
        <p:spPr>
          <a:xfrm>
            <a:off x="0" y="724844"/>
            <a:ext cx="9144000" cy="926976"/>
          </a:xfrm>
        </p:spPr>
        <p:txBody>
          <a:bodyPr>
            <a:normAutofit/>
          </a:bodyPr>
          <a:lstStyle/>
          <a:p>
            <a:r>
              <a:rPr lang="en-IN" sz="3600" dirty="0"/>
              <a:t>How our Software helps?</a:t>
            </a:r>
            <a:endParaRPr sz="3600" dirty="0"/>
          </a:p>
        </p:txBody>
      </p:sp>
      <p:sp>
        <p:nvSpPr>
          <p:cNvPr id="3" name="Text Placeholder 2">
            <a:extLst>
              <a:ext uri="{FF2B5EF4-FFF2-40B4-BE49-F238E27FC236}">
                <a16:creationId xmlns:a16="http://schemas.microsoft.com/office/drawing/2014/main" id="{8146F2F6-235F-DF42-BECD-19CE2F4E81AF}"/>
              </a:ext>
            </a:extLst>
          </p:cNvPr>
          <p:cNvSpPr>
            <a:spLocks noGrp="1"/>
          </p:cNvSpPr>
          <p:nvPr>
            <p:ph type="body" idx="1"/>
          </p:nvPr>
        </p:nvSpPr>
        <p:spPr>
          <a:xfrm>
            <a:off x="-5420" y="1772816"/>
            <a:ext cx="8045636" cy="5085184"/>
          </a:xfrm>
        </p:spPr>
        <p:txBody>
          <a:bodyPr/>
          <a:lstStyle/>
          <a:p>
            <a:pPr marL="342900" indent="-342900">
              <a:lnSpc>
                <a:spcPct val="150000"/>
              </a:lnSpc>
              <a:buClr>
                <a:schemeClr val="bg1"/>
              </a:buClr>
              <a:buFont typeface="Arial" panose="020B0604020202020204" pitchFamily="34" charset="0"/>
              <a:buChar char="•"/>
            </a:pPr>
            <a:r>
              <a:rPr lang="en-IN" dirty="0">
                <a:solidFill>
                  <a:schemeClr val="bg1"/>
                </a:solidFill>
              </a:rPr>
              <a:t>Our software helps in preventing dreadful experiences by creating a user community.</a:t>
            </a:r>
          </a:p>
          <a:p>
            <a:pPr marL="342900" indent="-342900">
              <a:lnSpc>
                <a:spcPct val="150000"/>
              </a:lnSpc>
              <a:buClr>
                <a:schemeClr val="bg1"/>
              </a:buClr>
              <a:buFont typeface="Arial" panose="020B0604020202020204" pitchFamily="34" charset="0"/>
              <a:buChar char="•"/>
            </a:pPr>
            <a:r>
              <a:rPr lang="en-IN" dirty="0">
                <a:solidFill>
                  <a:schemeClr val="bg1"/>
                </a:solidFill>
              </a:rPr>
              <a:t>Also by digitalising the system there is less paper work.</a:t>
            </a:r>
          </a:p>
          <a:p>
            <a:pPr marL="342900" indent="-342900">
              <a:lnSpc>
                <a:spcPct val="150000"/>
              </a:lnSpc>
              <a:buClr>
                <a:schemeClr val="bg1"/>
              </a:buClr>
              <a:buFont typeface="Arial" panose="020B0604020202020204" pitchFamily="34" charset="0"/>
              <a:buChar char="•"/>
            </a:pPr>
            <a:r>
              <a:rPr lang="en-IN" dirty="0">
                <a:solidFill>
                  <a:schemeClr val="bg1"/>
                </a:solidFill>
              </a:rPr>
              <a:t>SRS system with all these features is speedy, secure and safe</a:t>
            </a:r>
          </a:p>
          <a:p>
            <a:pPr marL="342900" indent="-342900">
              <a:lnSpc>
                <a:spcPct val="150000"/>
              </a:lnSpc>
              <a:buClr>
                <a:schemeClr val="bg1"/>
              </a:buClr>
              <a:buFont typeface="Arial" panose="020B0604020202020204" pitchFamily="34" charset="0"/>
              <a:buChar char="•"/>
            </a:pPr>
            <a:r>
              <a:rPr lang="en-IN" dirty="0">
                <a:solidFill>
                  <a:schemeClr val="bg1"/>
                </a:solidFill>
              </a:rPr>
              <a:t>The presence of the software being online the source of availability and help is immediate for user.</a:t>
            </a:r>
          </a:p>
          <a:p>
            <a:pPr marL="342900" indent="-342900">
              <a:lnSpc>
                <a:spcPct val="150000"/>
              </a:lnSpc>
              <a:buFont typeface="Arial" panose="020B0604020202020204" pitchFamily="34" charset="0"/>
              <a:buChar char="•"/>
            </a:pPr>
            <a:endParaRPr lang="en-IN" dirty="0">
              <a:solidFill>
                <a:schemeClr val="tx1"/>
              </a:solidFill>
            </a:endParaRPr>
          </a:p>
        </p:txBody>
      </p:sp>
      <p:pic>
        <p:nvPicPr>
          <p:cNvPr id="6" name="Picture 5">
            <a:extLst>
              <a:ext uri="{FF2B5EF4-FFF2-40B4-BE49-F238E27FC236}">
                <a16:creationId xmlns:a16="http://schemas.microsoft.com/office/drawing/2014/main" id="{DC612BD3-9730-55D7-D3F9-B2DEA9C7ED4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4FEA4CB7-C48E-E3E6-D4FE-651E87684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46960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739D66-2BA8-FDB6-3771-29E62D7ED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339" y="1340768"/>
            <a:ext cx="4724509" cy="717708"/>
          </a:xfrm>
        </p:spPr>
        <p:txBody>
          <a:bodyPr>
            <a:normAutofit/>
          </a:bodyPr>
          <a:lstStyle/>
          <a:p>
            <a:r>
              <a:rPr lang="en-US" sz="3600" dirty="0">
                <a:solidFill>
                  <a:schemeClr val="bg1"/>
                </a:solidFill>
              </a:rPr>
              <a:t>User Interface :-</a:t>
            </a:r>
            <a:endParaRPr sz="3600" dirty="0">
              <a:solidFill>
                <a:schemeClr val="bg1"/>
              </a:solidFill>
            </a:endParaRPr>
          </a:p>
        </p:txBody>
      </p:sp>
      <p:sp>
        <p:nvSpPr>
          <p:cNvPr id="3" name="Title 1">
            <a:extLst>
              <a:ext uri="{FF2B5EF4-FFF2-40B4-BE49-F238E27FC236}">
                <a16:creationId xmlns:a16="http://schemas.microsoft.com/office/drawing/2014/main" id="{49CF7FE4-BAE1-2D9C-BD2D-362023733917}"/>
              </a:ext>
            </a:extLst>
          </p:cNvPr>
          <p:cNvSpPr txBox="1">
            <a:spLocks/>
          </p:cNvSpPr>
          <p:nvPr/>
        </p:nvSpPr>
        <p:spPr>
          <a:xfrm>
            <a:off x="0" y="2564904"/>
            <a:ext cx="10775504" cy="32403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solidFill>
                  <a:schemeClr val="bg1"/>
                </a:solidFill>
              </a:rPr>
              <a:t>Home Screen			   </a:t>
            </a:r>
          </a:p>
          <a:p>
            <a:pPr marL="457200" indent="-457200">
              <a:lnSpc>
                <a:spcPct val="150000"/>
              </a:lnSpc>
              <a:buFont typeface="Arial" panose="020B0604020202020204" pitchFamily="34" charset="0"/>
              <a:buChar char="•"/>
            </a:pPr>
            <a:r>
              <a:rPr lang="en-US" sz="2800" b="1" dirty="0">
                <a:solidFill>
                  <a:schemeClr val="bg1"/>
                </a:solidFill>
              </a:rPr>
              <a:t>Report a Crime Form</a:t>
            </a:r>
          </a:p>
          <a:p>
            <a:pPr marL="457200" indent="-457200">
              <a:lnSpc>
                <a:spcPct val="150000"/>
              </a:lnSpc>
              <a:buFont typeface="Arial" panose="020B0604020202020204" pitchFamily="34" charset="0"/>
              <a:buChar char="•"/>
            </a:pPr>
            <a:r>
              <a:rPr lang="en-US" sz="2800" b="1" dirty="0">
                <a:solidFill>
                  <a:schemeClr val="bg1"/>
                </a:solidFill>
              </a:rPr>
              <a:t>Crime Tracking          </a:t>
            </a:r>
          </a:p>
          <a:p>
            <a:pPr marL="457200" indent="-457200">
              <a:lnSpc>
                <a:spcPct val="150000"/>
              </a:lnSpc>
              <a:buFont typeface="Arial" panose="020B0604020202020204" pitchFamily="34" charset="0"/>
              <a:buChar char="•"/>
            </a:pPr>
            <a:r>
              <a:rPr lang="en-US" sz="2800" b="1" dirty="0">
                <a:solidFill>
                  <a:schemeClr val="bg1"/>
                </a:solidFill>
              </a:rPr>
              <a:t>Search Feature</a:t>
            </a:r>
          </a:p>
          <a:p>
            <a:pPr marL="457200" indent="-457200">
              <a:lnSpc>
                <a:spcPct val="150000"/>
              </a:lnSpc>
              <a:buFont typeface="Arial" panose="020B0604020202020204" pitchFamily="34" charset="0"/>
              <a:buChar char="•"/>
            </a:pPr>
            <a:r>
              <a:rPr lang="en-US" sz="2800" b="1" dirty="0">
                <a:solidFill>
                  <a:schemeClr val="bg1"/>
                </a:solidFill>
              </a:rPr>
              <a:t>Help and Support</a:t>
            </a:r>
          </a:p>
        </p:txBody>
      </p:sp>
      <p:pic>
        <p:nvPicPr>
          <p:cNvPr id="6" name="Picture 5">
            <a:extLst>
              <a:ext uri="{FF2B5EF4-FFF2-40B4-BE49-F238E27FC236}">
                <a16:creationId xmlns:a16="http://schemas.microsoft.com/office/drawing/2014/main" id="{CE5EF6CD-D28F-7457-1BE2-5DBF9FDA647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B0CCC5D7-B2A9-940E-FB4A-A88C570A33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23E08-DB0B-CBA0-EBD0-4D85A184F94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1435BEF-1385-E21A-500F-BD37BD34B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0" y="-99392"/>
            <a:ext cx="12192000" cy="6858000"/>
          </a:xfrm>
          <a:prstGeom prst="rect">
            <a:avLst/>
          </a:prstGeom>
        </p:spPr>
      </p:pic>
      <p:sp>
        <p:nvSpPr>
          <p:cNvPr id="2" name="Title 1">
            <a:extLst>
              <a:ext uri="{FF2B5EF4-FFF2-40B4-BE49-F238E27FC236}">
                <a16:creationId xmlns:a16="http://schemas.microsoft.com/office/drawing/2014/main" id="{A6313CB2-B772-2D8A-C00A-2BE8B6D3DCEA}"/>
              </a:ext>
            </a:extLst>
          </p:cNvPr>
          <p:cNvSpPr>
            <a:spLocks noGrp="1"/>
          </p:cNvSpPr>
          <p:nvPr>
            <p:ph type="title"/>
          </p:nvPr>
        </p:nvSpPr>
        <p:spPr>
          <a:xfrm>
            <a:off x="-5420" y="608186"/>
            <a:ext cx="4085196" cy="926976"/>
          </a:xfrm>
        </p:spPr>
        <p:txBody>
          <a:bodyPr>
            <a:normAutofit/>
          </a:bodyPr>
          <a:lstStyle/>
          <a:p>
            <a:r>
              <a:rPr lang="en-IN" sz="3600" dirty="0">
                <a:solidFill>
                  <a:schemeClr val="bg1"/>
                </a:solidFill>
              </a:rPr>
              <a:t>Requirements :-</a:t>
            </a:r>
            <a:endParaRPr sz="3600" dirty="0">
              <a:solidFill>
                <a:schemeClr val="bg1"/>
              </a:solidFill>
            </a:endParaRPr>
          </a:p>
        </p:txBody>
      </p:sp>
      <p:sp>
        <p:nvSpPr>
          <p:cNvPr id="3" name="Text Placeholder 2">
            <a:extLst>
              <a:ext uri="{FF2B5EF4-FFF2-40B4-BE49-F238E27FC236}">
                <a16:creationId xmlns:a16="http://schemas.microsoft.com/office/drawing/2014/main" id="{1125DA9F-CDA3-ABDE-C023-D777FDB4DD24}"/>
              </a:ext>
            </a:extLst>
          </p:cNvPr>
          <p:cNvSpPr>
            <a:spLocks noGrp="1"/>
          </p:cNvSpPr>
          <p:nvPr>
            <p:ph type="body" idx="1"/>
          </p:nvPr>
        </p:nvSpPr>
        <p:spPr>
          <a:xfrm>
            <a:off x="-5420" y="1772816"/>
            <a:ext cx="7469572" cy="5085184"/>
          </a:xfrm>
        </p:spPr>
        <p:txBody>
          <a:bodyPr/>
          <a:lstStyle/>
          <a:p>
            <a:pPr marL="342900" indent="-342900">
              <a:lnSpc>
                <a:spcPct val="150000"/>
              </a:lnSpc>
              <a:buClr>
                <a:schemeClr val="bg1"/>
              </a:buClr>
              <a:buFont typeface="Arial" panose="020B0604020202020204" pitchFamily="34" charset="0"/>
              <a:buChar char="•"/>
            </a:pPr>
            <a:r>
              <a:rPr lang="en-US" dirty="0">
                <a:solidFill>
                  <a:schemeClr val="bg1"/>
                </a:solidFill>
              </a:rPr>
              <a:t>Systems will operate on system like Microsoft, Apple Mac OS, Linux, Android and IOS on latest.</a:t>
            </a:r>
          </a:p>
          <a:p>
            <a:pPr marL="342900" indent="-342900">
              <a:lnSpc>
                <a:spcPct val="150000"/>
              </a:lnSpc>
              <a:buClr>
                <a:schemeClr val="bg1"/>
              </a:buClr>
              <a:buFont typeface="Arial" panose="020B0604020202020204" pitchFamily="34" charset="0"/>
              <a:buChar char="•"/>
            </a:pPr>
            <a:r>
              <a:rPr lang="en-US" dirty="0">
                <a:solidFill>
                  <a:schemeClr val="bg1"/>
                </a:solidFill>
              </a:rPr>
              <a:t>The system in developed in C++/Java. The color scheme is blue family. </a:t>
            </a:r>
          </a:p>
          <a:p>
            <a:pPr marL="342900" indent="-342900">
              <a:lnSpc>
                <a:spcPct val="150000"/>
              </a:lnSpc>
              <a:buClr>
                <a:schemeClr val="bg1"/>
              </a:buClr>
              <a:buFont typeface="Arial" panose="020B0604020202020204" pitchFamily="34" charset="0"/>
              <a:buChar char="•"/>
            </a:pPr>
            <a:r>
              <a:rPr lang="en-US" dirty="0">
                <a:solidFill>
                  <a:schemeClr val="bg1"/>
                </a:solidFill>
              </a:rPr>
              <a:t>Only English language shall be used. </a:t>
            </a:r>
          </a:p>
          <a:p>
            <a:pPr marL="342900" indent="-342900">
              <a:lnSpc>
                <a:spcPct val="150000"/>
              </a:lnSpc>
              <a:buClr>
                <a:schemeClr val="bg1"/>
              </a:buClr>
              <a:buFont typeface="Arial" panose="020B0604020202020204" pitchFamily="34" charset="0"/>
              <a:buChar char="•"/>
            </a:pPr>
            <a:r>
              <a:rPr lang="en-US" dirty="0">
                <a:solidFill>
                  <a:schemeClr val="bg1"/>
                </a:solidFill>
              </a:rPr>
              <a:t>System shall be built for 4GB RAM systems and above</a:t>
            </a:r>
            <a:endParaRPr dirty="0">
              <a:solidFill>
                <a:schemeClr val="bg1"/>
              </a:solidFill>
            </a:endParaRPr>
          </a:p>
        </p:txBody>
      </p:sp>
      <p:pic>
        <p:nvPicPr>
          <p:cNvPr id="6" name="Picture 5">
            <a:extLst>
              <a:ext uri="{FF2B5EF4-FFF2-40B4-BE49-F238E27FC236}">
                <a16:creationId xmlns:a16="http://schemas.microsoft.com/office/drawing/2014/main" id="{1E6D12CF-3D7B-48F5-4536-8D1A00BDACC5}"/>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058400" y="1"/>
            <a:ext cx="2135511" cy="409046"/>
          </a:xfrm>
          <a:prstGeom prst="rect">
            <a:avLst/>
          </a:prstGeom>
        </p:spPr>
      </p:pic>
      <p:pic>
        <p:nvPicPr>
          <p:cNvPr id="7" name="Picture 6">
            <a:extLst>
              <a:ext uri="{FF2B5EF4-FFF2-40B4-BE49-F238E27FC236}">
                <a16:creationId xmlns:a16="http://schemas.microsoft.com/office/drawing/2014/main" id="{E887679F-2AF5-3371-82FE-6E1C91D605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 y="0"/>
            <a:ext cx="576732" cy="603849"/>
          </a:xfrm>
          <a:prstGeom prst="rect">
            <a:avLst/>
          </a:prstGeom>
        </p:spPr>
      </p:pic>
    </p:spTree>
    <p:extLst>
      <p:ext uri="{BB962C8B-B14F-4D97-AF65-F5344CB8AC3E}">
        <p14:creationId xmlns:p14="http://schemas.microsoft.com/office/powerpoint/2010/main" val="420678301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211</TotalTime>
  <Words>554</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Candara</vt:lpstr>
      <vt:lpstr>Consolas</vt:lpstr>
      <vt:lpstr>Tech Computer 16x9</vt:lpstr>
      <vt:lpstr>SRS for Security Management System</vt:lpstr>
      <vt:lpstr>Problem Statement:-</vt:lpstr>
      <vt:lpstr>What is Crime Reporting System ?</vt:lpstr>
      <vt:lpstr>More About Crime Reporting System:-</vt:lpstr>
      <vt:lpstr>System Architecture</vt:lpstr>
      <vt:lpstr>Key Features :-</vt:lpstr>
      <vt:lpstr>How our Software helps?</vt:lpstr>
      <vt:lpstr>User Interface :-</vt:lpstr>
      <vt:lpstr>Requirements :-</vt:lpstr>
      <vt:lpstr> DFD  (Zero Level)</vt:lpstr>
      <vt:lpstr>DFD (First Level)</vt:lpstr>
      <vt:lpstr>DFD  (Second Level)</vt:lpstr>
      <vt:lpstr>Entity relationship Diagram  (ER)</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for Security Management System</dc:title>
  <dc:creator>Harsh vaghela</dc:creator>
  <cp:lastModifiedBy>HARSH VAGHELA</cp:lastModifiedBy>
  <cp:revision>7</cp:revision>
  <dcterms:created xsi:type="dcterms:W3CDTF">2024-02-23T19:34:04Z</dcterms:created>
  <dcterms:modified xsi:type="dcterms:W3CDTF">2024-04-21T07:28:18Z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