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65" r:id="rId3"/>
    <p:sldId id="276" r:id="rId4"/>
    <p:sldId id="267" r:id="rId5"/>
    <p:sldId id="274" r:id="rId6"/>
    <p:sldId id="270" r:id="rId7"/>
    <p:sldId id="277" r:id="rId8"/>
    <p:sldId id="272" r:id="rId9"/>
    <p:sldId id="278" r:id="rId10"/>
    <p:sldId id="279" r:id="rId11"/>
    <p:sldId id="282" r:id="rId12"/>
    <p:sldId id="280" r:id="rId13"/>
    <p:sldId id="284" r:id="rId14"/>
    <p:sldId id="281" r:id="rId15"/>
    <p:sldId id="28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98" d="100"/>
          <a:sy n="98" d="100"/>
        </p:scale>
        <p:origin x="110" y="158"/>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4/20/2024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4/20/2024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4/20/2024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4/20/2024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4/20/2024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4/20/2024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4/20/2024</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4/20/2024</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4/20/2024</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4/20/2024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4/20/2024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4/20/2024</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SRS for Security Management System</a:t>
            </a:r>
            <a:endParaRPr dirty="0"/>
          </a:p>
        </p:txBody>
      </p:sp>
      <p:sp>
        <p:nvSpPr>
          <p:cNvPr id="3" name="Subtitle 2"/>
          <p:cNvSpPr>
            <a:spLocks noGrp="1"/>
          </p:cNvSpPr>
          <p:nvPr>
            <p:ph type="subTitle" idx="1"/>
          </p:nvPr>
        </p:nvSpPr>
        <p:spPr/>
        <p:txBody>
          <a:bodyPr>
            <a:normAutofit fontScale="85000" lnSpcReduction="20000"/>
          </a:bodyPr>
          <a:lstStyle/>
          <a:p>
            <a:r>
              <a:rPr lang="en-IN" dirty="0"/>
              <a:t>Student Name : Aditya Dalwadi 	</a:t>
            </a:r>
            <a:r>
              <a:rPr lang="en-IN" dirty="0" err="1"/>
              <a:t>Enrollment</a:t>
            </a:r>
            <a:r>
              <a:rPr lang="en-IN" dirty="0"/>
              <a:t> No. : 21002170110018</a:t>
            </a:r>
          </a:p>
          <a:p>
            <a:r>
              <a:rPr lang="en-IN" dirty="0"/>
              <a:t>Student Name : </a:t>
            </a:r>
            <a:r>
              <a:rPr lang="en-IN" dirty="0" err="1"/>
              <a:t>Miral</a:t>
            </a:r>
            <a:r>
              <a:rPr lang="en-IN" dirty="0"/>
              <a:t> </a:t>
            </a:r>
            <a:r>
              <a:rPr lang="en-IN" dirty="0" err="1"/>
              <a:t>Katpara</a:t>
            </a:r>
            <a:r>
              <a:rPr lang="en-IN" dirty="0"/>
              <a:t>	</a:t>
            </a:r>
            <a:r>
              <a:rPr lang="en-IN" dirty="0" err="1"/>
              <a:t>Enrollment</a:t>
            </a:r>
            <a:r>
              <a:rPr lang="en-IN" dirty="0"/>
              <a:t> No. : 21002171210064</a:t>
            </a:r>
          </a:p>
          <a:p>
            <a:r>
              <a:rPr lang="en-IN" dirty="0"/>
              <a:t>Student Name : Meet Thakor	</a:t>
            </a:r>
            <a:r>
              <a:rPr lang="en-IN" dirty="0" err="1"/>
              <a:t>Enrollment</a:t>
            </a:r>
            <a:r>
              <a:rPr lang="en-IN" dirty="0"/>
              <a:t> No. : 21002170110197</a:t>
            </a:r>
            <a:endParaRPr dirty="0"/>
          </a:p>
        </p:txBody>
      </p:sp>
      <p:pic>
        <p:nvPicPr>
          <p:cNvPr id="5" name="Picture 4">
            <a:extLst>
              <a:ext uri="{FF2B5EF4-FFF2-40B4-BE49-F238E27FC236}">
                <a16:creationId xmlns:a16="http://schemas.microsoft.com/office/drawing/2014/main" id="{20D49F0D-24C6-BC60-116F-1D95AC7318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0771" y="563823"/>
            <a:ext cx="1348857" cy="1310754"/>
          </a:xfrm>
          <a:prstGeom prst="rect">
            <a:avLst/>
          </a:prstGeom>
        </p:spPr>
      </p:pic>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CDF479-70F5-3954-D2A7-218A0BE4BD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78B440-DEFE-1EB6-E232-590F2024536A}"/>
              </a:ext>
            </a:extLst>
          </p:cNvPr>
          <p:cNvSpPr>
            <a:spLocks noGrp="1"/>
          </p:cNvSpPr>
          <p:nvPr>
            <p:ph type="title"/>
          </p:nvPr>
        </p:nvSpPr>
        <p:spPr/>
        <p:txBody>
          <a:bodyPr/>
          <a:lstStyle/>
          <a:p>
            <a:pPr algn="ctr"/>
            <a:br>
              <a:rPr lang="en-US" dirty="0">
                <a:solidFill>
                  <a:schemeClr val="tx1"/>
                </a:solidFill>
              </a:rPr>
            </a:br>
            <a:r>
              <a:rPr lang="en-US" dirty="0">
                <a:solidFill>
                  <a:schemeClr val="tx1"/>
                </a:solidFill>
              </a:rPr>
              <a:t>DFD</a:t>
            </a:r>
            <a:r>
              <a:rPr lang="en-US" dirty="0"/>
              <a:t> </a:t>
            </a:r>
            <a:br>
              <a:rPr lang="en-US" dirty="0"/>
            </a:br>
            <a:r>
              <a:rPr lang="en-US" dirty="0"/>
              <a:t>(Zero Level)</a:t>
            </a:r>
            <a:endParaRPr dirty="0"/>
          </a:p>
        </p:txBody>
      </p:sp>
      <p:pic>
        <p:nvPicPr>
          <p:cNvPr id="6" name="Content Placeholder 5">
            <a:extLst>
              <a:ext uri="{FF2B5EF4-FFF2-40B4-BE49-F238E27FC236}">
                <a16:creationId xmlns:a16="http://schemas.microsoft.com/office/drawing/2014/main" id="{3469590E-D10B-EA81-7FDE-429A6E6C2C61}"/>
              </a:ext>
            </a:extLst>
          </p:cNvPr>
          <p:cNvPicPr>
            <a:picLocks noGrp="1" noChangeAspect="1"/>
          </p:cNvPicPr>
          <p:nvPr>
            <p:ph idx="1"/>
          </p:nvPr>
        </p:nvPicPr>
        <p:blipFill>
          <a:blip r:embed="rId2"/>
          <a:stretch>
            <a:fillRect/>
          </a:stretch>
        </p:blipFill>
        <p:spPr>
          <a:xfrm>
            <a:off x="969545" y="980733"/>
            <a:ext cx="5982535" cy="4896533"/>
          </a:xfrm>
        </p:spPr>
      </p:pic>
    </p:spTree>
    <p:extLst>
      <p:ext uri="{BB962C8B-B14F-4D97-AF65-F5344CB8AC3E}">
        <p14:creationId xmlns:p14="http://schemas.microsoft.com/office/powerpoint/2010/main" val="289367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4AA233-971B-4871-1C94-FA6A7DE82A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5D7F10-6BDF-6484-6760-0EE39E8D5A21}"/>
              </a:ext>
            </a:extLst>
          </p:cNvPr>
          <p:cNvSpPr>
            <a:spLocks noGrp="1"/>
          </p:cNvSpPr>
          <p:nvPr>
            <p:ph type="title"/>
          </p:nvPr>
        </p:nvSpPr>
        <p:spPr>
          <a:xfrm>
            <a:off x="8002587" y="1600200"/>
            <a:ext cx="3324657" cy="1828800"/>
          </a:xfrm>
        </p:spPr>
        <p:txBody>
          <a:bodyPr/>
          <a:lstStyle/>
          <a:p>
            <a:pPr algn="ctr"/>
            <a:r>
              <a:rPr lang="en-US" dirty="0">
                <a:solidFill>
                  <a:schemeClr val="tx1"/>
                </a:solidFill>
              </a:rPr>
              <a:t>DFD</a:t>
            </a:r>
            <a:br>
              <a:rPr lang="en-US" dirty="0"/>
            </a:br>
            <a:r>
              <a:rPr lang="en-US" dirty="0"/>
              <a:t>(First Level)</a:t>
            </a:r>
            <a:endParaRPr dirty="0"/>
          </a:p>
        </p:txBody>
      </p:sp>
      <p:pic>
        <p:nvPicPr>
          <p:cNvPr id="6" name="Content Placeholder 5">
            <a:extLst>
              <a:ext uri="{FF2B5EF4-FFF2-40B4-BE49-F238E27FC236}">
                <a16:creationId xmlns:a16="http://schemas.microsoft.com/office/drawing/2014/main" id="{5875606E-FD2E-B205-E57D-43E0955AB429}"/>
              </a:ext>
            </a:extLst>
          </p:cNvPr>
          <p:cNvPicPr>
            <a:picLocks noGrp="1" noChangeAspect="1"/>
          </p:cNvPicPr>
          <p:nvPr>
            <p:ph idx="1"/>
          </p:nvPr>
        </p:nvPicPr>
        <p:blipFill>
          <a:blip r:embed="rId2"/>
          <a:stretch>
            <a:fillRect/>
          </a:stretch>
        </p:blipFill>
        <p:spPr>
          <a:xfrm>
            <a:off x="864756" y="1052181"/>
            <a:ext cx="6192114" cy="4753638"/>
          </a:xfrm>
        </p:spPr>
      </p:pic>
    </p:spTree>
    <p:extLst>
      <p:ext uri="{BB962C8B-B14F-4D97-AF65-F5344CB8AC3E}">
        <p14:creationId xmlns:p14="http://schemas.microsoft.com/office/powerpoint/2010/main" val="2951319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8BDDCC-E0EF-F4DA-1664-70306CA2DF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05D4E3-A5DB-8B49-D48D-28D72F6AEED2}"/>
              </a:ext>
            </a:extLst>
          </p:cNvPr>
          <p:cNvSpPr>
            <a:spLocks noGrp="1"/>
          </p:cNvSpPr>
          <p:nvPr>
            <p:ph type="title"/>
          </p:nvPr>
        </p:nvSpPr>
        <p:spPr>
          <a:xfrm>
            <a:off x="7536160" y="1600200"/>
            <a:ext cx="3776795" cy="1828800"/>
          </a:xfrm>
        </p:spPr>
        <p:txBody>
          <a:bodyPr/>
          <a:lstStyle/>
          <a:p>
            <a:pPr algn="ctr"/>
            <a:r>
              <a:rPr lang="en-US" dirty="0">
                <a:solidFill>
                  <a:schemeClr val="tx1"/>
                </a:solidFill>
              </a:rPr>
              <a:t>DFD</a:t>
            </a:r>
            <a:r>
              <a:rPr lang="en-US" dirty="0"/>
              <a:t>	</a:t>
            </a:r>
            <a:br>
              <a:rPr lang="en-US" dirty="0"/>
            </a:br>
            <a:r>
              <a:rPr lang="en-US" dirty="0"/>
              <a:t>(Second Level)</a:t>
            </a:r>
            <a:endParaRPr dirty="0"/>
          </a:p>
        </p:txBody>
      </p:sp>
      <p:pic>
        <p:nvPicPr>
          <p:cNvPr id="6" name="Content Placeholder 5">
            <a:extLst>
              <a:ext uri="{FF2B5EF4-FFF2-40B4-BE49-F238E27FC236}">
                <a16:creationId xmlns:a16="http://schemas.microsoft.com/office/drawing/2014/main" id="{D0EF4C76-4C5A-6264-A915-A019CE884193}"/>
              </a:ext>
            </a:extLst>
          </p:cNvPr>
          <p:cNvPicPr>
            <a:picLocks noGrp="1" noChangeAspect="1"/>
          </p:cNvPicPr>
          <p:nvPr>
            <p:ph idx="1"/>
          </p:nvPr>
        </p:nvPicPr>
        <p:blipFill>
          <a:blip r:embed="rId2"/>
          <a:stretch>
            <a:fillRect/>
          </a:stretch>
        </p:blipFill>
        <p:spPr>
          <a:xfrm>
            <a:off x="879045" y="1447523"/>
            <a:ext cx="6163535" cy="3962953"/>
          </a:xfrm>
        </p:spPr>
      </p:pic>
    </p:spTree>
    <p:extLst>
      <p:ext uri="{BB962C8B-B14F-4D97-AF65-F5344CB8AC3E}">
        <p14:creationId xmlns:p14="http://schemas.microsoft.com/office/powerpoint/2010/main" val="1284895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EF3898-5974-36F0-F048-E8098C5A7C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D4B8C9-10AE-5A3D-EEDD-60101EAB1AED}"/>
              </a:ext>
            </a:extLst>
          </p:cNvPr>
          <p:cNvSpPr>
            <a:spLocks noGrp="1"/>
          </p:cNvSpPr>
          <p:nvPr>
            <p:ph type="title"/>
          </p:nvPr>
        </p:nvSpPr>
        <p:spPr>
          <a:xfrm>
            <a:off x="7536160" y="1600200"/>
            <a:ext cx="3776795" cy="1828800"/>
          </a:xfrm>
        </p:spPr>
        <p:txBody>
          <a:bodyPr>
            <a:normAutofit fontScale="90000"/>
          </a:bodyPr>
          <a:lstStyle/>
          <a:p>
            <a:pPr algn="ctr"/>
            <a:r>
              <a:rPr lang="en-US" dirty="0">
                <a:solidFill>
                  <a:schemeClr val="tx1"/>
                </a:solidFill>
              </a:rPr>
              <a:t>Entity relationship Diagram</a:t>
            </a:r>
            <a:r>
              <a:rPr lang="en-US" dirty="0"/>
              <a:t>	</a:t>
            </a:r>
            <a:br>
              <a:rPr lang="en-US" dirty="0"/>
            </a:br>
            <a:r>
              <a:rPr lang="en-US" dirty="0"/>
              <a:t>(ER)</a:t>
            </a:r>
            <a:endParaRPr dirty="0"/>
          </a:p>
        </p:txBody>
      </p:sp>
      <p:pic>
        <p:nvPicPr>
          <p:cNvPr id="7" name="Content Placeholder 6">
            <a:extLst>
              <a:ext uri="{FF2B5EF4-FFF2-40B4-BE49-F238E27FC236}">
                <a16:creationId xmlns:a16="http://schemas.microsoft.com/office/drawing/2014/main" id="{2D25041B-B762-66BC-F97B-C9205C597D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2574" y="762000"/>
            <a:ext cx="5516478" cy="5334000"/>
          </a:xfrm>
        </p:spPr>
      </p:pic>
    </p:spTree>
    <p:extLst>
      <p:ext uri="{BB962C8B-B14F-4D97-AF65-F5344CB8AC3E}">
        <p14:creationId xmlns:p14="http://schemas.microsoft.com/office/powerpoint/2010/main" val="1550704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816FCD-2942-BAC8-C770-A872A457E5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855DE7-4B33-3366-5C52-505CD34C4D58}"/>
              </a:ext>
            </a:extLst>
          </p:cNvPr>
          <p:cNvSpPr>
            <a:spLocks noGrp="1"/>
          </p:cNvSpPr>
          <p:nvPr>
            <p:ph type="title"/>
          </p:nvPr>
        </p:nvSpPr>
        <p:spPr>
          <a:xfrm>
            <a:off x="1415480" y="404664"/>
            <a:ext cx="9144000" cy="926976"/>
          </a:xfrm>
        </p:spPr>
        <p:txBody>
          <a:bodyPr>
            <a:normAutofit/>
          </a:bodyPr>
          <a:lstStyle/>
          <a:p>
            <a:r>
              <a:rPr lang="en-IN" dirty="0"/>
              <a:t>Future Scope</a:t>
            </a:r>
            <a:endParaRPr dirty="0"/>
          </a:p>
        </p:txBody>
      </p:sp>
      <p:sp>
        <p:nvSpPr>
          <p:cNvPr id="3" name="Text Placeholder 2">
            <a:extLst>
              <a:ext uri="{FF2B5EF4-FFF2-40B4-BE49-F238E27FC236}">
                <a16:creationId xmlns:a16="http://schemas.microsoft.com/office/drawing/2014/main" id="{07A0609E-97B4-CCB0-9421-93C696336DE5}"/>
              </a:ext>
            </a:extLst>
          </p:cNvPr>
          <p:cNvSpPr>
            <a:spLocks noGrp="1"/>
          </p:cNvSpPr>
          <p:nvPr>
            <p:ph type="body" idx="1"/>
          </p:nvPr>
        </p:nvSpPr>
        <p:spPr>
          <a:xfrm>
            <a:off x="1415480" y="1772816"/>
            <a:ext cx="9793088" cy="3888432"/>
          </a:xfrm>
        </p:spPr>
        <p:txBody>
          <a:bodyPr/>
          <a:lstStyle/>
          <a:p>
            <a:pPr marL="342900" indent="-342900">
              <a:lnSpc>
                <a:spcPct val="150000"/>
              </a:lnSpc>
              <a:buFont typeface="Arial" panose="020B0604020202020204" pitchFamily="34" charset="0"/>
              <a:buChar char="•"/>
            </a:pPr>
            <a:r>
              <a:rPr lang="en-IN" dirty="0"/>
              <a:t>We need to make system software platform independent.</a:t>
            </a:r>
          </a:p>
          <a:p>
            <a:pPr marL="342900" indent="-342900">
              <a:lnSpc>
                <a:spcPct val="150000"/>
              </a:lnSpc>
              <a:buFont typeface="Arial" panose="020B0604020202020204" pitchFamily="34" charset="0"/>
              <a:buChar char="•"/>
            </a:pPr>
            <a:r>
              <a:rPr lang="en-IN" dirty="0"/>
              <a:t>Thus also by making it accessible from big cities to small villages and even rural areas.</a:t>
            </a:r>
          </a:p>
          <a:p>
            <a:pPr marL="342900" indent="-342900">
              <a:lnSpc>
                <a:spcPct val="150000"/>
              </a:lnSpc>
              <a:buFont typeface="Arial" panose="020B0604020202020204" pitchFamily="34" charset="0"/>
              <a:buChar char="•"/>
            </a:pPr>
            <a:r>
              <a:rPr lang="en-US" dirty="0"/>
              <a:t>Expanding the system's statistical database with additional archives and case studies alongside traditional paper-based records, enriching crime analysis and providing comprehensive insights for law enforcement agencies.</a:t>
            </a:r>
          </a:p>
          <a:p>
            <a:pPr marL="342900" indent="-342900">
              <a:lnSpc>
                <a:spcPct val="150000"/>
              </a:lnSpc>
              <a:buFont typeface="Arial" panose="020B0604020202020204" pitchFamily="34" charset="0"/>
              <a:buChar char="•"/>
            </a:pPr>
            <a:endParaRPr lang="en-IN" dirty="0"/>
          </a:p>
        </p:txBody>
      </p:sp>
    </p:spTree>
    <p:extLst>
      <p:ext uri="{BB962C8B-B14F-4D97-AF65-F5344CB8AC3E}">
        <p14:creationId xmlns:p14="http://schemas.microsoft.com/office/powerpoint/2010/main" val="1082865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293C1E-7700-0AE6-FE4A-CA3069B40A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A8AA23-A812-C86F-F631-459A4B6A047F}"/>
              </a:ext>
            </a:extLst>
          </p:cNvPr>
          <p:cNvSpPr>
            <a:spLocks noGrp="1"/>
          </p:cNvSpPr>
          <p:nvPr>
            <p:ph type="title"/>
          </p:nvPr>
        </p:nvSpPr>
        <p:spPr>
          <a:xfrm>
            <a:off x="191344" y="260648"/>
            <a:ext cx="11593288" cy="6120680"/>
          </a:xfrm>
        </p:spPr>
        <p:txBody>
          <a:bodyPr anchor="ctr">
            <a:normAutofit/>
          </a:bodyPr>
          <a:lstStyle/>
          <a:p>
            <a:pPr algn="ctr"/>
            <a:r>
              <a:rPr lang="en-IN" sz="7200" dirty="0">
                <a:solidFill>
                  <a:schemeClr val="tx1"/>
                </a:solidFill>
              </a:rPr>
              <a:t>T</a:t>
            </a:r>
            <a:r>
              <a:rPr lang="en-IN" sz="7200" dirty="0"/>
              <a:t>hank </a:t>
            </a:r>
            <a:r>
              <a:rPr lang="en-IN" sz="7200" dirty="0">
                <a:solidFill>
                  <a:srgbClr val="92D050"/>
                </a:solidFill>
              </a:rPr>
              <a:t>You</a:t>
            </a:r>
            <a:r>
              <a:rPr lang="en-IN" sz="7200" dirty="0">
                <a:solidFill>
                  <a:schemeClr val="tx1"/>
                </a:solidFill>
              </a:rPr>
              <a:t>!</a:t>
            </a:r>
            <a:endParaRPr sz="7200" dirty="0">
              <a:solidFill>
                <a:schemeClr val="tx1"/>
              </a:solidFill>
            </a:endParaRPr>
          </a:p>
        </p:txBody>
      </p:sp>
      <p:pic>
        <p:nvPicPr>
          <p:cNvPr id="4" name="Picture 3">
            <a:extLst>
              <a:ext uri="{FF2B5EF4-FFF2-40B4-BE49-F238E27FC236}">
                <a16:creationId xmlns:a16="http://schemas.microsoft.com/office/drawing/2014/main" id="{D97C7B94-7C96-E308-C44B-290634B40E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0496" y="5271322"/>
            <a:ext cx="1348857" cy="1310754"/>
          </a:xfrm>
          <a:prstGeom prst="rect">
            <a:avLst/>
          </a:prstGeom>
        </p:spPr>
      </p:pic>
    </p:spTree>
    <p:extLst>
      <p:ext uri="{BB962C8B-B14F-4D97-AF65-F5344CB8AC3E}">
        <p14:creationId xmlns:p14="http://schemas.microsoft.com/office/powerpoint/2010/main" val="3215611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IN" sz="3600" dirty="0"/>
              <a:t>Problem Statement</a:t>
            </a:r>
            <a:endParaRPr sz="3600" dirty="0"/>
          </a:p>
        </p:txBody>
      </p:sp>
      <p:sp>
        <p:nvSpPr>
          <p:cNvPr id="14" name="Content Placeholder 13"/>
          <p:cNvSpPr>
            <a:spLocks noGrp="1"/>
          </p:cNvSpPr>
          <p:nvPr>
            <p:ph idx="1"/>
          </p:nvPr>
        </p:nvSpPr>
        <p:spPr/>
        <p:txBody>
          <a:bodyPr>
            <a:normAutofit fontScale="92500"/>
          </a:bodyPr>
          <a:lstStyle/>
          <a:p>
            <a:pPr>
              <a:lnSpc>
                <a:spcPct val="150000"/>
              </a:lnSpc>
            </a:pPr>
            <a:r>
              <a:rPr lang="en-US" sz="2400" dirty="0"/>
              <a:t>Current crime reporting systems suffer from inefficiencies and lack user-friendly interfaces, leading to underreporting and hindering law enforcement efforts.</a:t>
            </a:r>
          </a:p>
          <a:p>
            <a:pPr>
              <a:lnSpc>
                <a:spcPct val="150000"/>
              </a:lnSpc>
            </a:pPr>
            <a:r>
              <a:rPr lang="en-US" sz="2400" dirty="0"/>
              <a:t>There is a critical need for a comprehensive </a:t>
            </a:r>
            <a:r>
              <a:rPr lang="en-US" sz="2400" b="1" dirty="0"/>
              <a:t>Crime Reporting System (CRS)</a:t>
            </a:r>
            <a:r>
              <a:rPr lang="en-US" sz="2400" dirty="0"/>
              <a:t> that streamlines reporting processes, enhances data accuracy, and facilitates communication between citizens and law enforcement agencies to improve crime prevention and investigation outcomes.</a:t>
            </a:r>
            <a:endParaRPr sz="2400" dirty="0"/>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D701E-F952-78F6-DC37-66A5868F4388}"/>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42D70701-28C5-48EF-780B-79712C7C16F0}"/>
              </a:ext>
            </a:extLst>
          </p:cNvPr>
          <p:cNvSpPr>
            <a:spLocks noGrp="1"/>
          </p:cNvSpPr>
          <p:nvPr>
            <p:ph type="title"/>
          </p:nvPr>
        </p:nvSpPr>
        <p:spPr/>
        <p:txBody>
          <a:bodyPr>
            <a:normAutofit/>
          </a:bodyPr>
          <a:lstStyle/>
          <a:p>
            <a:r>
              <a:rPr lang="en-IN" sz="3600" dirty="0"/>
              <a:t>What is Crime Reporting System?</a:t>
            </a:r>
            <a:endParaRPr sz="3600" dirty="0"/>
          </a:p>
        </p:txBody>
      </p:sp>
      <p:sp>
        <p:nvSpPr>
          <p:cNvPr id="14" name="Content Placeholder 13">
            <a:extLst>
              <a:ext uri="{FF2B5EF4-FFF2-40B4-BE49-F238E27FC236}">
                <a16:creationId xmlns:a16="http://schemas.microsoft.com/office/drawing/2014/main" id="{2C06484C-B0E5-BB13-E641-E3A953850757}"/>
              </a:ext>
            </a:extLst>
          </p:cNvPr>
          <p:cNvSpPr>
            <a:spLocks noGrp="1"/>
          </p:cNvSpPr>
          <p:nvPr>
            <p:ph idx="1"/>
          </p:nvPr>
        </p:nvSpPr>
        <p:spPr/>
        <p:txBody>
          <a:bodyPr>
            <a:normAutofit fontScale="92500" lnSpcReduction="10000"/>
          </a:bodyPr>
          <a:lstStyle/>
          <a:p>
            <a:r>
              <a:rPr lang="en-US" sz="2400" b="1" u="sng" dirty="0"/>
              <a:t>Easy Digital Reporting:</a:t>
            </a:r>
            <a:r>
              <a:rPr lang="en-US" sz="2400" dirty="0"/>
              <a:t>  A software crime reporting system provides an intuitive and user-friendly interface, simplifying the process for citizens to report crimes promptly and accurately, reducing underreporting due to complexity or inconvenience.</a:t>
            </a:r>
          </a:p>
          <a:p>
            <a:r>
              <a:rPr lang="en-US" sz="2400" b="1" u="sng" dirty="0"/>
              <a:t>Enhanced Data Accuracy:</a:t>
            </a:r>
            <a:r>
              <a:rPr lang="en-US" sz="2400" dirty="0"/>
              <a:t>  By digitizing the reporting process, the system reduces errors and inconsistencies inherent in manual reporting methods, ensuring that law enforcement agencies receive accurate and reliable information for more effective crime analysis and response.</a:t>
            </a:r>
          </a:p>
          <a:p>
            <a:r>
              <a:rPr lang="en-US" sz="2400" b="1" u="sng" dirty="0"/>
              <a:t>Improved Coordination and Efficiency:</a:t>
            </a:r>
            <a:r>
              <a:rPr lang="en-US" sz="2400" dirty="0"/>
              <a:t>  The system facilitates seamless communication between citizens and law enforcement, enabling real-time updates on reported incidents, enhancing collaboration, and allowing for more efficient allocation of resources to address emerging crime trends and hotspots.</a:t>
            </a:r>
            <a:endParaRPr sz="2400" dirty="0"/>
          </a:p>
        </p:txBody>
      </p:sp>
    </p:spTree>
    <p:extLst>
      <p:ext uri="{BB962C8B-B14F-4D97-AF65-F5344CB8AC3E}">
        <p14:creationId xmlns:p14="http://schemas.microsoft.com/office/powerpoint/2010/main" val="1082831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t>More About Crime Reporting System</a:t>
            </a:r>
            <a:endParaRPr sz="3600" dirty="0"/>
          </a:p>
        </p:txBody>
      </p:sp>
      <p:sp>
        <p:nvSpPr>
          <p:cNvPr id="3" name="Content Placeholder 2"/>
          <p:cNvSpPr>
            <a:spLocks noGrp="1"/>
          </p:cNvSpPr>
          <p:nvPr>
            <p:ph sz="half" idx="1"/>
          </p:nvPr>
        </p:nvSpPr>
        <p:spPr>
          <a:xfrm>
            <a:off x="1524000" y="1825625"/>
            <a:ext cx="8964488" cy="4270375"/>
          </a:xfrm>
        </p:spPr>
        <p:txBody>
          <a:bodyPr/>
          <a:lstStyle/>
          <a:p>
            <a:pPr>
              <a:lnSpc>
                <a:spcPct val="150000"/>
              </a:lnSpc>
            </a:pPr>
            <a:r>
              <a:rPr lang="en-IN" dirty="0"/>
              <a:t>We’ve developed an easy user interface which allows the user to report, track and view crimes.</a:t>
            </a:r>
          </a:p>
          <a:p>
            <a:pPr>
              <a:lnSpc>
                <a:spcPct val="150000"/>
              </a:lnSpc>
            </a:pPr>
            <a:r>
              <a:rPr lang="en-IN" dirty="0"/>
              <a:t>User can report emergencies and law enforcers can track geo-location easily.</a:t>
            </a:r>
          </a:p>
          <a:p>
            <a:pPr>
              <a:lnSpc>
                <a:spcPct val="150000"/>
              </a:lnSpc>
            </a:pPr>
            <a:r>
              <a:rPr lang="en-IN" dirty="0"/>
              <a:t>Digitalisation of old archives (previous cases) can be done to reduce clerical error</a:t>
            </a:r>
            <a:endParaRPr dirty="0"/>
          </a:p>
        </p:txBody>
      </p:sp>
    </p:spTree>
    <p:extLst>
      <p:ext uri="{BB962C8B-B14F-4D97-AF65-F5344CB8AC3E}">
        <p14:creationId xmlns:p14="http://schemas.microsoft.com/office/powerpoint/2010/main" val="4145261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6240" y="1124744"/>
            <a:ext cx="3672408" cy="1828800"/>
          </a:xfrm>
        </p:spPr>
        <p:txBody>
          <a:bodyPr>
            <a:normAutofit/>
          </a:bodyPr>
          <a:lstStyle/>
          <a:p>
            <a:r>
              <a:rPr lang="en-US" sz="3600" dirty="0"/>
              <a:t>System Architecture</a:t>
            </a:r>
            <a:endParaRPr sz="3600" dirty="0"/>
          </a:p>
        </p:txBody>
      </p:sp>
      <p:sp>
        <p:nvSpPr>
          <p:cNvPr id="4" name="Text Placeholder 3"/>
          <p:cNvSpPr>
            <a:spLocks noGrp="1"/>
          </p:cNvSpPr>
          <p:nvPr>
            <p:ph type="body" sz="half" idx="2"/>
          </p:nvPr>
        </p:nvSpPr>
        <p:spPr>
          <a:xfrm>
            <a:off x="8256240" y="3140968"/>
            <a:ext cx="3124161" cy="1828800"/>
          </a:xfrm>
        </p:spPr>
        <p:txBody>
          <a:bodyPr/>
          <a:lstStyle/>
          <a:p>
            <a:r>
              <a:rPr lang="en-US" dirty="0"/>
              <a:t>The fundamental flow of Crime Reporting System</a:t>
            </a:r>
          </a:p>
          <a:p>
            <a:endParaRPr dirty="0"/>
          </a:p>
        </p:txBody>
      </p:sp>
      <p:pic>
        <p:nvPicPr>
          <p:cNvPr id="6" name="Picture Placeholder 5">
            <a:extLst>
              <a:ext uri="{FF2B5EF4-FFF2-40B4-BE49-F238E27FC236}">
                <a16:creationId xmlns:a16="http://schemas.microsoft.com/office/drawing/2014/main" id="{3DA0B7A2-17D4-E050-2417-151279569BF5}"/>
              </a:ext>
            </a:extLst>
          </p:cNvPr>
          <p:cNvPicPr>
            <a:picLocks noGrp="1" noChangeAspect="1"/>
          </p:cNvPicPr>
          <p:nvPr>
            <p:ph idx="1"/>
          </p:nvPr>
        </p:nvPicPr>
        <p:blipFill rotWithShape="1">
          <a:blip r:embed="rId2"/>
          <a:srcRect l="-1427" t="-1835" r="-871" b="-1061"/>
          <a:stretch/>
        </p:blipFill>
        <p:spPr>
          <a:xfrm>
            <a:off x="119336" y="908720"/>
            <a:ext cx="7775703" cy="4680521"/>
          </a:xfrm>
        </p:spPr>
      </p:pic>
    </p:spTree>
    <p:extLst>
      <p:ext uri="{BB962C8B-B14F-4D97-AF65-F5344CB8AC3E}">
        <p14:creationId xmlns:p14="http://schemas.microsoft.com/office/powerpoint/2010/main" val="3232560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404664"/>
            <a:ext cx="9144000" cy="926976"/>
          </a:xfrm>
        </p:spPr>
        <p:txBody>
          <a:bodyPr>
            <a:normAutofit/>
          </a:bodyPr>
          <a:lstStyle/>
          <a:p>
            <a:r>
              <a:rPr lang="en-IN" sz="3600" dirty="0">
                <a:solidFill>
                  <a:schemeClr val="accent1">
                    <a:lumMod val="75000"/>
                  </a:schemeClr>
                </a:solidFill>
              </a:rPr>
              <a:t>Key Features</a:t>
            </a:r>
            <a:endParaRPr sz="3600" dirty="0">
              <a:solidFill>
                <a:schemeClr val="accent1">
                  <a:lumMod val="75000"/>
                </a:schemeClr>
              </a:solidFill>
            </a:endParaRPr>
          </a:p>
        </p:txBody>
      </p:sp>
      <p:sp>
        <p:nvSpPr>
          <p:cNvPr id="3" name="Text Placeholder 2"/>
          <p:cNvSpPr>
            <a:spLocks noGrp="1"/>
          </p:cNvSpPr>
          <p:nvPr>
            <p:ph type="body" idx="1"/>
          </p:nvPr>
        </p:nvSpPr>
        <p:spPr>
          <a:xfrm>
            <a:off x="1415480" y="1772816"/>
            <a:ext cx="9793088" cy="3888432"/>
          </a:xfrm>
        </p:spPr>
        <p:txBody>
          <a:bodyPr>
            <a:normAutofit fontScale="92500"/>
          </a:bodyPr>
          <a:lstStyle/>
          <a:p>
            <a:pPr marL="342900" indent="-342900">
              <a:lnSpc>
                <a:spcPct val="150000"/>
              </a:lnSpc>
              <a:buFont typeface="Arial" panose="020B0604020202020204" pitchFamily="34" charset="0"/>
              <a:buChar char="•"/>
            </a:pPr>
            <a:r>
              <a:rPr lang="en-US" dirty="0">
                <a:solidFill>
                  <a:schemeClr val="tx1"/>
                </a:solidFill>
              </a:rPr>
              <a:t>Manage Record System: This system is used to manage or save the record like cases and protect the privacy of informer and prevents the reported information etc.</a:t>
            </a:r>
          </a:p>
          <a:p>
            <a:pPr marL="342900" indent="-342900">
              <a:lnSpc>
                <a:spcPct val="150000"/>
              </a:lnSpc>
              <a:buFont typeface="Arial" panose="020B0604020202020204" pitchFamily="34" charset="0"/>
              <a:buChar char="•"/>
            </a:pPr>
            <a:endParaRPr lang="en-US" dirty="0">
              <a:solidFill>
                <a:schemeClr val="tx1"/>
              </a:solidFill>
            </a:endParaRPr>
          </a:p>
          <a:p>
            <a:pPr marL="342900" indent="-342900">
              <a:lnSpc>
                <a:spcPct val="150000"/>
              </a:lnSpc>
              <a:buFont typeface="Arial" panose="020B0604020202020204" pitchFamily="34" charset="0"/>
              <a:buChar char="•"/>
            </a:pPr>
            <a:r>
              <a:rPr lang="en-US" dirty="0">
                <a:solidFill>
                  <a:schemeClr val="tx1"/>
                </a:solidFill>
              </a:rPr>
              <a:t>FIR System: Managing FIR in this system is used to manage the FIR like edit my FIR.</a:t>
            </a:r>
          </a:p>
          <a:p>
            <a:pPr marL="342900" indent="-342900">
              <a:lnSpc>
                <a:spcPct val="150000"/>
              </a:lnSpc>
              <a:buFont typeface="Arial" panose="020B0604020202020204" pitchFamily="34" charset="0"/>
              <a:buChar char="•"/>
            </a:pPr>
            <a:endParaRPr lang="en-US" dirty="0">
              <a:solidFill>
                <a:schemeClr val="tx1"/>
              </a:solidFill>
            </a:endParaRPr>
          </a:p>
          <a:p>
            <a:pPr marL="342900" indent="-342900">
              <a:lnSpc>
                <a:spcPct val="150000"/>
              </a:lnSpc>
              <a:buFont typeface="Arial" panose="020B0604020202020204" pitchFamily="34" charset="0"/>
              <a:buChar char="•"/>
            </a:pPr>
            <a:r>
              <a:rPr lang="en-US" dirty="0">
                <a:solidFill>
                  <a:schemeClr val="tx1"/>
                </a:solidFill>
              </a:rPr>
              <a:t>Nearby Searching: Search nearby police station and SOS call/messages.</a:t>
            </a:r>
            <a:endParaRPr dirty="0">
              <a:solidFill>
                <a:schemeClr val="tx1"/>
              </a:solidFill>
            </a:endParaRPr>
          </a:p>
        </p:txBody>
      </p:sp>
    </p:spTree>
    <p:extLst>
      <p:ext uri="{BB962C8B-B14F-4D97-AF65-F5344CB8AC3E}">
        <p14:creationId xmlns:p14="http://schemas.microsoft.com/office/powerpoint/2010/main" val="3444435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1E82A-D2B7-5932-7919-32C50AABBE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8C5AC1-E032-CCB4-BC83-E47CF0543BE1}"/>
              </a:ext>
            </a:extLst>
          </p:cNvPr>
          <p:cNvSpPr>
            <a:spLocks noGrp="1"/>
          </p:cNvSpPr>
          <p:nvPr>
            <p:ph type="title"/>
          </p:nvPr>
        </p:nvSpPr>
        <p:spPr>
          <a:xfrm>
            <a:off x="1415480" y="404664"/>
            <a:ext cx="9144000" cy="926976"/>
          </a:xfrm>
        </p:spPr>
        <p:txBody>
          <a:bodyPr>
            <a:normAutofit/>
          </a:bodyPr>
          <a:lstStyle/>
          <a:p>
            <a:r>
              <a:rPr lang="en-IN" sz="3600" dirty="0">
                <a:solidFill>
                  <a:schemeClr val="accent1">
                    <a:lumMod val="75000"/>
                  </a:schemeClr>
                </a:solidFill>
              </a:rPr>
              <a:t>How our Software helps?</a:t>
            </a:r>
            <a:endParaRPr sz="3600" dirty="0">
              <a:solidFill>
                <a:schemeClr val="accent1">
                  <a:lumMod val="75000"/>
                </a:schemeClr>
              </a:solidFill>
            </a:endParaRPr>
          </a:p>
        </p:txBody>
      </p:sp>
      <p:sp>
        <p:nvSpPr>
          <p:cNvPr id="3" name="Text Placeholder 2">
            <a:extLst>
              <a:ext uri="{FF2B5EF4-FFF2-40B4-BE49-F238E27FC236}">
                <a16:creationId xmlns:a16="http://schemas.microsoft.com/office/drawing/2014/main" id="{8146F2F6-235F-DF42-BECD-19CE2F4E81AF}"/>
              </a:ext>
            </a:extLst>
          </p:cNvPr>
          <p:cNvSpPr>
            <a:spLocks noGrp="1"/>
          </p:cNvSpPr>
          <p:nvPr>
            <p:ph type="body" idx="1"/>
          </p:nvPr>
        </p:nvSpPr>
        <p:spPr>
          <a:xfrm>
            <a:off x="1415480" y="1772816"/>
            <a:ext cx="9793088" cy="3888432"/>
          </a:xfrm>
        </p:spPr>
        <p:txBody>
          <a:bodyPr/>
          <a:lstStyle/>
          <a:p>
            <a:pPr marL="342900" indent="-342900">
              <a:lnSpc>
                <a:spcPct val="150000"/>
              </a:lnSpc>
              <a:buFont typeface="Arial" panose="020B0604020202020204" pitchFamily="34" charset="0"/>
              <a:buChar char="•"/>
            </a:pPr>
            <a:r>
              <a:rPr lang="en-IN" dirty="0">
                <a:solidFill>
                  <a:schemeClr val="tx1"/>
                </a:solidFill>
              </a:rPr>
              <a:t>Our software helps in preventing dreadful </a:t>
            </a:r>
            <a:r>
              <a:rPr lang="en-IN" dirty="0" err="1">
                <a:solidFill>
                  <a:schemeClr val="tx1"/>
                </a:solidFill>
              </a:rPr>
              <a:t>experinces</a:t>
            </a:r>
            <a:r>
              <a:rPr lang="en-IN" dirty="0">
                <a:solidFill>
                  <a:schemeClr val="tx1"/>
                </a:solidFill>
              </a:rPr>
              <a:t> by creating a user community.</a:t>
            </a:r>
          </a:p>
          <a:p>
            <a:pPr marL="342900" indent="-342900">
              <a:lnSpc>
                <a:spcPct val="150000"/>
              </a:lnSpc>
              <a:buFont typeface="Arial" panose="020B0604020202020204" pitchFamily="34" charset="0"/>
              <a:buChar char="•"/>
            </a:pPr>
            <a:r>
              <a:rPr lang="en-IN" dirty="0">
                <a:solidFill>
                  <a:schemeClr val="tx1"/>
                </a:solidFill>
              </a:rPr>
              <a:t>Also by digitalising the system there is less paper work.</a:t>
            </a:r>
          </a:p>
          <a:p>
            <a:pPr marL="342900" indent="-342900">
              <a:lnSpc>
                <a:spcPct val="150000"/>
              </a:lnSpc>
              <a:buFont typeface="Arial" panose="020B0604020202020204" pitchFamily="34" charset="0"/>
              <a:buChar char="•"/>
            </a:pPr>
            <a:r>
              <a:rPr lang="en-IN" dirty="0">
                <a:solidFill>
                  <a:schemeClr val="tx1"/>
                </a:solidFill>
              </a:rPr>
              <a:t>SRS system with all these features is speedy, secure and safe</a:t>
            </a:r>
          </a:p>
          <a:p>
            <a:pPr marL="342900" indent="-342900">
              <a:lnSpc>
                <a:spcPct val="150000"/>
              </a:lnSpc>
              <a:buFont typeface="Arial" panose="020B0604020202020204" pitchFamily="34" charset="0"/>
              <a:buChar char="•"/>
            </a:pPr>
            <a:r>
              <a:rPr lang="en-IN" dirty="0">
                <a:solidFill>
                  <a:schemeClr val="tx1"/>
                </a:solidFill>
              </a:rPr>
              <a:t>The presence of the software being online the source of availability and help is immediate for user.</a:t>
            </a:r>
          </a:p>
          <a:p>
            <a:pPr marL="342900" indent="-342900">
              <a:lnSpc>
                <a:spcPct val="150000"/>
              </a:lnSpc>
              <a:buFont typeface="Arial" panose="020B0604020202020204" pitchFamily="34" charset="0"/>
              <a:buChar char="•"/>
            </a:pPr>
            <a:endParaRPr lang="en-IN" dirty="0">
              <a:solidFill>
                <a:schemeClr val="tx1"/>
              </a:solidFill>
            </a:endParaRPr>
          </a:p>
        </p:txBody>
      </p:sp>
    </p:spTree>
    <p:extLst>
      <p:ext uri="{BB962C8B-B14F-4D97-AF65-F5344CB8AC3E}">
        <p14:creationId xmlns:p14="http://schemas.microsoft.com/office/powerpoint/2010/main" val="469605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4856" y="457200"/>
            <a:ext cx="9144000" cy="1143000"/>
          </a:xfrm>
        </p:spPr>
        <p:txBody>
          <a:bodyPr>
            <a:normAutofit/>
          </a:bodyPr>
          <a:lstStyle/>
          <a:p>
            <a:r>
              <a:rPr lang="en-US" sz="3600" dirty="0"/>
              <a:t>User Interface</a:t>
            </a:r>
            <a:endParaRPr sz="3600" dirty="0"/>
          </a:p>
        </p:txBody>
      </p:sp>
      <p:sp>
        <p:nvSpPr>
          <p:cNvPr id="3" name="Title 1">
            <a:extLst>
              <a:ext uri="{FF2B5EF4-FFF2-40B4-BE49-F238E27FC236}">
                <a16:creationId xmlns:a16="http://schemas.microsoft.com/office/drawing/2014/main" id="{49CF7FE4-BAE1-2D9C-BD2D-362023733917}"/>
              </a:ext>
            </a:extLst>
          </p:cNvPr>
          <p:cNvSpPr txBox="1">
            <a:spLocks/>
          </p:cNvSpPr>
          <p:nvPr/>
        </p:nvSpPr>
        <p:spPr>
          <a:xfrm>
            <a:off x="1631504" y="2564904"/>
            <a:ext cx="9144000" cy="243914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marL="457200" indent="-457200">
              <a:lnSpc>
                <a:spcPct val="150000"/>
              </a:lnSpc>
              <a:buFont typeface="Wingdings" panose="05000000000000000000" pitchFamily="2" charset="2"/>
              <a:buChar char="q"/>
            </a:pPr>
            <a:r>
              <a:rPr lang="en-US" sz="2800" b="1" dirty="0">
                <a:solidFill>
                  <a:schemeClr val="tx1"/>
                </a:solidFill>
              </a:rPr>
              <a:t>Home Screen			   </a:t>
            </a:r>
          </a:p>
          <a:p>
            <a:pPr marL="457200" indent="-457200">
              <a:lnSpc>
                <a:spcPct val="150000"/>
              </a:lnSpc>
              <a:buFont typeface="Wingdings" panose="05000000000000000000" pitchFamily="2" charset="2"/>
              <a:buChar char="q"/>
            </a:pPr>
            <a:r>
              <a:rPr lang="en-US" sz="2800" b="1" dirty="0">
                <a:solidFill>
                  <a:schemeClr val="tx1"/>
                </a:solidFill>
              </a:rPr>
              <a:t>Report a Crime Form</a:t>
            </a:r>
          </a:p>
          <a:p>
            <a:pPr marL="457200" indent="-457200">
              <a:lnSpc>
                <a:spcPct val="150000"/>
              </a:lnSpc>
              <a:buFont typeface="Wingdings" panose="05000000000000000000" pitchFamily="2" charset="2"/>
              <a:buChar char="q"/>
            </a:pPr>
            <a:r>
              <a:rPr lang="en-US" sz="2800" b="1" dirty="0">
                <a:solidFill>
                  <a:schemeClr val="tx1"/>
                </a:solidFill>
              </a:rPr>
              <a:t>Crime Tracking          </a:t>
            </a:r>
          </a:p>
          <a:p>
            <a:pPr marL="457200" indent="-457200">
              <a:lnSpc>
                <a:spcPct val="150000"/>
              </a:lnSpc>
              <a:buFont typeface="Wingdings" panose="05000000000000000000" pitchFamily="2" charset="2"/>
              <a:buChar char="q"/>
            </a:pPr>
            <a:r>
              <a:rPr lang="en-US" sz="2800" b="1" dirty="0">
                <a:solidFill>
                  <a:schemeClr val="tx1"/>
                </a:solidFill>
              </a:rPr>
              <a:t>Search Functionality</a:t>
            </a:r>
          </a:p>
          <a:p>
            <a:pPr marL="457200" indent="-457200">
              <a:lnSpc>
                <a:spcPct val="150000"/>
              </a:lnSpc>
              <a:buFont typeface="Wingdings" panose="05000000000000000000" pitchFamily="2" charset="2"/>
              <a:buChar char="q"/>
            </a:pPr>
            <a:r>
              <a:rPr lang="en-US" sz="2800" b="1" dirty="0">
                <a:solidFill>
                  <a:schemeClr val="tx1"/>
                </a:solidFill>
              </a:rPr>
              <a:t>Help and Support</a:t>
            </a:r>
          </a:p>
        </p:txBody>
      </p:sp>
    </p:spTree>
    <p:extLst>
      <p:ext uri="{BB962C8B-B14F-4D97-AF65-F5344CB8AC3E}">
        <p14:creationId xmlns:p14="http://schemas.microsoft.com/office/powerpoint/2010/main" val="215988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123E08-DB0B-CBA0-EBD0-4D85A184F9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313CB2-B772-2D8A-C00A-2BE8B6D3DCEA}"/>
              </a:ext>
            </a:extLst>
          </p:cNvPr>
          <p:cNvSpPr>
            <a:spLocks noGrp="1"/>
          </p:cNvSpPr>
          <p:nvPr>
            <p:ph type="title"/>
          </p:nvPr>
        </p:nvSpPr>
        <p:spPr>
          <a:xfrm>
            <a:off x="1415480" y="404664"/>
            <a:ext cx="9144000" cy="926976"/>
          </a:xfrm>
        </p:spPr>
        <p:txBody>
          <a:bodyPr>
            <a:normAutofit/>
          </a:bodyPr>
          <a:lstStyle/>
          <a:p>
            <a:r>
              <a:rPr lang="en-IN" sz="3600" dirty="0"/>
              <a:t>Requirements</a:t>
            </a:r>
            <a:endParaRPr sz="3600" dirty="0"/>
          </a:p>
        </p:txBody>
      </p:sp>
      <p:sp>
        <p:nvSpPr>
          <p:cNvPr id="3" name="Text Placeholder 2">
            <a:extLst>
              <a:ext uri="{FF2B5EF4-FFF2-40B4-BE49-F238E27FC236}">
                <a16:creationId xmlns:a16="http://schemas.microsoft.com/office/drawing/2014/main" id="{1125DA9F-CDA3-ABDE-C023-D777FDB4DD24}"/>
              </a:ext>
            </a:extLst>
          </p:cNvPr>
          <p:cNvSpPr>
            <a:spLocks noGrp="1"/>
          </p:cNvSpPr>
          <p:nvPr>
            <p:ph type="body" idx="1"/>
          </p:nvPr>
        </p:nvSpPr>
        <p:spPr>
          <a:xfrm>
            <a:off x="1415480" y="1772816"/>
            <a:ext cx="9793088" cy="3888432"/>
          </a:xfrm>
        </p:spPr>
        <p:txBody>
          <a:bodyPr/>
          <a:lstStyle/>
          <a:p>
            <a:pPr marL="342900" indent="-342900">
              <a:lnSpc>
                <a:spcPct val="150000"/>
              </a:lnSpc>
              <a:buFont typeface="Arial" panose="020B0604020202020204" pitchFamily="34" charset="0"/>
              <a:buChar char="•"/>
            </a:pPr>
            <a:r>
              <a:rPr lang="en-US" dirty="0"/>
              <a:t>Systems will only operate on system like Microsoft, Apple Mac OS, Linux, Android and IOS on latest.</a:t>
            </a:r>
          </a:p>
          <a:p>
            <a:pPr marL="342900" indent="-342900">
              <a:lnSpc>
                <a:spcPct val="150000"/>
              </a:lnSpc>
              <a:buFont typeface="Arial" panose="020B0604020202020204" pitchFamily="34" charset="0"/>
              <a:buChar char="•"/>
            </a:pPr>
            <a:r>
              <a:rPr lang="en-US" dirty="0"/>
              <a:t>The system must be developed at C++/Java. The color scheme is blue family. </a:t>
            </a:r>
          </a:p>
          <a:p>
            <a:pPr marL="342900" indent="-342900">
              <a:lnSpc>
                <a:spcPct val="150000"/>
              </a:lnSpc>
              <a:buFont typeface="Arial" panose="020B0604020202020204" pitchFamily="34" charset="0"/>
              <a:buChar char="•"/>
            </a:pPr>
            <a:r>
              <a:rPr lang="en-US" dirty="0"/>
              <a:t>Only English language shall be used. </a:t>
            </a:r>
          </a:p>
          <a:p>
            <a:pPr marL="342900" indent="-342900">
              <a:lnSpc>
                <a:spcPct val="150000"/>
              </a:lnSpc>
              <a:buFont typeface="Arial" panose="020B0604020202020204" pitchFamily="34" charset="0"/>
              <a:buChar char="•"/>
            </a:pPr>
            <a:r>
              <a:rPr lang="en-US" dirty="0"/>
              <a:t>System shall be built for 4GB RAM systems and above</a:t>
            </a:r>
            <a:endParaRPr dirty="0"/>
          </a:p>
        </p:txBody>
      </p:sp>
    </p:spTree>
    <p:extLst>
      <p:ext uri="{BB962C8B-B14F-4D97-AF65-F5344CB8AC3E}">
        <p14:creationId xmlns:p14="http://schemas.microsoft.com/office/powerpoint/2010/main" val="4206783011"/>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87</TotalTime>
  <Words>568</Words>
  <Application>Microsoft Office PowerPoint</Application>
  <PresentationFormat>Widescreen</PresentationFormat>
  <Paragraphs>48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Candara</vt:lpstr>
      <vt:lpstr>Consolas</vt:lpstr>
      <vt:lpstr>Wingdings</vt:lpstr>
      <vt:lpstr>Tech Computer 16x9</vt:lpstr>
      <vt:lpstr>SRS for Security Management System</vt:lpstr>
      <vt:lpstr>Problem Statement</vt:lpstr>
      <vt:lpstr>What is Crime Reporting System?</vt:lpstr>
      <vt:lpstr>More About Crime Reporting System</vt:lpstr>
      <vt:lpstr>System Architecture</vt:lpstr>
      <vt:lpstr>Key Features</vt:lpstr>
      <vt:lpstr>How our Software helps?</vt:lpstr>
      <vt:lpstr>User Interface</vt:lpstr>
      <vt:lpstr>Requirements</vt:lpstr>
      <vt:lpstr> DFD  (Zero Level)</vt:lpstr>
      <vt:lpstr>DFD (First Level)</vt:lpstr>
      <vt:lpstr>DFD  (Second Level)</vt:lpstr>
      <vt:lpstr>Entity relationship Diagram  (ER)</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SRS for Security Management System</dc:title>
  <dc:creator>Aditya Dalwadi</dc:creator>
  <cp:lastModifiedBy>HARSH VAGHELA</cp:lastModifiedBy>
  <cp:revision>5</cp:revision>
  <dcterms:created xsi:type="dcterms:W3CDTF">2024-02-23T19:34:04Z</dcterms:created>
  <dcterms:modified xsi:type="dcterms:W3CDTF">2024-04-20T10:40:25Z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