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63" r:id="rId10"/>
    <p:sldId id="265" r:id="rId11"/>
  </p:sldIdLst>
  <p:sldSz cx="11430000" cy="7308850"/>
  <p:notesSz cx="11430000" cy="7308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3B44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3B44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3B44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3B44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54024"/>
            <a:ext cx="1004760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3B44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873250"/>
            <a:ext cx="557847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325" dirty="0">
                <a:latin typeface="Cambria"/>
                <a:cs typeface="Cambria"/>
              </a:rPr>
              <a:t>AI-</a:t>
            </a:r>
            <a:r>
              <a:rPr spc="180" dirty="0">
                <a:latin typeface="Cambria"/>
                <a:cs typeface="Cambria"/>
              </a:rPr>
              <a:t>Powered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210" dirty="0">
                <a:latin typeface="Cambria"/>
                <a:cs typeface="Cambria"/>
              </a:rPr>
              <a:t>Healthcare </a:t>
            </a:r>
            <a:r>
              <a:rPr spc="215" dirty="0">
                <a:latin typeface="Cambria"/>
                <a:cs typeface="Cambria"/>
              </a:rPr>
              <a:t>Recommendation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235" dirty="0">
                <a:latin typeface="Cambria"/>
                <a:cs typeface="Cambria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3164839"/>
            <a:ext cx="5597525" cy="835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</a:pP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Introducing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an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innovative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AI-powered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recommendation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designed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revolutionize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way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individuals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access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medical services.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2F609-9640-42A7-9D7E-AA557A77A1C7}"/>
              </a:ext>
            </a:extLst>
          </p:cNvPr>
          <p:cNvSpPr txBox="1"/>
          <p:nvPr/>
        </p:nvSpPr>
        <p:spPr>
          <a:xfrm>
            <a:off x="4873625" y="4568825"/>
            <a:ext cx="701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  <a:cs typeface="Aharoni" panose="02010803020104030203" pitchFamily="2" charset="-79"/>
              </a:rPr>
              <a:t>Team members:</a:t>
            </a:r>
          </a:p>
          <a:p>
            <a:endParaRPr lang="en-IN" dirty="0">
              <a:latin typeface="+mj-lt"/>
              <a:cs typeface="Aharoni" panose="02010803020104030203" pitchFamily="2" charset="-79"/>
            </a:endParaRPr>
          </a:p>
          <a:p>
            <a:r>
              <a:rPr lang="en-IN" dirty="0">
                <a:latin typeface="+mj-lt"/>
                <a:cs typeface="Aharoni" panose="02010803020104030203" pitchFamily="2" charset="-79"/>
              </a:rPr>
              <a:t>2310030149:Sadavika</a:t>
            </a:r>
          </a:p>
          <a:p>
            <a:r>
              <a:rPr lang="en-IN" dirty="0">
                <a:latin typeface="+mj-lt"/>
                <a:cs typeface="Aharoni" panose="02010803020104030203" pitchFamily="2" charset="-79"/>
              </a:rPr>
              <a:t>2310030034:Harshvardhan</a:t>
            </a:r>
          </a:p>
          <a:p>
            <a:r>
              <a:rPr lang="en-IN" dirty="0">
                <a:latin typeface="+mj-lt"/>
                <a:cs typeface="Aharoni" panose="02010803020104030203" pitchFamily="2" charset="-79"/>
              </a:rPr>
              <a:t>2310030005:Harivardhan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2254250"/>
            <a:ext cx="246888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>
                <a:latin typeface="Cambria"/>
                <a:cs typeface="Cambria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2993389"/>
            <a:ext cx="5819775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25"/>
              </a:spcBef>
            </a:pP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This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AI-powered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recommendation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has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potential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significantly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improve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access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healthcare,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enhance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patient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satisfaction,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streamline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process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finding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relevant</a:t>
            </a:r>
            <a:r>
              <a:rPr sz="1350" spc="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medical services.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987425"/>
            <a:ext cx="2689225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65" dirty="0">
                <a:latin typeface="Cambria"/>
                <a:cs typeface="Cambria"/>
              </a:rPr>
              <a:t>Aim</a:t>
            </a:r>
            <a:r>
              <a:rPr lang="en-IN" spc="265" dirty="0">
                <a:latin typeface="Cambria"/>
                <a:cs typeface="Cambria"/>
              </a:rPr>
              <a:t>:</a:t>
            </a:r>
            <a:endParaRPr spc="265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5" y="2973387"/>
            <a:ext cx="4500880" cy="1256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05" dirty="0">
                <a:solidFill>
                  <a:srgbClr val="3B443F"/>
                </a:solidFill>
                <a:latin typeface="Cambria"/>
                <a:cs typeface="Cambria"/>
              </a:rPr>
              <a:t>Streamlined</a:t>
            </a:r>
            <a:r>
              <a:rPr b="1" spc="35" dirty="0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b="1" spc="114" dirty="0">
                <a:solidFill>
                  <a:srgbClr val="3B443F"/>
                </a:solidFill>
                <a:latin typeface="Cambria"/>
                <a:cs typeface="Cambria"/>
              </a:rPr>
              <a:t>Access</a:t>
            </a:r>
            <a:endParaRPr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990"/>
              </a:spcBef>
            </a:pPr>
            <a:r>
              <a:rPr sz="140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enhance</a:t>
            </a:r>
            <a:r>
              <a:rPr sz="140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patient</a:t>
            </a:r>
            <a:r>
              <a:rPr sz="140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access</a:t>
            </a:r>
            <a:r>
              <a:rPr sz="140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40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appropriate</a:t>
            </a:r>
            <a:r>
              <a:rPr sz="140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 </a:t>
            </a:r>
            <a:r>
              <a:rPr sz="140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providers</a:t>
            </a:r>
            <a:r>
              <a:rPr sz="140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facilities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based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on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their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individual</a:t>
            </a:r>
            <a:r>
              <a:rPr sz="140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needs.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2973387"/>
            <a:ext cx="4346575" cy="1256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10" dirty="0">
                <a:solidFill>
                  <a:srgbClr val="3B443F"/>
                </a:solidFill>
                <a:latin typeface="Cambria"/>
                <a:cs typeface="Cambria"/>
              </a:rPr>
              <a:t>Improved</a:t>
            </a:r>
            <a:r>
              <a:rPr b="1" spc="15" dirty="0">
                <a:solidFill>
                  <a:srgbClr val="3B443F"/>
                </a:solidFill>
                <a:latin typeface="Cambria"/>
                <a:cs typeface="Cambria"/>
              </a:rPr>
              <a:t> </a:t>
            </a:r>
            <a:r>
              <a:rPr b="1" spc="114" dirty="0">
                <a:solidFill>
                  <a:srgbClr val="3B443F"/>
                </a:solidFill>
                <a:latin typeface="Cambria"/>
                <a:cs typeface="Cambria"/>
              </a:rPr>
              <a:t>Efficiency</a:t>
            </a:r>
            <a:endParaRPr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990"/>
              </a:spcBef>
            </a:pPr>
            <a:r>
              <a:rPr sz="140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400" spc="-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streamline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 process </a:t>
            </a:r>
            <a:r>
              <a:rPr sz="140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finding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relevant</a:t>
            </a:r>
            <a:r>
              <a:rPr sz="140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medical </a:t>
            </a:r>
            <a:r>
              <a:rPr sz="140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services</a:t>
            </a:r>
            <a:r>
              <a:rPr sz="140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by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leveraging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AI-powered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analysis</a:t>
            </a:r>
            <a:r>
              <a:rPr sz="140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40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recommendations.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705600"/>
          </a:xfrm>
          <a:custGeom>
            <a:avLst/>
            <a:gdLst/>
            <a:ahLst/>
            <a:cxnLst/>
            <a:rect l="l" t="t" r="r" b="b"/>
            <a:pathLst>
              <a:path w="11430000" h="6705600">
                <a:moveTo>
                  <a:pt x="11430000" y="0"/>
                </a:moveTo>
                <a:lnTo>
                  <a:pt x="0" y="0"/>
                </a:lnTo>
                <a:lnTo>
                  <a:pt x="0" y="6705600"/>
                </a:lnTo>
                <a:lnTo>
                  <a:pt x="11430000" y="67056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50" cy="67055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>
                <a:latin typeface="Cambria"/>
                <a:cs typeface="Cambria"/>
              </a:rPr>
              <a:t>Objectives</a:t>
            </a:r>
          </a:p>
        </p:txBody>
      </p:sp>
      <p:sp>
        <p:nvSpPr>
          <p:cNvPr id="7" name="object 7"/>
          <p:cNvSpPr/>
          <p:nvPr/>
        </p:nvSpPr>
        <p:spPr>
          <a:xfrm>
            <a:off x="600075" y="145732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270380" y="0"/>
                </a:moveTo>
                <a:lnTo>
                  <a:pt x="120144" y="0"/>
                </a:lnTo>
                <a:lnTo>
                  <a:pt x="111780" y="825"/>
                </a:lnTo>
                <a:lnTo>
                  <a:pt x="71575" y="13017"/>
                </a:lnTo>
                <a:lnTo>
                  <a:pt x="31690" y="43637"/>
                </a:lnTo>
                <a:lnTo>
                  <a:pt x="6558" y="87172"/>
                </a:lnTo>
                <a:lnTo>
                  <a:pt x="0" y="120142"/>
                </a:lnTo>
                <a:lnTo>
                  <a:pt x="0" y="261937"/>
                </a:lnTo>
                <a:lnTo>
                  <a:pt x="0" y="270383"/>
                </a:lnTo>
                <a:lnTo>
                  <a:pt x="13017" y="318947"/>
                </a:lnTo>
                <a:lnTo>
                  <a:pt x="43630" y="358838"/>
                </a:lnTo>
                <a:lnTo>
                  <a:pt x="87179" y="383971"/>
                </a:lnTo>
                <a:lnTo>
                  <a:pt x="120144" y="390525"/>
                </a:lnTo>
                <a:lnTo>
                  <a:pt x="270380" y="390525"/>
                </a:lnTo>
                <a:lnTo>
                  <a:pt x="318949" y="377507"/>
                </a:lnTo>
                <a:lnTo>
                  <a:pt x="358834" y="346887"/>
                </a:lnTo>
                <a:lnTo>
                  <a:pt x="383966" y="303352"/>
                </a:lnTo>
                <a:lnTo>
                  <a:pt x="390525" y="270383"/>
                </a:lnTo>
                <a:lnTo>
                  <a:pt x="390525" y="120142"/>
                </a:lnTo>
                <a:lnTo>
                  <a:pt x="377507" y="71577"/>
                </a:lnTo>
                <a:lnTo>
                  <a:pt x="346894" y="31686"/>
                </a:lnTo>
                <a:lnTo>
                  <a:pt x="303345" y="6553"/>
                </a:lnTo>
                <a:lnTo>
                  <a:pt x="278739" y="825"/>
                </a:lnTo>
                <a:lnTo>
                  <a:pt x="27038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962" y="1473200"/>
            <a:ext cx="1543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F5349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87" y="1439862"/>
            <a:ext cx="458597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50" dirty="0">
                <a:solidFill>
                  <a:srgbClr val="3F5349"/>
                </a:solidFill>
                <a:latin typeface="Cambria"/>
                <a:cs typeface="Cambria"/>
              </a:rPr>
              <a:t>Symptom</a:t>
            </a:r>
            <a:r>
              <a:rPr sz="1650" b="1" spc="-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Analysis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accurately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analyze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user-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reported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symptoms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using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AI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algorithms.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27432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270380" y="0"/>
                </a:moveTo>
                <a:lnTo>
                  <a:pt x="120144" y="0"/>
                </a:lnTo>
                <a:lnTo>
                  <a:pt x="111780" y="825"/>
                </a:lnTo>
                <a:lnTo>
                  <a:pt x="71575" y="13017"/>
                </a:lnTo>
                <a:lnTo>
                  <a:pt x="31690" y="43637"/>
                </a:lnTo>
                <a:lnTo>
                  <a:pt x="6558" y="87172"/>
                </a:lnTo>
                <a:lnTo>
                  <a:pt x="0" y="120142"/>
                </a:lnTo>
                <a:lnTo>
                  <a:pt x="0" y="261937"/>
                </a:lnTo>
                <a:lnTo>
                  <a:pt x="0" y="270383"/>
                </a:lnTo>
                <a:lnTo>
                  <a:pt x="13017" y="318947"/>
                </a:lnTo>
                <a:lnTo>
                  <a:pt x="43630" y="358838"/>
                </a:lnTo>
                <a:lnTo>
                  <a:pt x="87179" y="383971"/>
                </a:lnTo>
                <a:lnTo>
                  <a:pt x="120144" y="390525"/>
                </a:lnTo>
                <a:lnTo>
                  <a:pt x="270380" y="390525"/>
                </a:lnTo>
                <a:lnTo>
                  <a:pt x="318949" y="377507"/>
                </a:lnTo>
                <a:lnTo>
                  <a:pt x="358834" y="346887"/>
                </a:lnTo>
                <a:lnTo>
                  <a:pt x="383966" y="303352"/>
                </a:lnTo>
                <a:lnTo>
                  <a:pt x="390525" y="270383"/>
                </a:lnTo>
                <a:lnTo>
                  <a:pt x="390525" y="120142"/>
                </a:lnTo>
                <a:lnTo>
                  <a:pt x="377507" y="71577"/>
                </a:lnTo>
                <a:lnTo>
                  <a:pt x="346894" y="31686"/>
                </a:lnTo>
                <a:lnTo>
                  <a:pt x="303345" y="6553"/>
                </a:lnTo>
                <a:lnTo>
                  <a:pt x="278739" y="825"/>
                </a:lnTo>
                <a:lnTo>
                  <a:pt x="27038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68" y="2759075"/>
            <a:ext cx="1936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80" dirty="0">
                <a:solidFill>
                  <a:srgbClr val="3F5349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587" y="2725737"/>
            <a:ext cx="471170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Severity</a:t>
            </a:r>
            <a:r>
              <a:rPr sz="1650" b="1" spc="-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05" dirty="0">
                <a:solidFill>
                  <a:srgbClr val="3F5349"/>
                </a:solidFill>
                <a:latin typeface="Cambria"/>
                <a:cs typeface="Cambria"/>
              </a:rPr>
              <a:t>Assessment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assess</a:t>
            </a:r>
            <a:r>
              <a:rPr sz="1350" spc="1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severity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condition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determine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the appropriate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level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care.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075" y="40290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270380" y="0"/>
                </a:moveTo>
                <a:lnTo>
                  <a:pt x="120144" y="0"/>
                </a:lnTo>
                <a:lnTo>
                  <a:pt x="111780" y="825"/>
                </a:lnTo>
                <a:lnTo>
                  <a:pt x="71575" y="13017"/>
                </a:lnTo>
                <a:lnTo>
                  <a:pt x="31690" y="43637"/>
                </a:lnTo>
                <a:lnTo>
                  <a:pt x="6558" y="87172"/>
                </a:lnTo>
                <a:lnTo>
                  <a:pt x="0" y="120142"/>
                </a:lnTo>
                <a:lnTo>
                  <a:pt x="0" y="252412"/>
                </a:lnTo>
                <a:lnTo>
                  <a:pt x="0" y="260858"/>
                </a:lnTo>
                <a:lnTo>
                  <a:pt x="13017" y="309422"/>
                </a:lnTo>
                <a:lnTo>
                  <a:pt x="43630" y="349300"/>
                </a:lnTo>
                <a:lnTo>
                  <a:pt x="87179" y="374446"/>
                </a:lnTo>
                <a:lnTo>
                  <a:pt x="120144" y="381000"/>
                </a:lnTo>
                <a:lnTo>
                  <a:pt x="270380" y="381000"/>
                </a:lnTo>
                <a:lnTo>
                  <a:pt x="318949" y="367982"/>
                </a:lnTo>
                <a:lnTo>
                  <a:pt x="358834" y="337362"/>
                </a:lnTo>
                <a:lnTo>
                  <a:pt x="383966" y="293827"/>
                </a:lnTo>
                <a:lnTo>
                  <a:pt x="390525" y="260858"/>
                </a:lnTo>
                <a:lnTo>
                  <a:pt x="390525" y="120142"/>
                </a:lnTo>
                <a:lnTo>
                  <a:pt x="377507" y="71577"/>
                </a:lnTo>
                <a:lnTo>
                  <a:pt x="346894" y="31686"/>
                </a:lnTo>
                <a:lnTo>
                  <a:pt x="303345" y="6553"/>
                </a:lnTo>
                <a:lnTo>
                  <a:pt x="278739" y="825"/>
                </a:lnTo>
                <a:lnTo>
                  <a:pt x="27038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567" y="4044950"/>
            <a:ext cx="1809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3F5349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587" y="4011612"/>
            <a:ext cx="525653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Provider</a:t>
            </a:r>
            <a:r>
              <a:rPr sz="1650" b="1" spc="20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Recommendation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2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suggest</a:t>
            </a:r>
            <a:r>
              <a:rPr sz="1350" spc="27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suitable</a:t>
            </a:r>
            <a:r>
              <a:rPr sz="1350" spc="27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2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professionals</a:t>
            </a:r>
            <a:r>
              <a:rPr sz="1350" spc="27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27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facilities</a:t>
            </a:r>
            <a:r>
              <a:rPr sz="1350" spc="2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based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on</a:t>
            </a:r>
            <a:r>
              <a:rPr sz="1350" spc="-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assessed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symptoms.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0075" y="5314950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270380" y="0"/>
                </a:moveTo>
                <a:lnTo>
                  <a:pt x="120144" y="0"/>
                </a:lnTo>
                <a:lnTo>
                  <a:pt x="111780" y="825"/>
                </a:lnTo>
                <a:lnTo>
                  <a:pt x="71575" y="13017"/>
                </a:lnTo>
                <a:lnTo>
                  <a:pt x="31690" y="43637"/>
                </a:lnTo>
                <a:lnTo>
                  <a:pt x="6558" y="87172"/>
                </a:lnTo>
                <a:lnTo>
                  <a:pt x="0" y="120142"/>
                </a:lnTo>
                <a:lnTo>
                  <a:pt x="0" y="252412"/>
                </a:lnTo>
                <a:lnTo>
                  <a:pt x="0" y="260855"/>
                </a:lnTo>
                <a:lnTo>
                  <a:pt x="13017" y="309418"/>
                </a:lnTo>
                <a:lnTo>
                  <a:pt x="43630" y="349309"/>
                </a:lnTo>
                <a:lnTo>
                  <a:pt x="87179" y="374441"/>
                </a:lnTo>
                <a:lnTo>
                  <a:pt x="120144" y="381000"/>
                </a:lnTo>
                <a:lnTo>
                  <a:pt x="270380" y="381000"/>
                </a:lnTo>
                <a:lnTo>
                  <a:pt x="318949" y="367977"/>
                </a:lnTo>
                <a:lnTo>
                  <a:pt x="358834" y="337369"/>
                </a:lnTo>
                <a:lnTo>
                  <a:pt x="383966" y="293820"/>
                </a:lnTo>
                <a:lnTo>
                  <a:pt x="390525" y="260855"/>
                </a:lnTo>
                <a:lnTo>
                  <a:pt x="390525" y="120142"/>
                </a:lnTo>
                <a:lnTo>
                  <a:pt x="377507" y="71577"/>
                </a:lnTo>
                <a:lnTo>
                  <a:pt x="346894" y="31686"/>
                </a:lnTo>
                <a:lnTo>
                  <a:pt x="303345" y="6553"/>
                </a:lnTo>
                <a:lnTo>
                  <a:pt x="278739" y="825"/>
                </a:lnTo>
                <a:lnTo>
                  <a:pt x="27038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2745" y="5321300"/>
            <a:ext cx="2006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25" dirty="0">
                <a:solidFill>
                  <a:srgbClr val="3F5349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4587" y="5297487"/>
            <a:ext cx="4737100" cy="8465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Location</a:t>
            </a:r>
            <a:r>
              <a:rPr sz="1650" b="1" spc="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Integration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users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with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list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nearby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hospitals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clinics</a:t>
            </a:r>
            <a:r>
              <a:rPr lang="en-IN"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 based on severity of illness,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facilitating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ease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access.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026"/>
            <a:ext cx="11430000" cy="6781800"/>
          </a:xfrm>
          <a:custGeom>
            <a:avLst/>
            <a:gdLst/>
            <a:ahLst/>
            <a:cxnLst/>
            <a:rect l="l" t="t" r="r" b="b"/>
            <a:pathLst>
              <a:path w="11430000" h="6781800">
                <a:moveTo>
                  <a:pt x="11430000" y="0"/>
                </a:moveTo>
                <a:lnTo>
                  <a:pt x="0" y="0"/>
                </a:lnTo>
                <a:lnTo>
                  <a:pt x="0" y="6781800"/>
                </a:lnTo>
                <a:lnTo>
                  <a:pt x="11430000" y="6781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304799" y="454024"/>
            <a:ext cx="1093978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pc="245" dirty="0">
                <a:latin typeface="Cambria"/>
                <a:cs typeface="Cambria"/>
              </a:rPr>
              <a:t>System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180" dirty="0">
                <a:latin typeface="Cambria"/>
                <a:cs typeface="Cambria"/>
              </a:rPr>
              <a:t>Modules</a:t>
            </a:r>
            <a:r>
              <a:rPr lang="en-IN" spc="180" dirty="0">
                <a:latin typeface="Cambria"/>
                <a:cs typeface="Cambria"/>
              </a:rPr>
              <a:t>:</a:t>
            </a:r>
            <a:endParaRPr spc="18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8369" y="1165224"/>
            <a:ext cx="857250" cy="1262380"/>
          </a:xfrm>
          <a:custGeom>
            <a:avLst/>
            <a:gdLst/>
            <a:ahLst/>
            <a:cxnLst/>
            <a:rect l="l" t="t" r="r" b="b"/>
            <a:pathLst>
              <a:path w="857250" h="126238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090764"/>
                </a:lnTo>
                <a:lnTo>
                  <a:pt x="428625" y="1262214"/>
                </a:lnTo>
                <a:lnTo>
                  <a:pt x="857250" y="1090764"/>
                </a:lnTo>
                <a:lnTo>
                  <a:pt x="85725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799" y="1720850"/>
            <a:ext cx="609601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F5349"/>
                </a:solidFill>
                <a:latin typeface="Cambria"/>
                <a:cs typeface="Cambria"/>
              </a:rPr>
              <a:t>1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5282" y="1342068"/>
            <a:ext cx="1790016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5" dirty="0">
                <a:solidFill>
                  <a:srgbClr val="3F5349"/>
                </a:solidFill>
                <a:latin typeface="Cambria"/>
                <a:cs typeface="Cambria"/>
              </a:rPr>
              <a:t>User</a:t>
            </a:r>
            <a:r>
              <a:rPr sz="1650" b="1" spc="-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Interface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282" y="1642268"/>
            <a:ext cx="4479290" cy="52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A</a:t>
            </a:r>
            <a:r>
              <a:rPr sz="1350" spc="-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user-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friendly</a:t>
            </a:r>
            <a:r>
              <a:rPr sz="1350" spc="-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interface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5349"/>
                </a:solidFill>
                <a:latin typeface="Microsoft Sans Serif"/>
                <a:cs typeface="Microsoft Sans Serif"/>
              </a:rPr>
              <a:t>for</a:t>
            </a:r>
            <a:r>
              <a:rPr sz="1350" spc="-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symptom</a:t>
            </a:r>
            <a:r>
              <a:rPr sz="1350" spc="-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reporting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receiving</a:t>
            </a:r>
            <a:r>
              <a:rPr sz="1350" spc="30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recommendations.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351" y="2552540"/>
            <a:ext cx="857250" cy="1262380"/>
          </a:xfrm>
          <a:custGeom>
            <a:avLst/>
            <a:gdLst/>
            <a:ahLst/>
            <a:cxnLst/>
            <a:rect l="l" t="t" r="r" b="b"/>
            <a:pathLst>
              <a:path w="857250" h="1262379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090764"/>
                </a:lnTo>
                <a:lnTo>
                  <a:pt x="428625" y="1262214"/>
                </a:lnTo>
                <a:lnTo>
                  <a:pt x="857250" y="1090764"/>
                </a:lnTo>
                <a:lnTo>
                  <a:pt x="85725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1138" y="2925284"/>
            <a:ext cx="1936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80" dirty="0">
                <a:solidFill>
                  <a:srgbClr val="3F5349"/>
                </a:solidFill>
                <a:latin typeface="Cambria"/>
                <a:cs typeface="Cambria"/>
              </a:rPr>
              <a:t>2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5282" y="2601385"/>
            <a:ext cx="447929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50" dirty="0">
                <a:solidFill>
                  <a:srgbClr val="3F5349"/>
                </a:solidFill>
                <a:latin typeface="Cambria"/>
                <a:cs typeface="Cambria"/>
              </a:rPr>
              <a:t>Symptom</a:t>
            </a:r>
            <a:r>
              <a:rPr sz="1650" b="1" spc="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Analysis</a:t>
            </a:r>
            <a:r>
              <a:rPr sz="1650" b="1" spc="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05" dirty="0">
                <a:solidFill>
                  <a:srgbClr val="3F5349"/>
                </a:solidFill>
                <a:latin typeface="Cambria"/>
                <a:cs typeface="Cambria"/>
              </a:rPr>
              <a:t>Engine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AI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algorithms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analyze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user-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reported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symptoms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assess</a:t>
            </a:r>
            <a:r>
              <a:rPr sz="1350" spc="-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severity.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8369" y="3970815"/>
            <a:ext cx="857250" cy="1262380"/>
          </a:xfrm>
          <a:custGeom>
            <a:avLst/>
            <a:gdLst/>
            <a:ahLst/>
            <a:cxnLst/>
            <a:rect l="l" t="t" r="r" b="b"/>
            <a:pathLst>
              <a:path w="857250" h="1262379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090764"/>
                </a:lnTo>
                <a:lnTo>
                  <a:pt x="428625" y="1262214"/>
                </a:lnTo>
                <a:lnTo>
                  <a:pt x="857250" y="1090764"/>
                </a:lnTo>
                <a:lnTo>
                  <a:pt x="85725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7000" y="4435000"/>
            <a:ext cx="1809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3F5349"/>
                </a:solidFill>
                <a:latin typeface="Cambria"/>
                <a:cs typeface="Cambria"/>
              </a:rPr>
              <a:t>3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888" y="4074790"/>
            <a:ext cx="4816524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Provider</a:t>
            </a:r>
            <a:r>
              <a:rPr sz="1650" b="1" spc="20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Database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A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comprehensive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database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providers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facilities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categorized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by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specialty.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351" y="5502275"/>
            <a:ext cx="857250" cy="1262380"/>
          </a:xfrm>
          <a:custGeom>
            <a:avLst/>
            <a:gdLst/>
            <a:ahLst/>
            <a:cxnLst/>
            <a:rect l="l" t="t" r="r" b="b"/>
            <a:pathLst>
              <a:path w="857250" h="1262379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090761"/>
                </a:lnTo>
                <a:lnTo>
                  <a:pt x="428625" y="1262211"/>
                </a:lnTo>
                <a:lnTo>
                  <a:pt x="857250" y="1090761"/>
                </a:lnTo>
                <a:lnTo>
                  <a:pt x="857250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7638" y="5928676"/>
            <a:ext cx="2006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25" dirty="0">
                <a:solidFill>
                  <a:srgbClr val="3F5349"/>
                </a:solidFill>
                <a:latin typeface="Cambria"/>
                <a:cs typeface="Cambria"/>
              </a:rPr>
              <a:t>4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4888" y="5711825"/>
            <a:ext cx="8498486" cy="5827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20" dirty="0">
                <a:solidFill>
                  <a:srgbClr val="3F5349"/>
                </a:solidFill>
                <a:latin typeface="Cambria"/>
                <a:cs typeface="Cambria"/>
              </a:rPr>
              <a:t>Mapping</a:t>
            </a:r>
            <a:r>
              <a:rPr sz="1650" b="1" spc="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95" dirty="0">
                <a:solidFill>
                  <a:srgbClr val="3F5349"/>
                </a:solidFill>
                <a:latin typeface="Cambria"/>
                <a:cs typeface="Cambria"/>
              </a:rPr>
              <a:t>Module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integrated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mapping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display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locations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 directions.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7296150"/>
          </a:xfrm>
          <a:custGeom>
            <a:avLst/>
            <a:gdLst/>
            <a:ahLst/>
            <a:cxnLst/>
            <a:rect l="l" t="t" r="r" b="b"/>
            <a:pathLst>
              <a:path w="11430000" h="7296150">
                <a:moveTo>
                  <a:pt x="11430000" y="0"/>
                </a:moveTo>
                <a:lnTo>
                  <a:pt x="0" y="0"/>
                </a:lnTo>
                <a:lnTo>
                  <a:pt x="0" y="7296150"/>
                </a:lnTo>
                <a:lnTo>
                  <a:pt x="11430000" y="7296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4286250" cy="72956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454024"/>
            <a:ext cx="10047605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pc="200" dirty="0">
                <a:latin typeface="Cambria"/>
                <a:cs typeface="Cambria"/>
              </a:rPr>
              <a:t>Advantages</a:t>
            </a:r>
            <a:r>
              <a:rPr lang="en-IN" spc="200" dirty="0">
                <a:latin typeface="Cambria"/>
                <a:cs typeface="Cambria"/>
              </a:rPr>
              <a:t>:</a:t>
            </a:r>
            <a:endParaRPr spc="2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6325" y="1266824"/>
            <a:ext cx="5943600" cy="1257300"/>
          </a:xfrm>
          <a:custGeom>
            <a:avLst/>
            <a:gdLst/>
            <a:ahLst/>
            <a:cxnLst/>
            <a:rect l="l" t="t" r="r" b="b"/>
            <a:pathLst>
              <a:path w="5943600" h="1257300">
                <a:moveTo>
                  <a:pt x="5823458" y="0"/>
                </a:moveTo>
                <a:lnTo>
                  <a:pt x="120142" y="0"/>
                </a:lnTo>
                <a:lnTo>
                  <a:pt x="111785" y="825"/>
                </a:lnTo>
                <a:lnTo>
                  <a:pt x="71577" y="13017"/>
                </a:lnTo>
                <a:lnTo>
                  <a:pt x="31686" y="43637"/>
                </a:lnTo>
                <a:lnTo>
                  <a:pt x="6553" y="87185"/>
                </a:lnTo>
                <a:lnTo>
                  <a:pt x="0" y="120142"/>
                </a:lnTo>
                <a:lnTo>
                  <a:pt x="0" y="1128712"/>
                </a:lnTo>
                <a:lnTo>
                  <a:pt x="0" y="1137158"/>
                </a:lnTo>
                <a:lnTo>
                  <a:pt x="13017" y="1185722"/>
                </a:lnTo>
                <a:lnTo>
                  <a:pt x="43637" y="1225600"/>
                </a:lnTo>
                <a:lnTo>
                  <a:pt x="87172" y="1250746"/>
                </a:lnTo>
                <a:lnTo>
                  <a:pt x="120142" y="1257300"/>
                </a:lnTo>
                <a:lnTo>
                  <a:pt x="5823458" y="1257300"/>
                </a:lnTo>
                <a:lnTo>
                  <a:pt x="5872022" y="1244282"/>
                </a:lnTo>
                <a:lnTo>
                  <a:pt x="5911913" y="1213662"/>
                </a:lnTo>
                <a:lnTo>
                  <a:pt x="5937046" y="1170114"/>
                </a:lnTo>
                <a:lnTo>
                  <a:pt x="5943600" y="1137158"/>
                </a:lnTo>
                <a:lnTo>
                  <a:pt x="5943600" y="120142"/>
                </a:lnTo>
                <a:lnTo>
                  <a:pt x="5930582" y="71577"/>
                </a:lnTo>
                <a:lnTo>
                  <a:pt x="5899962" y="31686"/>
                </a:lnTo>
                <a:lnTo>
                  <a:pt x="5856427" y="6553"/>
                </a:lnTo>
                <a:lnTo>
                  <a:pt x="5831814" y="825"/>
                </a:lnTo>
                <a:lnTo>
                  <a:pt x="5823458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5075" y="1420812"/>
            <a:ext cx="5293995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0" dirty="0">
                <a:solidFill>
                  <a:srgbClr val="3F5349"/>
                </a:solidFill>
                <a:latin typeface="Cambria"/>
                <a:cs typeface="Cambria"/>
              </a:rPr>
              <a:t>Convenience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Provides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users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with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quick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easy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access</a:t>
            </a:r>
            <a:r>
              <a:rPr sz="1350" spc="3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relevant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 services.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6325" y="2695574"/>
            <a:ext cx="5943600" cy="1266825"/>
          </a:xfrm>
          <a:custGeom>
            <a:avLst/>
            <a:gdLst/>
            <a:ahLst/>
            <a:cxnLst/>
            <a:rect l="l" t="t" r="r" b="b"/>
            <a:pathLst>
              <a:path w="5943600" h="1266825">
                <a:moveTo>
                  <a:pt x="5823458" y="0"/>
                </a:moveTo>
                <a:lnTo>
                  <a:pt x="120142" y="0"/>
                </a:lnTo>
                <a:lnTo>
                  <a:pt x="111785" y="825"/>
                </a:lnTo>
                <a:lnTo>
                  <a:pt x="71577" y="13017"/>
                </a:lnTo>
                <a:lnTo>
                  <a:pt x="31686" y="43637"/>
                </a:lnTo>
                <a:lnTo>
                  <a:pt x="6553" y="87185"/>
                </a:lnTo>
                <a:lnTo>
                  <a:pt x="0" y="120142"/>
                </a:lnTo>
                <a:lnTo>
                  <a:pt x="0" y="1138237"/>
                </a:lnTo>
                <a:lnTo>
                  <a:pt x="0" y="1146683"/>
                </a:lnTo>
                <a:lnTo>
                  <a:pt x="13017" y="1195247"/>
                </a:lnTo>
                <a:lnTo>
                  <a:pt x="43637" y="1235125"/>
                </a:lnTo>
                <a:lnTo>
                  <a:pt x="87172" y="1260271"/>
                </a:lnTo>
                <a:lnTo>
                  <a:pt x="120142" y="1266825"/>
                </a:lnTo>
                <a:lnTo>
                  <a:pt x="5823458" y="1266825"/>
                </a:lnTo>
                <a:lnTo>
                  <a:pt x="5872022" y="1253807"/>
                </a:lnTo>
                <a:lnTo>
                  <a:pt x="5911913" y="1223187"/>
                </a:lnTo>
                <a:lnTo>
                  <a:pt x="5937046" y="1179639"/>
                </a:lnTo>
                <a:lnTo>
                  <a:pt x="5943600" y="1146683"/>
                </a:lnTo>
                <a:lnTo>
                  <a:pt x="5943600" y="120142"/>
                </a:lnTo>
                <a:lnTo>
                  <a:pt x="5930582" y="71577"/>
                </a:lnTo>
                <a:lnTo>
                  <a:pt x="5899962" y="31686"/>
                </a:lnTo>
                <a:lnTo>
                  <a:pt x="5856427" y="6553"/>
                </a:lnTo>
                <a:lnTo>
                  <a:pt x="5831814" y="825"/>
                </a:lnTo>
                <a:lnTo>
                  <a:pt x="5823458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45075" y="2849562"/>
            <a:ext cx="561086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25" dirty="0">
                <a:solidFill>
                  <a:srgbClr val="3F5349"/>
                </a:solidFill>
                <a:latin typeface="Cambria"/>
                <a:cs typeface="Cambria"/>
              </a:rPr>
              <a:t>Accuracy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Leverages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AI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algorithms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5349"/>
                </a:solidFill>
                <a:latin typeface="Microsoft Sans Serif"/>
                <a:cs typeface="Microsoft Sans Serif"/>
              </a:rPr>
              <a:t>for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accurate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symptom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analysis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tailored </a:t>
            </a: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recommendations.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6325" y="4133849"/>
            <a:ext cx="5943600" cy="1257300"/>
          </a:xfrm>
          <a:custGeom>
            <a:avLst/>
            <a:gdLst/>
            <a:ahLst/>
            <a:cxnLst/>
            <a:rect l="l" t="t" r="r" b="b"/>
            <a:pathLst>
              <a:path w="5943600" h="1257300">
                <a:moveTo>
                  <a:pt x="5823458" y="0"/>
                </a:moveTo>
                <a:lnTo>
                  <a:pt x="120142" y="0"/>
                </a:lnTo>
                <a:lnTo>
                  <a:pt x="111785" y="825"/>
                </a:lnTo>
                <a:lnTo>
                  <a:pt x="71577" y="13017"/>
                </a:lnTo>
                <a:lnTo>
                  <a:pt x="31686" y="43637"/>
                </a:lnTo>
                <a:lnTo>
                  <a:pt x="6553" y="87185"/>
                </a:lnTo>
                <a:lnTo>
                  <a:pt x="0" y="120142"/>
                </a:lnTo>
                <a:lnTo>
                  <a:pt x="0" y="1128712"/>
                </a:lnTo>
                <a:lnTo>
                  <a:pt x="0" y="1137158"/>
                </a:lnTo>
                <a:lnTo>
                  <a:pt x="13017" y="1185722"/>
                </a:lnTo>
                <a:lnTo>
                  <a:pt x="43637" y="1225600"/>
                </a:lnTo>
                <a:lnTo>
                  <a:pt x="87172" y="1250746"/>
                </a:lnTo>
                <a:lnTo>
                  <a:pt x="120142" y="1257300"/>
                </a:lnTo>
                <a:lnTo>
                  <a:pt x="5823458" y="1257300"/>
                </a:lnTo>
                <a:lnTo>
                  <a:pt x="5872022" y="1244282"/>
                </a:lnTo>
                <a:lnTo>
                  <a:pt x="5911913" y="1213662"/>
                </a:lnTo>
                <a:lnTo>
                  <a:pt x="5937046" y="1170114"/>
                </a:lnTo>
                <a:lnTo>
                  <a:pt x="5943600" y="1137158"/>
                </a:lnTo>
                <a:lnTo>
                  <a:pt x="5943600" y="120142"/>
                </a:lnTo>
                <a:lnTo>
                  <a:pt x="5930582" y="71577"/>
                </a:lnTo>
                <a:lnTo>
                  <a:pt x="5899962" y="31686"/>
                </a:lnTo>
                <a:lnTo>
                  <a:pt x="5856427" y="6553"/>
                </a:lnTo>
                <a:lnTo>
                  <a:pt x="5831814" y="825"/>
                </a:lnTo>
                <a:lnTo>
                  <a:pt x="5823458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45075" y="4287837"/>
            <a:ext cx="525780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14" dirty="0">
                <a:solidFill>
                  <a:srgbClr val="3F5349"/>
                </a:solidFill>
                <a:latin typeface="Cambria"/>
                <a:cs typeface="Cambria"/>
              </a:rPr>
              <a:t>Efficiency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Streamlines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process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finding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right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provider,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saving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time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F5349"/>
                </a:solidFill>
                <a:latin typeface="Microsoft Sans Serif"/>
                <a:cs typeface="Microsoft Sans Serif"/>
              </a:rPr>
              <a:t>effort.</a:t>
            </a:r>
            <a:endParaRPr sz="135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86325" y="5562599"/>
            <a:ext cx="5943600" cy="1266825"/>
          </a:xfrm>
          <a:custGeom>
            <a:avLst/>
            <a:gdLst/>
            <a:ahLst/>
            <a:cxnLst/>
            <a:rect l="l" t="t" r="r" b="b"/>
            <a:pathLst>
              <a:path w="5943600" h="1266825">
                <a:moveTo>
                  <a:pt x="5823458" y="0"/>
                </a:moveTo>
                <a:lnTo>
                  <a:pt x="120142" y="0"/>
                </a:lnTo>
                <a:lnTo>
                  <a:pt x="111785" y="825"/>
                </a:lnTo>
                <a:lnTo>
                  <a:pt x="71577" y="13017"/>
                </a:lnTo>
                <a:lnTo>
                  <a:pt x="31686" y="43637"/>
                </a:lnTo>
                <a:lnTo>
                  <a:pt x="6553" y="87185"/>
                </a:lnTo>
                <a:lnTo>
                  <a:pt x="0" y="120142"/>
                </a:lnTo>
                <a:lnTo>
                  <a:pt x="0" y="1138234"/>
                </a:lnTo>
                <a:lnTo>
                  <a:pt x="0" y="1146677"/>
                </a:lnTo>
                <a:lnTo>
                  <a:pt x="13017" y="1195245"/>
                </a:lnTo>
                <a:lnTo>
                  <a:pt x="43637" y="1235132"/>
                </a:lnTo>
                <a:lnTo>
                  <a:pt x="87172" y="1260268"/>
                </a:lnTo>
                <a:lnTo>
                  <a:pt x="120142" y="1266822"/>
                </a:lnTo>
                <a:lnTo>
                  <a:pt x="5823458" y="1266822"/>
                </a:lnTo>
                <a:lnTo>
                  <a:pt x="5872022" y="1253804"/>
                </a:lnTo>
                <a:lnTo>
                  <a:pt x="5911913" y="1223190"/>
                </a:lnTo>
                <a:lnTo>
                  <a:pt x="5937046" y="1179643"/>
                </a:lnTo>
                <a:lnTo>
                  <a:pt x="5943600" y="1146677"/>
                </a:lnTo>
                <a:lnTo>
                  <a:pt x="5943600" y="120142"/>
                </a:lnTo>
                <a:lnTo>
                  <a:pt x="5930582" y="71577"/>
                </a:lnTo>
                <a:lnTo>
                  <a:pt x="5899962" y="31686"/>
                </a:lnTo>
                <a:lnTo>
                  <a:pt x="5856427" y="6553"/>
                </a:lnTo>
                <a:lnTo>
                  <a:pt x="5831814" y="825"/>
                </a:lnTo>
                <a:lnTo>
                  <a:pt x="5823458" y="0"/>
                </a:lnTo>
                <a:close/>
              </a:path>
            </a:pathLst>
          </a:custGeom>
          <a:solidFill>
            <a:srgbClr val="E8F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5075" y="5716587"/>
            <a:ext cx="535241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20" dirty="0">
                <a:solidFill>
                  <a:srgbClr val="3F5349"/>
                </a:solidFill>
                <a:latin typeface="Cambria"/>
                <a:cs typeface="Cambria"/>
              </a:rPr>
              <a:t>Safety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Directs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users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appropriate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level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5349"/>
                </a:solidFill>
                <a:latin typeface="Microsoft Sans Serif"/>
                <a:cs typeface="Microsoft Sans Serif"/>
              </a:rPr>
              <a:t>of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care,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ensuring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safety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and 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timely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intervention.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300C-AAFA-4179-ABFC-3E04D5B2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01625"/>
            <a:ext cx="10047605" cy="6524863"/>
          </a:xfrm>
        </p:spPr>
        <p:txBody>
          <a:bodyPr/>
          <a:lstStyle/>
          <a:p>
            <a:r>
              <a:rPr lang="en-IN" sz="3200" spc="190" dirty="0">
                <a:latin typeface="Cambria"/>
                <a:cs typeface="Cambria"/>
              </a:rPr>
              <a:t>Technology</a:t>
            </a:r>
            <a:r>
              <a:rPr lang="en-IN" sz="3200" spc="-5" dirty="0">
                <a:latin typeface="Cambria"/>
                <a:cs typeface="Cambria"/>
              </a:rPr>
              <a:t> </a:t>
            </a:r>
            <a:r>
              <a:rPr lang="en-IN" sz="3200" spc="240" dirty="0">
                <a:latin typeface="Cambria"/>
                <a:cs typeface="Cambria"/>
              </a:rPr>
              <a:t>Stack:</a:t>
            </a:r>
            <a:br>
              <a:rPr lang="en-IN" sz="3200" spc="240" dirty="0">
                <a:latin typeface="Cambria"/>
                <a:cs typeface="Cambria"/>
              </a:rPr>
            </a:br>
            <a:br>
              <a:rPr lang="en-IN" sz="1600" dirty="0"/>
            </a:br>
            <a:r>
              <a:rPr lang="en-US" sz="1800" dirty="0"/>
              <a:t>1. Frontend</a:t>
            </a:r>
            <a:r>
              <a:rPr lang="en-IN" sz="1800" dirty="0"/>
              <a:t> (User Interface):</a:t>
            </a:r>
            <a:br>
              <a:rPr lang="en-IN" sz="1800" dirty="0"/>
            </a:br>
            <a:br>
              <a:rPr lang="en-US" sz="1800" dirty="0"/>
            </a:br>
            <a:r>
              <a:rPr lang="en-US" sz="1800" dirty="0"/>
              <a:t>The frontend is responsible for the user experience, where users will input their symptoms, view recommendations, and navigate through various healthcare options.</a:t>
            </a:r>
            <a:br>
              <a:rPr lang="en-US" sz="1800" dirty="0"/>
            </a:br>
            <a:r>
              <a:rPr lang="en-US" sz="1800" dirty="0"/>
              <a:t>Tech Stack:</a:t>
            </a:r>
            <a:br>
              <a:rPr lang="en-US" sz="1800" dirty="0"/>
            </a:br>
            <a:r>
              <a:rPr lang="en-US" sz="1800" dirty="0"/>
              <a:t>HTML5/CSS3/JavaScript: For the structure, styling, and interactivity of the webpage.</a:t>
            </a:r>
            <a:br>
              <a:rPr lang="en-US" sz="1800" dirty="0"/>
            </a:br>
            <a:r>
              <a:rPr lang="en-US" sz="1800" dirty="0"/>
              <a:t>React : To create a dynamic and responsive user interface.</a:t>
            </a:r>
            <a:br>
              <a:rPr lang="en-US" sz="1800" dirty="0"/>
            </a:br>
            <a:r>
              <a:rPr lang="en-US" sz="1800" dirty="0"/>
              <a:t>CSS: To make the design more user-friendly and visually appealing.</a:t>
            </a:r>
            <a:br>
              <a:rPr lang="en-US" sz="1800" dirty="0"/>
            </a:br>
            <a:r>
              <a:rPr lang="en-US" sz="1800" dirty="0"/>
              <a:t>Google Maps API: To implement the mapping system for directions.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2. Backend</a:t>
            </a:r>
            <a:r>
              <a:rPr lang="en-IN" sz="1800" dirty="0"/>
              <a:t> (Server-side functionality):</a:t>
            </a:r>
            <a:br>
              <a:rPr lang="en-IN" sz="1800" dirty="0"/>
            </a:br>
            <a:br>
              <a:rPr lang="en-US" sz="1800" dirty="0"/>
            </a:br>
            <a:r>
              <a:rPr lang="en-US" sz="1800" dirty="0"/>
              <a:t>The backend will process the user inputs, analyze the symptoms, and generate recommendations. The AI algorithms will evaluate symptom severity and suggest appropriate healthcare options.</a:t>
            </a:r>
            <a:br>
              <a:rPr lang="en-US" sz="1800" dirty="0"/>
            </a:br>
            <a:r>
              <a:rPr lang="en-US" sz="1800" dirty="0"/>
              <a:t>Tech Stack:</a:t>
            </a:r>
            <a:br>
              <a:rPr lang="en-US" sz="1800" dirty="0"/>
            </a:br>
            <a:r>
              <a:rPr lang="en-US" sz="1800" dirty="0"/>
              <a:t>Node.js with Express : Backend framework to handle HTTPS requests, manage routes, and communicate with the database.</a:t>
            </a:r>
            <a:br>
              <a:rPr lang="en-US" sz="1800" dirty="0"/>
            </a:br>
            <a:r>
              <a:rPr lang="en-US" sz="1800" dirty="0"/>
              <a:t>Python for AI and machine learning: Python libraries like </a:t>
            </a:r>
            <a:r>
              <a:rPr lang="en-US" sz="1800" dirty="0" err="1"/>
              <a:t>scikit</a:t>
            </a:r>
            <a:r>
              <a:rPr lang="en-US" sz="1800" dirty="0"/>
              <a:t>-learn, TensorFlow, or </a:t>
            </a:r>
            <a:r>
              <a:rPr lang="en-US" sz="1800" dirty="0" err="1"/>
              <a:t>PyTorch</a:t>
            </a:r>
            <a:r>
              <a:rPr lang="en-US" sz="1800" dirty="0"/>
              <a:t> for the AI algorithm to classify symptoms and suggest treatment.</a:t>
            </a:r>
            <a:br>
              <a:rPr lang="en-US" sz="1800" dirty="0"/>
            </a:br>
            <a:br>
              <a:rPr lang="en-US" sz="18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8800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52EB-38A0-424F-A479-C7ED0EB7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16025"/>
            <a:ext cx="10047605" cy="4154984"/>
          </a:xfrm>
        </p:spPr>
        <p:txBody>
          <a:bodyPr/>
          <a:lstStyle/>
          <a:p>
            <a:pPr algn="l"/>
            <a:r>
              <a:rPr lang="en-US" sz="1800" dirty="0"/>
              <a:t>3. Database</a:t>
            </a:r>
            <a:r>
              <a:rPr lang="en-IN" sz="1800" dirty="0"/>
              <a:t> (Data storage):</a:t>
            </a:r>
            <a:br>
              <a:rPr lang="en-IN" sz="1800" dirty="0"/>
            </a:br>
            <a:br>
              <a:rPr lang="en-US" sz="1800" dirty="0"/>
            </a:br>
            <a:r>
              <a:rPr lang="en-US" sz="1800" dirty="0"/>
              <a:t>The database will store information about healthcare providers, their specialties, locations, and possibly reviews from users.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Tech Stack:</a:t>
            </a:r>
            <a:br>
              <a:rPr lang="en-US" sz="1800" dirty="0"/>
            </a:br>
            <a:r>
              <a:rPr lang="en-US" sz="1800" dirty="0"/>
              <a:t>PostgreSQL (SQL):</a:t>
            </a:r>
            <a:br>
              <a:rPr lang="en-US" sz="1800" dirty="0"/>
            </a:br>
            <a:r>
              <a:rPr lang="en-US" sz="1800" dirty="0"/>
              <a:t> We will create five main tables:</a:t>
            </a:r>
            <a:br>
              <a:rPr lang="en-US" sz="1800" dirty="0"/>
            </a:br>
            <a:r>
              <a:rPr lang="en-US" sz="1800" dirty="0" err="1"/>
              <a:t>a.Healthcare</a:t>
            </a:r>
            <a:r>
              <a:rPr lang="en-US" sz="1800" dirty="0"/>
              <a:t> Providers: Store details of healthcare providers like hospitals and clinics.</a:t>
            </a:r>
            <a:br>
              <a:rPr lang="en-US" sz="1800" dirty="0"/>
            </a:br>
            <a:r>
              <a:rPr lang="en-US" sz="1800" dirty="0" err="1"/>
              <a:t>b.User</a:t>
            </a:r>
            <a:r>
              <a:rPr lang="en-US" sz="1800" dirty="0"/>
              <a:t> Symptoms: Store the symptoms that users submit.</a:t>
            </a:r>
            <a:br>
              <a:rPr lang="en-US" sz="1800" dirty="0"/>
            </a:br>
            <a:r>
              <a:rPr lang="en-US" sz="1800" dirty="0" err="1"/>
              <a:t>c.Recommendations</a:t>
            </a:r>
            <a:r>
              <a:rPr lang="en-US" sz="1800" dirty="0"/>
              <a:t>: Store the healthcare provider recommendations for users.</a:t>
            </a:r>
            <a:br>
              <a:rPr lang="en-US" sz="1800" dirty="0"/>
            </a:br>
            <a:r>
              <a:rPr lang="en-US" sz="1800" dirty="0" err="1"/>
              <a:t>d.Users</a:t>
            </a:r>
            <a:r>
              <a:rPr lang="en-US" sz="1800" dirty="0"/>
              <a:t>: Store user data if you're planning for personalized recommendations.</a:t>
            </a:r>
            <a:br>
              <a:rPr lang="en-US" sz="1800" dirty="0"/>
            </a:br>
            <a:r>
              <a:rPr lang="en-US" sz="1800" dirty="0" err="1"/>
              <a:t>e.Location</a:t>
            </a:r>
            <a:r>
              <a:rPr lang="en-US" sz="1800" dirty="0"/>
              <a:t> Data :To store geographical data (latitude and longitude).</a:t>
            </a: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5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8DF4-73A6-4906-B85C-2EE2DDCB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54024"/>
            <a:ext cx="10047605" cy="615553"/>
          </a:xfrm>
        </p:spPr>
        <p:txBody>
          <a:bodyPr/>
          <a:lstStyle/>
          <a:p>
            <a:r>
              <a:rPr lang="en-IN" sz="4000" dirty="0"/>
              <a:t>Team members roles: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D23A-17FE-4803-8947-5A7C99C8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82825"/>
            <a:ext cx="10287000" cy="2600960"/>
          </a:xfrm>
        </p:spPr>
        <p:txBody>
          <a:bodyPr/>
          <a:lstStyle/>
          <a:p>
            <a:r>
              <a:rPr lang="en-IN" sz="2800" dirty="0">
                <a:latin typeface="Arial Narrow" panose="020B0606020202030204" pitchFamily="34" charset="0"/>
              </a:rPr>
              <a:t>2310030034(</a:t>
            </a:r>
            <a:r>
              <a:rPr lang="en-IN" sz="2800" dirty="0" err="1">
                <a:latin typeface="Arial Narrow" panose="020B0606020202030204" pitchFamily="34" charset="0"/>
              </a:rPr>
              <a:t>Harshavardhan</a:t>
            </a:r>
            <a:r>
              <a:rPr lang="en-IN" sz="2800" dirty="0">
                <a:latin typeface="Arial Narrow" panose="020B0606020202030204" pitchFamily="34" charset="0"/>
              </a:rPr>
              <a:t>):Frontend</a:t>
            </a:r>
          </a:p>
          <a:p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>
                <a:latin typeface="Arial Narrow" panose="020B0606020202030204" pitchFamily="34" charset="0"/>
              </a:rPr>
              <a:t>2310030149(Sadavika):Backend</a:t>
            </a:r>
          </a:p>
          <a:p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>
                <a:latin typeface="Arial Narrow" panose="020B0606020202030204" pitchFamily="34" charset="0"/>
              </a:rPr>
              <a:t>2310030005(</a:t>
            </a:r>
            <a:r>
              <a:rPr lang="en-IN" sz="2800" dirty="0" err="1">
                <a:latin typeface="Arial Narrow" panose="020B0606020202030204" pitchFamily="34" charset="0"/>
              </a:rPr>
              <a:t>Harivardhan</a:t>
            </a:r>
            <a:r>
              <a:rPr lang="en-IN" sz="2800" dirty="0">
                <a:latin typeface="Arial Narrow" panose="020B0606020202030204" pitchFamily="34" charset="0"/>
              </a:rPr>
              <a:t>):Database</a:t>
            </a:r>
          </a:p>
        </p:txBody>
      </p:sp>
    </p:spTree>
    <p:extLst>
      <p:ext uri="{BB962C8B-B14F-4D97-AF65-F5344CB8AC3E}">
        <p14:creationId xmlns:p14="http://schemas.microsoft.com/office/powerpoint/2010/main" val="31095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7296150"/>
          </a:xfrm>
          <a:custGeom>
            <a:avLst/>
            <a:gdLst/>
            <a:ahLst/>
            <a:cxnLst/>
            <a:rect l="l" t="t" r="r" b="b"/>
            <a:pathLst>
              <a:path w="11430000" h="7296150">
                <a:moveTo>
                  <a:pt x="11430000" y="0"/>
                </a:moveTo>
                <a:lnTo>
                  <a:pt x="0" y="0"/>
                </a:lnTo>
                <a:lnTo>
                  <a:pt x="0" y="7296150"/>
                </a:lnTo>
                <a:lnTo>
                  <a:pt x="11430000" y="7296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F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3999" y="454024"/>
            <a:ext cx="1215898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25"/>
              </a:spcBef>
            </a:pPr>
            <a:r>
              <a:rPr spc="200" dirty="0">
                <a:latin typeface="Cambria"/>
                <a:cs typeface="Cambria"/>
              </a:rPr>
              <a:t>Implementation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235" dirty="0">
                <a:latin typeface="Cambria"/>
                <a:cs typeface="Cambria"/>
              </a:rPr>
              <a:t>Roadmap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03763" y="1292226"/>
            <a:ext cx="971550" cy="5562600"/>
            <a:chOff x="4950625" y="1266824"/>
            <a:chExt cx="971550" cy="5562600"/>
          </a:xfrm>
        </p:grpSpPr>
        <p:sp>
          <p:nvSpPr>
            <p:cNvPr id="6" name="object 6"/>
            <p:cNvSpPr/>
            <p:nvPr/>
          </p:nvSpPr>
          <p:spPr>
            <a:xfrm>
              <a:off x="5133975" y="1266837"/>
              <a:ext cx="788670" cy="5562600"/>
            </a:xfrm>
            <a:custGeom>
              <a:avLst/>
              <a:gdLst/>
              <a:ahLst/>
              <a:cxnLst/>
              <a:rect l="l" t="t" r="r" b="b"/>
              <a:pathLst>
                <a:path w="788670" h="5562600">
                  <a:moveTo>
                    <a:pt x="19050" y="6883"/>
                  </a:moveTo>
                  <a:lnTo>
                    <a:pt x="18122" y="4635"/>
                  </a:lnTo>
                  <a:lnTo>
                    <a:pt x="14401" y="914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14"/>
                  </a:lnTo>
                  <a:lnTo>
                    <a:pt x="927" y="4635"/>
                  </a:lnTo>
                  <a:lnTo>
                    <a:pt x="0" y="6883"/>
                  </a:lnTo>
                  <a:lnTo>
                    <a:pt x="0" y="5553062"/>
                  </a:lnTo>
                  <a:lnTo>
                    <a:pt x="0" y="5555704"/>
                  </a:lnTo>
                  <a:lnTo>
                    <a:pt x="927" y="5557939"/>
                  </a:lnTo>
                  <a:lnTo>
                    <a:pt x="4648" y="5561660"/>
                  </a:lnTo>
                  <a:lnTo>
                    <a:pt x="6896" y="5562587"/>
                  </a:lnTo>
                  <a:lnTo>
                    <a:pt x="12153" y="5562587"/>
                  </a:lnTo>
                  <a:lnTo>
                    <a:pt x="14401" y="5561660"/>
                  </a:lnTo>
                  <a:lnTo>
                    <a:pt x="18122" y="5557939"/>
                  </a:lnTo>
                  <a:lnTo>
                    <a:pt x="19050" y="5555704"/>
                  </a:lnTo>
                  <a:lnTo>
                    <a:pt x="19050" y="6883"/>
                  </a:lnTo>
                  <a:close/>
                </a:path>
                <a:path w="788670" h="5562600">
                  <a:moveTo>
                    <a:pt x="788200" y="378358"/>
                  </a:moveTo>
                  <a:lnTo>
                    <a:pt x="787260" y="376110"/>
                  </a:lnTo>
                  <a:lnTo>
                    <a:pt x="783539" y="372389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389"/>
                  </a:lnTo>
                  <a:lnTo>
                    <a:pt x="189039" y="376110"/>
                  </a:lnTo>
                  <a:lnTo>
                    <a:pt x="188125" y="378358"/>
                  </a:lnTo>
                  <a:lnTo>
                    <a:pt x="188125" y="381000"/>
                  </a:lnTo>
                  <a:lnTo>
                    <a:pt x="188125" y="383616"/>
                  </a:lnTo>
                  <a:lnTo>
                    <a:pt x="189039" y="385864"/>
                  </a:lnTo>
                  <a:lnTo>
                    <a:pt x="192773" y="389585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85"/>
                  </a:lnTo>
                  <a:lnTo>
                    <a:pt x="787260" y="385864"/>
                  </a:lnTo>
                  <a:lnTo>
                    <a:pt x="788200" y="383616"/>
                  </a:lnTo>
                  <a:lnTo>
                    <a:pt x="788200" y="378358"/>
                  </a:lnTo>
                  <a:close/>
                </a:path>
              </a:pathLst>
            </a:custGeom>
            <a:solidFill>
              <a:srgbClr val="CED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0625" y="14573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270370" y="0"/>
                  </a:moveTo>
                  <a:lnTo>
                    <a:pt x="120142" y="0"/>
                  </a:lnTo>
                  <a:lnTo>
                    <a:pt x="111772" y="825"/>
                  </a:lnTo>
                  <a:lnTo>
                    <a:pt x="71564" y="13017"/>
                  </a:lnTo>
                  <a:lnTo>
                    <a:pt x="31686" y="43637"/>
                  </a:lnTo>
                  <a:lnTo>
                    <a:pt x="6553" y="87185"/>
                  </a:lnTo>
                  <a:lnTo>
                    <a:pt x="0" y="120142"/>
                  </a:lnTo>
                  <a:lnTo>
                    <a:pt x="0" y="261937"/>
                  </a:lnTo>
                  <a:lnTo>
                    <a:pt x="0" y="270383"/>
                  </a:lnTo>
                  <a:lnTo>
                    <a:pt x="13017" y="318947"/>
                  </a:lnTo>
                  <a:lnTo>
                    <a:pt x="43624" y="358825"/>
                  </a:lnTo>
                  <a:lnTo>
                    <a:pt x="87172" y="383971"/>
                  </a:lnTo>
                  <a:lnTo>
                    <a:pt x="120142" y="390525"/>
                  </a:lnTo>
                  <a:lnTo>
                    <a:pt x="270370" y="390525"/>
                  </a:lnTo>
                  <a:lnTo>
                    <a:pt x="318947" y="377507"/>
                  </a:lnTo>
                  <a:lnTo>
                    <a:pt x="358825" y="346887"/>
                  </a:lnTo>
                  <a:lnTo>
                    <a:pt x="383959" y="303339"/>
                  </a:lnTo>
                  <a:lnTo>
                    <a:pt x="390525" y="270383"/>
                  </a:lnTo>
                  <a:lnTo>
                    <a:pt x="390525" y="120142"/>
                  </a:lnTo>
                  <a:lnTo>
                    <a:pt x="377507" y="71577"/>
                  </a:lnTo>
                  <a:lnTo>
                    <a:pt x="346887" y="31686"/>
                  </a:lnTo>
                  <a:lnTo>
                    <a:pt x="303339" y="6553"/>
                  </a:lnTo>
                  <a:lnTo>
                    <a:pt x="278739" y="825"/>
                  </a:lnTo>
                  <a:lnTo>
                    <a:pt x="270370" y="0"/>
                  </a:lnTo>
                  <a:close/>
                </a:path>
              </a:pathLst>
            </a:custGeom>
            <a:solidFill>
              <a:srgbClr val="E8F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6624" y="1513431"/>
            <a:ext cx="1543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F5349"/>
                </a:solidFill>
                <a:latin typeface="Cambria"/>
                <a:cs typeface="Cambria"/>
              </a:rPr>
              <a:t>1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7467" y="1420812"/>
            <a:ext cx="8134020" cy="57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20" dirty="0">
                <a:solidFill>
                  <a:srgbClr val="3F5349"/>
                </a:solidFill>
                <a:latin typeface="Cambria"/>
                <a:cs typeface="Cambria"/>
              </a:rPr>
              <a:t>Research</a:t>
            </a:r>
            <a:r>
              <a:rPr sz="1650" b="1" spc="-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&amp;</a:t>
            </a:r>
            <a:r>
              <a:rPr sz="1650" b="1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95" dirty="0">
                <a:solidFill>
                  <a:srgbClr val="3F5349"/>
                </a:solidFill>
                <a:latin typeface="Cambria"/>
                <a:cs typeface="Cambria"/>
              </a:rPr>
              <a:t>Development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z="1350" spc="50" dirty="0">
                <a:solidFill>
                  <a:srgbClr val="3F5349"/>
                </a:solidFill>
                <a:latin typeface="Microsoft Sans Serif"/>
                <a:cs typeface="Microsoft Sans Serif"/>
              </a:rPr>
              <a:t>Gathering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data,</a:t>
            </a:r>
            <a:r>
              <a:rPr sz="1350" spc="3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designing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algorithms,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building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the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04233" y="2945174"/>
            <a:ext cx="971550" cy="381000"/>
            <a:chOff x="4950625" y="2895599"/>
            <a:chExt cx="971550" cy="381000"/>
          </a:xfrm>
        </p:grpSpPr>
        <p:sp>
          <p:nvSpPr>
            <p:cNvPr id="11" name="object 11"/>
            <p:cNvSpPr/>
            <p:nvPr/>
          </p:nvSpPr>
          <p:spPr>
            <a:xfrm>
              <a:off x="5322100" y="307657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CED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0625" y="2895599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270370" y="0"/>
                  </a:moveTo>
                  <a:lnTo>
                    <a:pt x="120142" y="0"/>
                  </a:lnTo>
                  <a:lnTo>
                    <a:pt x="111772" y="825"/>
                  </a:lnTo>
                  <a:lnTo>
                    <a:pt x="71564" y="13017"/>
                  </a:lnTo>
                  <a:lnTo>
                    <a:pt x="31686" y="43637"/>
                  </a:lnTo>
                  <a:lnTo>
                    <a:pt x="6553" y="87185"/>
                  </a:lnTo>
                  <a:lnTo>
                    <a:pt x="0" y="120142"/>
                  </a:lnTo>
                  <a:lnTo>
                    <a:pt x="0" y="252412"/>
                  </a:lnTo>
                  <a:lnTo>
                    <a:pt x="0" y="260858"/>
                  </a:lnTo>
                  <a:lnTo>
                    <a:pt x="13017" y="309422"/>
                  </a:lnTo>
                  <a:lnTo>
                    <a:pt x="43624" y="349300"/>
                  </a:lnTo>
                  <a:lnTo>
                    <a:pt x="87172" y="374446"/>
                  </a:lnTo>
                  <a:lnTo>
                    <a:pt x="120142" y="381000"/>
                  </a:lnTo>
                  <a:lnTo>
                    <a:pt x="270370" y="381000"/>
                  </a:lnTo>
                  <a:lnTo>
                    <a:pt x="318947" y="367982"/>
                  </a:lnTo>
                  <a:lnTo>
                    <a:pt x="358825" y="337362"/>
                  </a:lnTo>
                  <a:lnTo>
                    <a:pt x="383959" y="293814"/>
                  </a:lnTo>
                  <a:lnTo>
                    <a:pt x="390525" y="260858"/>
                  </a:lnTo>
                  <a:lnTo>
                    <a:pt x="390525" y="120142"/>
                  </a:lnTo>
                  <a:lnTo>
                    <a:pt x="377507" y="71577"/>
                  </a:lnTo>
                  <a:lnTo>
                    <a:pt x="346887" y="31686"/>
                  </a:lnTo>
                  <a:lnTo>
                    <a:pt x="303339" y="6553"/>
                  </a:lnTo>
                  <a:lnTo>
                    <a:pt x="278739" y="825"/>
                  </a:lnTo>
                  <a:lnTo>
                    <a:pt x="270370" y="0"/>
                  </a:lnTo>
                  <a:close/>
                </a:path>
              </a:pathLst>
            </a:custGeom>
            <a:solidFill>
              <a:srgbClr val="E8F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90275" y="2874342"/>
            <a:ext cx="1936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80" dirty="0">
                <a:solidFill>
                  <a:srgbClr val="3F5349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5783" y="2849562"/>
            <a:ext cx="8224603" cy="5827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3F5349"/>
                </a:solidFill>
                <a:latin typeface="Cambria"/>
                <a:cs typeface="Cambria"/>
              </a:rPr>
              <a:t>Testing</a:t>
            </a:r>
            <a:r>
              <a:rPr sz="1650" b="1" spc="-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&amp;</a:t>
            </a:r>
            <a:r>
              <a:rPr sz="1650" b="1" spc="-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80" dirty="0">
                <a:solidFill>
                  <a:srgbClr val="3F5349"/>
                </a:solidFill>
                <a:latin typeface="Cambria"/>
                <a:cs typeface="Cambria"/>
              </a:rPr>
              <a:t>Validation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Rigorous</a:t>
            </a:r>
            <a:r>
              <a:rPr sz="1350" spc="7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testing </a:t>
            </a:r>
            <a:r>
              <a:rPr sz="1350" spc="95" dirty="0">
                <a:solidFill>
                  <a:srgbClr val="3F5349"/>
                </a:solidFill>
                <a:latin typeface="Microsoft Sans Serif"/>
                <a:cs typeface="Microsoft Sans Serif"/>
              </a:rPr>
              <a:t>with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healthcare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professionals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5349"/>
                </a:solidFill>
                <a:latin typeface="Microsoft Sans Serif"/>
                <a:cs typeface="Microsoft Sans Serif"/>
              </a:rPr>
              <a:t>to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ensure 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accuracy</a:t>
            </a:r>
            <a:r>
              <a:rPr sz="1350" spc="114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1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usability.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04233" y="4389438"/>
            <a:ext cx="971550" cy="390525"/>
            <a:chOff x="4950625" y="4324349"/>
            <a:chExt cx="971550" cy="390525"/>
          </a:xfrm>
        </p:grpSpPr>
        <p:sp>
          <p:nvSpPr>
            <p:cNvPr id="16" name="object 16"/>
            <p:cNvSpPr/>
            <p:nvPr/>
          </p:nvSpPr>
          <p:spPr>
            <a:xfrm>
              <a:off x="5322100" y="450532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CED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0625" y="432434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270370" y="0"/>
                  </a:moveTo>
                  <a:lnTo>
                    <a:pt x="120142" y="0"/>
                  </a:lnTo>
                  <a:lnTo>
                    <a:pt x="111772" y="825"/>
                  </a:lnTo>
                  <a:lnTo>
                    <a:pt x="71564" y="13017"/>
                  </a:lnTo>
                  <a:lnTo>
                    <a:pt x="31686" y="43637"/>
                  </a:lnTo>
                  <a:lnTo>
                    <a:pt x="6553" y="87185"/>
                  </a:lnTo>
                  <a:lnTo>
                    <a:pt x="0" y="120142"/>
                  </a:lnTo>
                  <a:lnTo>
                    <a:pt x="0" y="261937"/>
                  </a:lnTo>
                  <a:lnTo>
                    <a:pt x="0" y="270383"/>
                  </a:lnTo>
                  <a:lnTo>
                    <a:pt x="13017" y="318947"/>
                  </a:lnTo>
                  <a:lnTo>
                    <a:pt x="43624" y="358825"/>
                  </a:lnTo>
                  <a:lnTo>
                    <a:pt x="87172" y="383971"/>
                  </a:lnTo>
                  <a:lnTo>
                    <a:pt x="120142" y="390525"/>
                  </a:lnTo>
                  <a:lnTo>
                    <a:pt x="270370" y="390525"/>
                  </a:lnTo>
                  <a:lnTo>
                    <a:pt x="318947" y="377507"/>
                  </a:lnTo>
                  <a:lnTo>
                    <a:pt x="358825" y="346887"/>
                  </a:lnTo>
                  <a:lnTo>
                    <a:pt x="383959" y="303339"/>
                  </a:lnTo>
                  <a:lnTo>
                    <a:pt x="390525" y="270383"/>
                  </a:lnTo>
                  <a:lnTo>
                    <a:pt x="390525" y="120142"/>
                  </a:lnTo>
                  <a:lnTo>
                    <a:pt x="377507" y="71577"/>
                  </a:lnTo>
                  <a:lnTo>
                    <a:pt x="346887" y="31686"/>
                  </a:lnTo>
                  <a:lnTo>
                    <a:pt x="303339" y="6553"/>
                  </a:lnTo>
                  <a:lnTo>
                    <a:pt x="278739" y="825"/>
                  </a:lnTo>
                  <a:lnTo>
                    <a:pt x="270370" y="0"/>
                  </a:lnTo>
                  <a:close/>
                </a:path>
              </a:pathLst>
            </a:custGeom>
            <a:solidFill>
              <a:srgbClr val="E8F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96624" y="4443635"/>
            <a:ext cx="1809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3F5349"/>
                </a:solidFill>
                <a:latin typeface="Cambria"/>
                <a:cs typeface="Cambria"/>
              </a:rPr>
              <a:t>3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7467" y="4287837"/>
            <a:ext cx="8297846" cy="5827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14" dirty="0">
                <a:solidFill>
                  <a:srgbClr val="3F5349"/>
                </a:solidFill>
                <a:latin typeface="Cambria"/>
                <a:cs typeface="Cambria"/>
              </a:rPr>
              <a:t>Deployment</a:t>
            </a:r>
            <a:r>
              <a:rPr sz="1650" b="1" spc="-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&amp;</a:t>
            </a:r>
            <a:r>
              <a:rPr sz="1650" b="1" spc="-15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25" dirty="0">
                <a:solidFill>
                  <a:srgbClr val="3F5349"/>
                </a:solidFill>
                <a:latin typeface="Cambria"/>
                <a:cs typeface="Cambria"/>
              </a:rPr>
              <a:t>Launch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Deploying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on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a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pilot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5349"/>
                </a:solidFill>
                <a:latin typeface="Microsoft Sans Serif"/>
                <a:cs typeface="Microsoft Sans Serif"/>
              </a:rPr>
              <a:t>basis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25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5349"/>
                </a:solidFill>
                <a:latin typeface="Microsoft Sans Serif"/>
                <a:cs typeface="Microsoft Sans Serif"/>
              </a:rPr>
              <a:t>gathering</a:t>
            </a: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3F5349"/>
                </a:solidFill>
                <a:latin typeface="Microsoft Sans Serif"/>
                <a:cs typeface="Microsoft Sans Serif"/>
              </a:rPr>
              <a:t>user 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feedback.</a:t>
            </a:r>
            <a:endParaRPr sz="135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5916" y="5782311"/>
            <a:ext cx="971550" cy="381000"/>
            <a:chOff x="4950625" y="5762624"/>
            <a:chExt cx="971550" cy="381000"/>
          </a:xfrm>
        </p:grpSpPr>
        <p:sp>
          <p:nvSpPr>
            <p:cNvPr id="21" name="object 21"/>
            <p:cNvSpPr/>
            <p:nvPr/>
          </p:nvSpPr>
          <p:spPr>
            <a:xfrm>
              <a:off x="5322100" y="5943599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CED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0625" y="5762624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270370" y="0"/>
                  </a:moveTo>
                  <a:lnTo>
                    <a:pt x="120142" y="0"/>
                  </a:lnTo>
                  <a:lnTo>
                    <a:pt x="111772" y="825"/>
                  </a:lnTo>
                  <a:lnTo>
                    <a:pt x="71564" y="13017"/>
                  </a:lnTo>
                  <a:lnTo>
                    <a:pt x="31686" y="43637"/>
                  </a:lnTo>
                  <a:lnTo>
                    <a:pt x="6553" y="87185"/>
                  </a:lnTo>
                  <a:lnTo>
                    <a:pt x="0" y="120142"/>
                  </a:lnTo>
                  <a:lnTo>
                    <a:pt x="0" y="252412"/>
                  </a:lnTo>
                  <a:lnTo>
                    <a:pt x="0" y="260858"/>
                  </a:lnTo>
                  <a:lnTo>
                    <a:pt x="13017" y="309420"/>
                  </a:lnTo>
                  <a:lnTo>
                    <a:pt x="43624" y="349307"/>
                  </a:lnTo>
                  <a:lnTo>
                    <a:pt x="87172" y="374442"/>
                  </a:lnTo>
                  <a:lnTo>
                    <a:pt x="120142" y="381002"/>
                  </a:lnTo>
                  <a:lnTo>
                    <a:pt x="270370" y="381002"/>
                  </a:lnTo>
                  <a:lnTo>
                    <a:pt x="318947" y="367979"/>
                  </a:lnTo>
                  <a:lnTo>
                    <a:pt x="358825" y="337365"/>
                  </a:lnTo>
                  <a:lnTo>
                    <a:pt x="383959" y="293818"/>
                  </a:lnTo>
                  <a:lnTo>
                    <a:pt x="390525" y="260858"/>
                  </a:lnTo>
                  <a:lnTo>
                    <a:pt x="390525" y="120142"/>
                  </a:lnTo>
                  <a:lnTo>
                    <a:pt x="377507" y="71577"/>
                  </a:lnTo>
                  <a:lnTo>
                    <a:pt x="346887" y="31686"/>
                  </a:lnTo>
                  <a:lnTo>
                    <a:pt x="303339" y="6553"/>
                  </a:lnTo>
                  <a:lnTo>
                    <a:pt x="278739" y="825"/>
                  </a:lnTo>
                  <a:lnTo>
                    <a:pt x="270370" y="0"/>
                  </a:lnTo>
                  <a:close/>
                </a:path>
              </a:pathLst>
            </a:custGeom>
            <a:solidFill>
              <a:srgbClr val="E8F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86782" y="5724539"/>
            <a:ext cx="2006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25" dirty="0">
                <a:solidFill>
                  <a:srgbClr val="3F5349"/>
                </a:solidFill>
                <a:latin typeface="Cambria"/>
                <a:cs typeface="Cambria"/>
              </a:rPr>
              <a:t>4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7467" y="5716589"/>
            <a:ext cx="8155598" cy="5827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Expansion</a:t>
            </a:r>
            <a:r>
              <a:rPr sz="1650" b="1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110" dirty="0">
                <a:solidFill>
                  <a:srgbClr val="3F5349"/>
                </a:solidFill>
                <a:latin typeface="Cambria"/>
                <a:cs typeface="Cambria"/>
              </a:rPr>
              <a:t>&amp;</a:t>
            </a:r>
            <a:r>
              <a:rPr sz="1650" b="1" dirty="0">
                <a:solidFill>
                  <a:srgbClr val="3F5349"/>
                </a:solidFill>
                <a:latin typeface="Cambria"/>
                <a:cs typeface="Cambria"/>
              </a:rPr>
              <a:t> </a:t>
            </a:r>
            <a:r>
              <a:rPr sz="1650" b="1" spc="95" dirty="0">
                <a:solidFill>
                  <a:srgbClr val="3F5349"/>
                </a:solidFill>
                <a:latin typeface="Cambria"/>
                <a:cs typeface="Cambria"/>
              </a:rPr>
              <a:t>Optimization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20" dirty="0">
                <a:solidFill>
                  <a:srgbClr val="3F5349"/>
                </a:solidFill>
                <a:latin typeface="Microsoft Sans Serif"/>
                <a:cs typeface="Microsoft Sans Serif"/>
              </a:rPr>
              <a:t>Continuously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5349"/>
                </a:solidFill>
                <a:latin typeface="Microsoft Sans Serif"/>
                <a:cs typeface="Microsoft Sans Serif"/>
              </a:rPr>
              <a:t>refining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expanding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the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5349"/>
                </a:solidFill>
                <a:latin typeface="Microsoft Sans Serif"/>
                <a:cs typeface="Microsoft Sans Serif"/>
              </a:rPr>
              <a:t>system</a:t>
            </a:r>
            <a:r>
              <a:rPr sz="1350" spc="4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5349"/>
                </a:solidFill>
                <a:latin typeface="Microsoft Sans Serif"/>
                <a:cs typeface="Microsoft Sans Serif"/>
              </a:rPr>
              <a:t>based </a:t>
            </a:r>
            <a:r>
              <a:rPr sz="1350" spc="80" dirty="0">
                <a:solidFill>
                  <a:srgbClr val="3F5349"/>
                </a:solidFill>
                <a:latin typeface="Microsoft Sans Serif"/>
                <a:cs typeface="Microsoft Sans Serif"/>
              </a:rPr>
              <a:t>on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 user </a:t>
            </a:r>
            <a:r>
              <a:rPr sz="1350" spc="85" dirty="0">
                <a:solidFill>
                  <a:srgbClr val="3F5349"/>
                </a:solidFill>
                <a:latin typeface="Microsoft Sans Serif"/>
                <a:cs typeface="Microsoft Sans Serif"/>
              </a:rPr>
              <a:t>data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5349"/>
                </a:solidFill>
                <a:latin typeface="Microsoft Sans Serif"/>
                <a:cs typeface="Microsoft Sans Serif"/>
              </a:rPr>
              <a:t>and</a:t>
            </a:r>
            <a:r>
              <a:rPr sz="1350" dirty="0">
                <a:solidFill>
                  <a:srgbClr val="3F5349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5349"/>
                </a:solidFill>
                <a:latin typeface="Microsoft Sans Serif"/>
                <a:cs typeface="Microsoft Sans Serif"/>
              </a:rPr>
              <a:t>feedback.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695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Narrow</vt:lpstr>
      <vt:lpstr>Calibri</vt:lpstr>
      <vt:lpstr>Cambria</vt:lpstr>
      <vt:lpstr>Microsoft Sans Serif</vt:lpstr>
      <vt:lpstr>Office Theme</vt:lpstr>
      <vt:lpstr>AI-Powered Healthcare Recommendation System</vt:lpstr>
      <vt:lpstr>Aim:</vt:lpstr>
      <vt:lpstr>Objectives</vt:lpstr>
      <vt:lpstr>System Modules:</vt:lpstr>
      <vt:lpstr>Advantages:</vt:lpstr>
      <vt:lpstr>Technology Stack:  1. Frontend (User Interface):  The frontend is responsible for the user experience, where users will input their symptoms, view recommendations, and navigate through various healthcare options. Tech Stack: HTML5/CSS3/JavaScript: For the structure, styling, and interactivity of the webpage. React : To create a dynamic and responsive user interface. CSS: To make the design more user-friendly and visually appealing. Google Maps API: To implement the mapping system for directions.  2. Backend (Server-side functionality):  The backend will process the user inputs, analyze the symptoms, and generate recommendations. The AI algorithms will evaluate symptom severity and suggest appropriate healthcare options. Tech Stack: Node.js with Express : Backend framework to handle HTTPS requests, manage routes, and communicate with the database. Python for AI and machine learning: Python libraries like scikit-learn, TensorFlow, or PyTorch for the AI algorithm to classify symptoms and suggest treatment.  </vt:lpstr>
      <vt:lpstr>3. Database (Data storage):  The database will store information about healthcare providers, their specialties, locations, and possibly reviews from users.   Tech Stack: PostgreSQL (SQL):  We will create five main tables: a.Healthcare Providers: Store details of healthcare providers like hospitals and clinics. b.User Symptoms: Store the symptoms that users submit. c.Recommendations: Store the healthcare provider recommendations for users. d.Users: Store user data if you're planning for personalized recommendations. e.Location Data :To store geographical data (latitude and longitude).  </vt:lpstr>
      <vt:lpstr>Team members roles:</vt:lpstr>
      <vt:lpstr>Implementation Roadmap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Healthcare Recommendation System</dc:title>
  <dc:creator>ROG</dc:creator>
  <cp:lastModifiedBy>Harshvardhan Gaikwad</cp:lastModifiedBy>
  <cp:revision>6</cp:revision>
  <dcterms:created xsi:type="dcterms:W3CDTF">2025-02-08T14:33:22Z</dcterms:created>
  <dcterms:modified xsi:type="dcterms:W3CDTF">2025-02-11T08:49:34Z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2025-02-08T00:00:00Z</vt:filetime>
  </property>
  <property fmtid="{D5CDD505-2E9C-101B-9397-08002B2CF9AE}" pid="5" name="Producer">
    <vt:lpwstr>GPL Ghostscript 10.02.0</vt:lpwstr>
  </property>
</Properties>
</file>