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sldIdLst>
    <p:sldId id="256" r:id="rId5"/>
    <p:sldId id="257" r:id="rId6"/>
    <p:sldId id="259" r:id="rId7"/>
    <p:sldId id="260" r:id="rId8"/>
    <p:sldId id="261" r:id="rId9"/>
    <p:sldId id="262" r:id="rId10"/>
    <p:sldId id="264" r:id="rId11"/>
    <p:sldId id="263"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9494E2-A73E-4363-90CC-06C933C8CEFF}" v="42" dt="2022-02-10T07:50:11.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117" d="100"/>
          <a:sy n="117" d="100"/>
        </p:scale>
        <p:origin x="22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281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6004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0033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617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83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6998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165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1243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386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513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4895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83344034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s protoboard">
            <a:extLst>
              <a:ext uri="{FF2B5EF4-FFF2-40B4-BE49-F238E27FC236}">
                <a16:creationId xmlns:a16="http://schemas.microsoft.com/office/drawing/2014/main" id="{D63E7224-473E-4051-B412-72CD810FA7FC}"/>
              </a:ext>
            </a:extLst>
          </p:cNvPr>
          <p:cNvPicPr>
            <a:picLocks noChangeAspect="1"/>
          </p:cNvPicPr>
          <p:nvPr/>
        </p:nvPicPr>
        <p:blipFill rotWithShape="1">
          <a:blip r:embed="rId2">
            <a:alphaModFix amt="50000"/>
          </a:blip>
          <a:srcRect t="15605" r="-2" b="-2"/>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Internet of Things</a:t>
            </a:r>
            <a:br>
              <a:rPr lang="en-US">
                <a:solidFill>
                  <a:srgbClr val="FFFFFF"/>
                </a:solidFill>
              </a:rPr>
            </a:br>
            <a:br>
              <a:rPr lang="en-US">
                <a:solidFill>
                  <a:srgbClr val="FFFFFF"/>
                </a:solidFill>
              </a:rPr>
            </a:br>
            <a:r>
              <a:rPr lang="en-US">
                <a:solidFill>
                  <a:srgbClr val="FFFFFF"/>
                </a:solidFill>
              </a:rPr>
              <a:t>Stepper motor</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endParaRPr lang="en-US" b="1">
              <a:solidFill>
                <a:srgbClr val="FFFFFF"/>
              </a:solidFill>
            </a:endParaRPr>
          </a:p>
          <a:p>
            <a:r>
              <a:rPr lang="en-US" b="1" dirty="0">
                <a:solidFill>
                  <a:srgbClr val="FFFFFF"/>
                </a:solidFill>
              </a:rPr>
              <a:t>-Harshvardhan Gaikwad 4947</a:t>
            </a:r>
          </a:p>
        </p:txBody>
      </p:sp>
    </p:spTree>
    <p:extLst>
      <p:ext uri="{BB962C8B-B14F-4D97-AF65-F5344CB8AC3E}">
        <p14:creationId xmlns:p14="http://schemas.microsoft.com/office/powerpoint/2010/main" val="7209288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a:solidFill>
                  <a:schemeClr val="bg1"/>
                </a:solidFill>
              </a:rPr>
              <a:t>Advantages Of Stepper motor</a:t>
            </a:r>
            <a:endParaRPr lang="en-IN">
              <a:solidFill>
                <a:schemeClr val="bg1"/>
              </a:solidFill>
            </a:endParaRPr>
          </a:p>
        </p:txBody>
      </p:sp>
      <p:sp>
        <p:nvSpPr>
          <p:cNvPr id="3" name="Content Placeholder 2"/>
          <p:cNvSpPr>
            <a:spLocks noGrp="1"/>
          </p:cNvSpPr>
          <p:nvPr>
            <p:ph idx="1"/>
          </p:nvPr>
        </p:nvSpPr>
        <p:spPr>
          <a:xfrm>
            <a:off x="5358384" y="640081"/>
            <a:ext cx="6024654" cy="5257800"/>
          </a:xfrm>
        </p:spPr>
        <p:txBody>
          <a:bodyPr anchor="ctr">
            <a:normAutofit/>
          </a:bodyPr>
          <a:lstStyle/>
          <a:p>
            <a:r>
              <a:rPr lang="en-US" sz="2000" b="1" u="sng" dirty="0"/>
              <a:t>Flexibility</a:t>
            </a:r>
            <a:r>
              <a:rPr lang="en-US" sz="2000" b="1" dirty="0"/>
              <a:t> :</a:t>
            </a:r>
            <a:r>
              <a:rPr lang="en-US" sz="2000"/>
              <a:t>Stepper motors offer flexibility in application for a wide range of applications because the design of the stepper motor provides a constant holding torque without the need for the motor to be powered.</a:t>
            </a:r>
            <a:endParaRPr lang="en-US" sz="2000" b="1"/>
          </a:p>
          <a:p>
            <a:r>
              <a:rPr lang="en-US" sz="2000" b="1" u="sng" dirty="0"/>
              <a:t>Very Reliable</a:t>
            </a:r>
            <a:r>
              <a:rPr lang="en-US" sz="2000" b="1" dirty="0"/>
              <a:t> : </a:t>
            </a:r>
            <a:r>
              <a:rPr lang="en-US" sz="2000"/>
              <a:t>Stepper Motors are very reliable since there are no contact brushes in the motor. Therefore, the life of the motor is simply dependent on the life of the shaft bearing.</a:t>
            </a:r>
          </a:p>
          <a:p>
            <a:r>
              <a:rPr lang="en-IN" sz="2000" b="1" u="sng" dirty="0"/>
              <a:t>Longer Life</a:t>
            </a:r>
            <a:r>
              <a:rPr lang="en-IN" sz="2000" b="1" dirty="0"/>
              <a:t> : </a:t>
            </a:r>
            <a:r>
              <a:rPr lang="en-US" sz="2000"/>
              <a:t>Many of the moving parts are frictionless, so it is considered that Stepper Motor offer a longer life when considering that the bearings are essentially the only part that will wear-out.</a:t>
            </a:r>
          </a:p>
          <a:p>
            <a:r>
              <a:rPr lang="en-IN" sz="2000" b="1" u="sng" dirty="0"/>
              <a:t>Greater Torque</a:t>
            </a:r>
            <a:r>
              <a:rPr lang="en-IN" sz="2000" b="1" dirty="0"/>
              <a:t> :</a:t>
            </a:r>
            <a:r>
              <a:rPr lang="en-US" sz="2000"/>
              <a:t>The torque of a stepper motor of that of the same size of a servo motor, at lower speeds is greater than that of a servo motor.</a:t>
            </a:r>
            <a:endParaRPr lang="en-IN" sz="2000" b="1"/>
          </a:p>
        </p:txBody>
      </p:sp>
    </p:spTree>
    <p:extLst>
      <p:ext uri="{BB962C8B-B14F-4D97-AF65-F5344CB8AC3E}">
        <p14:creationId xmlns:p14="http://schemas.microsoft.com/office/powerpoint/2010/main" val="382593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sz="4100">
                <a:solidFill>
                  <a:schemeClr val="bg1"/>
                </a:solidFill>
              </a:rPr>
              <a:t>Disadvantages Of Stepper motor</a:t>
            </a:r>
            <a:endParaRPr lang="en-IN" sz="4100">
              <a:solidFill>
                <a:schemeClr val="bg1"/>
              </a:solidFill>
            </a:endParaRPr>
          </a:p>
        </p:txBody>
      </p:sp>
      <p:sp>
        <p:nvSpPr>
          <p:cNvPr id="3" name="Content Placeholder 2"/>
          <p:cNvSpPr>
            <a:spLocks noGrp="1"/>
          </p:cNvSpPr>
          <p:nvPr>
            <p:ph idx="1"/>
          </p:nvPr>
        </p:nvSpPr>
        <p:spPr>
          <a:xfrm>
            <a:off x="5358384" y="640081"/>
            <a:ext cx="6024654" cy="5257800"/>
          </a:xfrm>
        </p:spPr>
        <p:txBody>
          <a:bodyPr anchor="ctr">
            <a:normAutofit/>
          </a:bodyPr>
          <a:lstStyle/>
          <a:p>
            <a:r>
              <a:rPr lang="en-IN" sz="2200" b="1" u="sng"/>
              <a:t>Low Efficiency</a:t>
            </a:r>
            <a:r>
              <a:rPr lang="en-IN" sz="2200" b="1"/>
              <a:t> :</a:t>
            </a:r>
            <a:r>
              <a:rPr lang="en-US" sz="2200"/>
              <a:t>Some of the top Stepper Motor disadvantages are in that the motors provide a low efficiency. The Stepper Motor draws substantial power (remembering holding torque) regardless of load.</a:t>
            </a:r>
          </a:p>
          <a:p>
            <a:r>
              <a:rPr lang="en-US" sz="2200" b="1" u="sng"/>
              <a:t>The Torque Declines Rapidly with Speed</a:t>
            </a:r>
            <a:r>
              <a:rPr lang="en-US" sz="2200" b="1"/>
              <a:t> :</a:t>
            </a:r>
            <a:r>
              <a:rPr lang="en-US" sz="2200"/>
              <a:t>The torque of a Stepper Motor declines rapidly with speed as torque is the inverse of speed.</a:t>
            </a:r>
          </a:p>
          <a:p>
            <a:r>
              <a:rPr lang="en-IN" sz="2200" b="1" u="sng"/>
              <a:t>Very Noisy</a:t>
            </a:r>
            <a:r>
              <a:rPr lang="en-IN" sz="2200" b="1"/>
              <a:t> :</a:t>
            </a:r>
            <a:r>
              <a:rPr lang="en-US" sz="2200"/>
              <a:t>When the load is exceeded, synchronization will be broken, and vibration and noise will be emitted when working at high speed.</a:t>
            </a:r>
            <a:endParaRPr lang="en-IN" sz="2200" b="1"/>
          </a:p>
          <a:p>
            <a:r>
              <a:rPr lang="en-US" sz="2200" b="1" u="sng"/>
              <a:t>No feedback</a:t>
            </a:r>
            <a:r>
              <a:rPr lang="en-US" sz="2200" b="1"/>
              <a:t> :</a:t>
            </a:r>
            <a:r>
              <a:rPr lang="en-US" sz="2200"/>
              <a:t>Compared to servo motors, stepper motors have no integral feedback for the position.</a:t>
            </a:r>
          </a:p>
          <a:p>
            <a:endParaRPr lang="en-IN" sz="2200"/>
          </a:p>
        </p:txBody>
      </p:sp>
    </p:spTree>
    <p:extLst>
      <p:ext uri="{BB962C8B-B14F-4D97-AF65-F5344CB8AC3E}">
        <p14:creationId xmlns:p14="http://schemas.microsoft.com/office/powerpoint/2010/main" val="185698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a:solidFill>
                  <a:schemeClr val="bg1"/>
                </a:solidFill>
              </a:rPr>
              <a:t>Application of Stepper motor</a:t>
            </a:r>
            <a:br>
              <a:rPr lang="en-US">
                <a:solidFill>
                  <a:schemeClr val="bg1"/>
                </a:solidFill>
              </a:rPr>
            </a:br>
            <a:endParaRPr lang="en-IN">
              <a:solidFill>
                <a:schemeClr val="bg1"/>
              </a:solidFill>
            </a:endParaRPr>
          </a:p>
        </p:txBody>
      </p:sp>
      <p:sp>
        <p:nvSpPr>
          <p:cNvPr id="3" name="Content Placeholder 2"/>
          <p:cNvSpPr>
            <a:spLocks noGrp="1"/>
          </p:cNvSpPr>
          <p:nvPr>
            <p:ph idx="1"/>
          </p:nvPr>
        </p:nvSpPr>
        <p:spPr>
          <a:xfrm>
            <a:off x="5358384" y="640081"/>
            <a:ext cx="6024654" cy="5257800"/>
          </a:xfrm>
        </p:spPr>
        <p:txBody>
          <a:bodyPr anchor="ctr">
            <a:normAutofit/>
          </a:bodyPr>
          <a:lstStyle/>
          <a:p>
            <a:pPr marL="0" indent="0">
              <a:buNone/>
            </a:pPr>
            <a:r>
              <a:rPr lang="en-US" sz="2400"/>
              <a:t>Basically, it can be used in situations involving positioning, such as </a:t>
            </a:r>
          </a:p>
          <a:p>
            <a:pPr marL="0" indent="0">
              <a:buNone/>
            </a:pPr>
            <a:endParaRPr lang="en-US" sz="2400"/>
          </a:p>
          <a:p>
            <a:r>
              <a:rPr lang="en-US" sz="2400"/>
              <a:t>ATM machines </a:t>
            </a:r>
          </a:p>
          <a:p>
            <a:r>
              <a:rPr lang="en-US" sz="2400"/>
              <a:t>Inkjet printers </a:t>
            </a:r>
          </a:p>
          <a:p>
            <a:r>
              <a:rPr lang="en-US" sz="2400"/>
              <a:t>Plotters </a:t>
            </a:r>
          </a:p>
          <a:p>
            <a:r>
              <a:rPr lang="en-US" sz="2400"/>
              <a:t>Spraying equipment </a:t>
            </a:r>
          </a:p>
          <a:p>
            <a:r>
              <a:rPr lang="en-US" sz="2400"/>
              <a:t>Medical instruments and equipment</a:t>
            </a:r>
          </a:p>
          <a:p>
            <a:r>
              <a:rPr lang="en-US" sz="2400"/>
              <a:t>Precision instruments,</a:t>
            </a:r>
          </a:p>
          <a:p>
            <a:r>
              <a:rPr lang="en-US" sz="2400"/>
              <a:t>Industrial control systems, etc.</a:t>
            </a:r>
          </a:p>
          <a:p>
            <a:endParaRPr lang="en-IN" sz="2400"/>
          </a:p>
        </p:txBody>
      </p:sp>
    </p:spTree>
    <p:extLst>
      <p:ext uri="{BB962C8B-B14F-4D97-AF65-F5344CB8AC3E}">
        <p14:creationId xmlns:p14="http://schemas.microsoft.com/office/powerpoint/2010/main" val="175206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64" y="2757260"/>
            <a:ext cx="10515600" cy="1325563"/>
          </a:xfrm>
        </p:spPr>
        <p:txBody>
          <a:bodyPr>
            <a:normAutofit/>
          </a:bodyPr>
          <a:lstStyle/>
          <a:p>
            <a:r>
              <a:rPr lang="en-US" sz="5400" dirty="0"/>
              <a:t>Thank you..</a:t>
            </a:r>
            <a:endParaRPr lang="en-IN" sz="5400" dirty="0"/>
          </a:p>
        </p:txBody>
      </p:sp>
      <p:sp>
        <p:nvSpPr>
          <p:cNvPr id="3" name="TextBox 2"/>
          <p:cNvSpPr txBox="1"/>
          <p:nvPr/>
        </p:nvSpPr>
        <p:spPr>
          <a:xfrm>
            <a:off x="7453992" y="4082823"/>
            <a:ext cx="2472856" cy="369332"/>
          </a:xfrm>
          <a:prstGeom prst="rect">
            <a:avLst/>
          </a:prstGeom>
          <a:noFill/>
        </p:spPr>
        <p:txBody>
          <a:bodyPr wrap="none" lIns="91440" tIns="45720" rIns="91440" bIns="45720" rtlCol="0" anchor="t">
            <a:spAutoFit/>
          </a:bodyPr>
          <a:lstStyle/>
          <a:p>
            <a:r>
              <a:rPr lang="en-US" dirty="0">
                <a:cs typeface="Calibri"/>
              </a:rPr>
              <a:t>- Harshvardhan Gaikwad</a:t>
            </a:r>
          </a:p>
        </p:txBody>
      </p:sp>
    </p:spTree>
    <p:extLst>
      <p:ext uri="{BB962C8B-B14F-4D97-AF65-F5344CB8AC3E}">
        <p14:creationId xmlns:p14="http://schemas.microsoft.com/office/powerpoint/2010/main" val="280885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rPr>
              <a:t>Introduction </a:t>
            </a:r>
          </a:p>
        </p:txBody>
      </p:sp>
      <p:sp>
        <p:nvSpPr>
          <p:cNvPr id="3" name="Content Placeholder 2"/>
          <p:cNvSpPr>
            <a:spLocks noGrp="1"/>
          </p:cNvSpPr>
          <p:nvPr>
            <p:ph idx="1"/>
          </p:nvPr>
        </p:nvSpPr>
        <p:spPr>
          <a:xfrm>
            <a:off x="6212410" y="704088"/>
            <a:ext cx="5135293" cy="5248656"/>
          </a:xfrm>
        </p:spPr>
        <p:txBody>
          <a:bodyPr anchor="ctr">
            <a:normAutofit/>
          </a:bodyPr>
          <a:lstStyle/>
          <a:p>
            <a:pPr marL="0" indent="0">
              <a:buNone/>
            </a:pPr>
            <a:r>
              <a:rPr lang="en-US" sz="2200" b="1"/>
              <a:t>Stepper motor </a:t>
            </a:r>
            <a:r>
              <a:rPr lang="en-US" sz="2200"/>
              <a:t>is a motor that converts electrical pulse signals into corresponding angular displacement.</a:t>
            </a:r>
          </a:p>
          <a:p>
            <a:pPr marL="0" indent="0">
              <a:buNone/>
            </a:pPr>
            <a:endParaRPr lang="en-US" sz="2200"/>
          </a:p>
          <a:p>
            <a:pPr marL="0" indent="0">
              <a:buNone/>
            </a:pPr>
            <a:r>
              <a:rPr lang="en-US" sz="2200"/>
              <a:t>A </a:t>
            </a:r>
            <a:r>
              <a:rPr lang="en-US" sz="2200" b="1"/>
              <a:t>stepper motor</a:t>
            </a:r>
            <a:r>
              <a:rPr lang="en-US" sz="2200"/>
              <a:t>, also known as </a:t>
            </a:r>
            <a:r>
              <a:rPr lang="en-US" sz="2200" b="1"/>
              <a:t>step motor</a:t>
            </a:r>
            <a:r>
              <a:rPr lang="en-US" sz="2200"/>
              <a:t> or </a:t>
            </a:r>
            <a:r>
              <a:rPr lang="en-US" sz="2200" b="1"/>
              <a:t>stepping motor</a:t>
            </a:r>
            <a:r>
              <a:rPr lang="en-US" sz="2200"/>
              <a:t>, that divides a full rotation into a number of equal steps. </a:t>
            </a:r>
          </a:p>
          <a:p>
            <a:pPr marL="0" indent="0">
              <a:buNone/>
            </a:pPr>
            <a:endParaRPr lang="en-US" sz="2200"/>
          </a:p>
          <a:p>
            <a:pPr marL="0" indent="0">
              <a:buNone/>
            </a:pPr>
            <a:r>
              <a:rPr lang="en-US" sz="2200"/>
              <a:t>Each time a pulse signal is an input, the motor rotates by an angle and its output angular displacement is proportional to the number of input pulses, and the speed is proportional to the pulse frequency.</a:t>
            </a:r>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txBox="1">
            <a:spLocks/>
          </p:cNvSpPr>
          <p:nvPr/>
        </p:nvSpPr>
        <p:spPr>
          <a:xfrm>
            <a:off x="838200" y="704088"/>
            <a:ext cx="3529953" cy="298094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l">
              <a:spcAft>
                <a:spcPts val="600"/>
              </a:spcAft>
            </a:pPr>
            <a:r>
              <a:rPr lang="en-US" kern="1200">
                <a:latin typeface="+mj-lt"/>
                <a:ea typeface="+mj-ea"/>
                <a:cs typeface="+mj-cs"/>
              </a:rPr>
              <a:t>Types</a:t>
            </a:r>
          </a:p>
        </p:txBody>
      </p:sp>
      <p:sp>
        <p:nvSpPr>
          <p:cNvPr id="3" name="Text Placeholder 3"/>
          <p:cNvSpPr txBox="1">
            <a:spLocks/>
          </p:cNvSpPr>
          <p:nvPr/>
        </p:nvSpPr>
        <p:spPr>
          <a:xfrm>
            <a:off x="6212410" y="704088"/>
            <a:ext cx="5135293" cy="52486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a:r>
              <a:rPr lang="en-US" sz="2400" u="sng"/>
              <a:t>Permanent magnet stepper</a:t>
            </a:r>
          </a:p>
          <a:p>
            <a:pPr marL="571500"/>
            <a:endParaRPr lang="en-US" sz="2400"/>
          </a:p>
          <a:p>
            <a:pPr marL="571500"/>
            <a:r>
              <a:rPr lang="en-US" sz="2400" u="sng"/>
              <a:t>Variable reluctance stepper</a:t>
            </a:r>
          </a:p>
          <a:p>
            <a:pPr marL="571500"/>
            <a:endParaRPr lang="en-US" sz="2400" u="sng"/>
          </a:p>
          <a:p>
            <a:pPr marL="571500"/>
            <a:r>
              <a:rPr lang="en-US" sz="2400" u="sng"/>
              <a:t>Hybrid synchronous stepper</a:t>
            </a:r>
          </a:p>
        </p:txBody>
      </p:sp>
    </p:spTree>
    <p:extLst>
      <p:ext uri="{BB962C8B-B14F-4D97-AF65-F5344CB8AC3E}">
        <p14:creationId xmlns:p14="http://schemas.microsoft.com/office/powerpoint/2010/main" val="31184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u="sng"/>
              <a:t>Permanent magnet stepper</a:t>
            </a:r>
            <a:br>
              <a:rPr lang="en-US" sz="3600" u="sng"/>
            </a:br>
            <a:endParaRPr lang="en-US" sz="3600"/>
          </a:p>
        </p:txBody>
      </p:sp>
      <p:sp>
        <p:nvSpPr>
          <p:cNvPr id="4" name="Text Placeholder 3"/>
          <p:cNvSpPr>
            <a:spLocks noGrp="1"/>
          </p:cNvSpPr>
          <p:nvPr>
            <p:ph type="body" sz="half" idx="2"/>
          </p:nvPr>
        </p:nvSpPr>
        <p:spPr>
          <a:xfrm>
            <a:off x="648931" y="2438401"/>
            <a:ext cx="3667036" cy="3779520"/>
          </a:xfrm>
        </p:spPr>
        <p:txBody>
          <a:bodyPr vert="horz" lIns="91440" tIns="45720" rIns="91440" bIns="45720" rtlCol="0">
            <a:normAutofit/>
          </a:bodyPr>
          <a:lstStyle/>
          <a:p>
            <a:pPr indent="-228600">
              <a:buFont typeface="Arial" panose="020B0604020202020204" pitchFamily="34" charset="0"/>
              <a:buChar char="•"/>
            </a:pPr>
            <a:r>
              <a:rPr lang="en-US" sz="1800" dirty="0"/>
              <a:t>The rotor and stator poles of a </a:t>
            </a:r>
            <a:endParaRPr lang="en-US" sz="1800"/>
          </a:p>
          <a:p>
            <a:pPr indent="-228600">
              <a:buFont typeface="Arial" panose="020B0604020202020204" pitchFamily="34" charset="0"/>
              <a:buChar char="•"/>
            </a:pPr>
            <a:r>
              <a:rPr lang="en-US" sz="1800" dirty="0"/>
              <a:t>permanent magnet stepper are </a:t>
            </a:r>
            <a:endParaRPr lang="en-US" sz="1800"/>
          </a:p>
          <a:p>
            <a:pPr indent="-228600">
              <a:buFont typeface="Arial" panose="020B0604020202020204" pitchFamily="34" charset="0"/>
              <a:buChar char="•"/>
            </a:pPr>
            <a:r>
              <a:rPr lang="en-US" sz="1800" dirty="0"/>
              <a:t>not teethed. Instead the rotor </a:t>
            </a:r>
            <a:endParaRPr lang="en-US" sz="1800"/>
          </a:p>
          <a:p>
            <a:pPr indent="-228600">
              <a:buFont typeface="Arial" panose="020B0604020202020204" pitchFamily="34" charset="0"/>
              <a:buChar char="•"/>
            </a:pPr>
            <a:r>
              <a:rPr lang="en-US" sz="1800" dirty="0"/>
              <a:t>have alternative north and south </a:t>
            </a:r>
            <a:endParaRPr lang="en-US" sz="1800"/>
          </a:p>
          <a:p>
            <a:pPr indent="-228600">
              <a:buFont typeface="Arial" panose="020B0604020202020204" pitchFamily="34" charset="0"/>
              <a:buChar char="•"/>
            </a:pPr>
            <a:r>
              <a:rPr lang="en-US" sz="1800" dirty="0"/>
              <a:t>poles parallel to the axis of the </a:t>
            </a:r>
            <a:endParaRPr lang="en-US" sz="1800"/>
          </a:p>
          <a:p>
            <a:pPr indent="-228600">
              <a:buFont typeface="Arial" panose="020B0604020202020204" pitchFamily="34" charset="0"/>
              <a:buChar char="•"/>
            </a:pPr>
            <a:r>
              <a:rPr lang="en-US" sz="1800" dirty="0"/>
              <a:t>rotor shaft.</a:t>
            </a:r>
            <a:endParaRPr lang="en-US" sz="1800"/>
          </a:p>
          <a:p>
            <a:pPr indent="-228600">
              <a:buFont typeface="Arial" panose="020B0604020202020204" pitchFamily="34" charset="0"/>
              <a:buChar char="•"/>
            </a:pPr>
            <a:endParaRPr lang="en-US" sz="1800"/>
          </a:p>
        </p:txBody>
      </p:sp>
      <p:sp>
        <p:nvSpPr>
          <p:cNvPr id="14" name="Rectangle 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198" r="8037" b="-1"/>
          <a:stretch/>
        </p:blipFill>
        <p:spPr>
          <a:xfrm>
            <a:off x="5276088" y="640082"/>
            <a:ext cx="6276250" cy="5577838"/>
          </a:xfrm>
          <a:prstGeom prst="rect">
            <a:avLst/>
          </a:prstGeom>
          <a:effectLst/>
        </p:spPr>
      </p:pic>
    </p:spTree>
    <p:extLst>
      <p:ext uri="{BB962C8B-B14F-4D97-AF65-F5344CB8AC3E}">
        <p14:creationId xmlns:p14="http://schemas.microsoft.com/office/powerpoint/2010/main" val="2288982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u="sng" kern="1200">
                <a:solidFill>
                  <a:schemeClr val="tx1"/>
                </a:solidFill>
                <a:latin typeface="+mj-lt"/>
                <a:ea typeface="+mj-ea"/>
                <a:cs typeface="+mj-cs"/>
              </a:rPr>
              <a:t>Variable reluctance stepper</a:t>
            </a:r>
            <a:endParaRPr lang="en-US" sz="4000" kern="1200">
              <a:solidFill>
                <a:schemeClr val="tx1"/>
              </a:solidFill>
              <a:latin typeface="+mj-lt"/>
              <a:ea typeface="+mj-ea"/>
              <a:cs typeface="+mj-cs"/>
            </a:endParaRPr>
          </a:p>
        </p:txBody>
      </p:sp>
      <p:sp>
        <p:nvSpPr>
          <p:cNvPr id="4" name="Text Placeholder 3"/>
          <p:cNvSpPr>
            <a:spLocks noGrp="1"/>
          </p:cNvSpPr>
          <p:nvPr>
            <p:ph type="body" sz="half" idx="2"/>
          </p:nvPr>
        </p:nvSpPr>
        <p:spPr>
          <a:xfrm>
            <a:off x="804672" y="2121763"/>
            <a:ext cx="5157216" cy="3773010"/>
          </a:xfrm>
        </p:spPr>
        <p:txBody>
          <a:bodyPr vert="horz" lIns="91440" tIns="45720" rIns="91440" bIns="45720" rtlCol="0">
            <a:normAutofit/>
          </a:bodyPr>
          <a:lstStyle/>
          <a:p>
            <a:pPr indent="-228600">
              <a:buFont typeface="Arial" panose="020B0604020202020204" pitchFamily="34" charset="0"/>
              <a:buChar char="•"/>
            </a:pPr>
            <a:r>
              <a:rPr lang="en-US" sz="2000"/>
              <a:t>The variable reluctance stepper has a toothed non-magnetic soft iron rotor. When the stator coil is energized the rotor moves to have a minimum gap between the stator and its teeth.</a:t>
            </a:r>
            <a:endParaRPr lang="en-US" sz="2000" spc="10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742" b="2742"/>
          <a:stretch/>
        </p:blipFill>
        <p:spPr>
          <a:xfrm>
            <a:off x="6969642" y="1481117"/>
            <a:ext cx="4736963" cy="3740317"/>
          </a:xfrm>
          <a:prstGeom prst="rect">
            <a:avLst/>
          </a:prstGeom>
        </p:spPr>
      </p:pic>
    </p:spTree>
    <p:extLst>
      <p:ext uri="{BB962C8B-B14F-4D97-AF65-F5344CB8AC3E}">
        <p14:creationId xmlns:p14="http://schemas.microsoft.com/office/powerpoint/2010/main" val="8403456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04672" y="640263"/>
            <a:ext cx="5157216" cy="1344975"/>
          </a:xfrm>
        </p:spPr>
        <p:txBody>
          <a:bodyPr vert="horz" lIns="91440" tIns="45720" rIns="91440" bIns="45720" rtlCol="0" anchor="ctr">
            <a:normAutofit/>
          </a:bodyPr>
          <a:lstStyle/>
          <a:p>
            <a:r>
              <a:rPr lang="en-US" sz="3400" u="sng" kern="1200">
                <a:solidFill>
                  <a:schemeClr val="tx1"/>
                </a:solidFill>
                <a:latin typeface="+mj-lt"/>
                <a:ea typeface="+mj-ea"/>
                <a:cs typeface="+mj-cs"/>
              </a:rPr>
              <a:t>Hybrid synchronous stepper</a:t>
            </a:r>
            <a:br>
              <a:rPr lang="en-US" sz="3400" u="sng" kern="1200">
                <a:solidFill>
                  <a:schemeClr val="tx1"/>
                </a:solidFill>
                <a:latin typeface="+mj-lt"/>
                <a:ea typeface="+mj-ea"/>
                <a:cs typeface="+mj-cs"/>
              </a:rPr>
            </a:br>
            <a:endParaRPr lang="en-US" sz="3400" kern="1200">
              <a:solidFill>
                <a:schemeClr val="tx1"/>
              </a:solidFill>
              <a:latin typeface="+mj-lt"/>
              <a:ea typeface="+mj-ea"/>
              <a:cs typeface="+mj-cs"/>
            </a:endParaRPr>
          </a:p>
        </p:txBody>
      </p:sp>
      <p:sp>
        <p:nvSpPr>
          <p:cNvPr id="4" name="Text Placeholder 3"/>
          <p:cNvSpPr>
            <a:spLocks noGrp="1"/>
          </p:cNvSpPr>
          <p:nvPr>
            <p:ph type="body" sz="half" idx="2"/>
          </p:nvPr>
        </p:nvSpPr>
        <p:spPr>
          <a:xfrm>
            <a:off x="804672" y="2121763"/>
            <a:ext cx="5157216" cy="3773010"/>
          </a:xfrm>
        </p:spPr>
        <p:txBody>
          <a:bodyPr vert="horz" lIns="91440" tIns="45720" rIns="91440" bIns="45720" rtlCol="0">
            <a:normAutofit/>
          </a:bodyPr>
          <a:lstStyle/>
          <a:p>
            <a:pPr indent="-228600">
              <a:buFont typeface="Arial" panose="020B0604020202020204" pitchFamily="34" charset="0"/>
              <a:buChar char="•"/>
            </a:pPr>
            <a:r>
              <a:rPr lang="en-US" sz="2000"/>
              <a:t>A hybrid stepper is a combination of both permanent magnet and the variable reluctance. It has a magnetic teethed rotor which better guides magnetic flux to preferred location in the air gap.</a:t>
            </a:r>
            <a:endParaRPr lang="en-US" sz="2000" b="1" u="sng"/>
          </a:p>
          <a:p>
            <a:pPr indent="-228600">
              <a:buFont typeface="Arial" panose="020B0604020202020204" pitchFamily="34" charset="0"/>
              <a:buChar char="•"/>
            </a:pPr>
            <a:endParaRPr lang="en-US" sz="200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71" b="1571"/>
          <a:stretch/>
        </p:blipFill>
        <p:spPr>
          <a:xfrm>
            <a:off x="6969642" y="1481115"/>
            <a:ext cx="4736963" cy="3740320"/>
          </a:xfrm>
          <a:prstGeom prst="rect">
            <a:avLst/>
          </a:prstGeom>
        </p:spPr>
      </p:pic>
    </p:spTree>
    <p:extLst>
      <p:ext uri="{BB962C8B-B14F-4D97-AF65-F5344CB8AC3E}">
        <p14:creationId xmlns:p14="http://schemas.microsoft.com/office/powerpoint/2010/main" val="14694115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IN">
                <a:solidFill>
                  <a:schemeClr val="bg1"/>
                </a:solidFill>
              </a:rPr>
              <a:t>Types of Wiring</a:t>
            </a:r>
            <a:br>
              <a:rPr lang="en-IN">
                <a:solidFill>
                  <a:schemeClr val="bg1"/>
                </a:solidFill>
              </a:rPr>
            </a:br>
            <a:endParaRPr lang="en-IN">
              <a:solidFill>
                <a:schemeClr val="bg1"/>
              </a:solidFill>
            </a:endParaRPr>
          </a:p>
        </p:txBody>
      </p:sp>
      <p:sp>
        <p:nvSpPr>
          <p:cNvPr id="3" name="Content Placeholder 2"/>
          <p:cNvSpPr>
            <a:spLocks noGrp="1"/>
          </p:cNvSpPr>
          <p:nvPr>
            <p:ph idx="1"/>
          </p:nvPr>
        </p:nvSpPr>
        <p:spPr>
          <a:xfrm>
            <a:off x="5358384" y="640081"/>
            <a:ext cx="6024654" cy="5257800"/>
          </a:xfrm>
        </p:spPr>
        <p:txBody>
          <a:bodyPr anchor="ctr">
            <a:normAutofit/>
          </a:bodyPr>
          <a:lstStyle/>
          <a:p>
            <a:pPr marL="0" indent="0">
              <a:buNone/>
            </a:pPr>
            <a:r>
              <a:rPr lang="en-US" sz="2400"/>
              <a:t>There are two basic winding arrangements for the electromagnetic coils in a </a:t>
            </a:r>
            <a:r>
              <a:rPr lang="en-US" sz="2400" b="1"/>
              <a:t>two phase stepper motor</a:t>
            </a:r>
            <a:r>
              <a:rPr lang="en-US" sz="2400"/>
              <a:t>: </a:t>
            </a:r>
          </a:p>
          <a:p>
            <a:pPr marL="0" indent="0">
              <a:buNone/>
            </a:pPr>
            <a:endParaRPr lang="en-US" sz="2400"/>
          </a:p>
          <a:p>
            <a:pPr marL="571500" indent="-571500">
              <a:buFont typeface="+mj-lt"/>
              <a:buAutoNum type="romanUcPeriod"/>
            </a:pPr>
            <a:r>
              <a:rPr lang="en-US" sz="2400" b="1"/>
              <a:t>Bipolar</a:t>
            </a:r>
          </a:p>
          <a:p>
            <a:pPr marL="571500" indent="-571500">
              <a:buFont typeface="+mj-lt"/>
              <a:buAutoNum type="romanUcPeriod"/>
            </a:pPr>
            <a:r>
              <a:rPr lang="en-US" sz="2400" b="1"/>
              <a:t>Unipolar.</a:t>
            </a:r>
            <a:endParaRPr lang="en-IN" sz="2400" b="1"/>
          </a:p>
        </p:txBody>
      </p:sp>
    </p:spTree>
    <p:extLst>
      <p:ext uri="{BB962C8B-B14F-4D97-AF65-F5344CB8AC3E}">
        <p14:creationId xmlns:p14="http://schemas.microsoft.com/office/powerpoint/2010/main" val="303929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Unipolar </a:t>
            </a:r>
            <a:endParaRPr lang="en-IN"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210" r="23210"/>
          <a:stretch/>
        </p:blipFill>
        <p:spPr/>
      </p:pic>
      <p:sp>
        <p:nvSpPr>
          <p:cNvPr id="4" name="Text Placeholder 3"/>
          <p:cNvSpPr>
            <a:spLocks noGrp="1"/>
          </p:cNvSpPr>
          <p:nvPr>
            <p:ph type="body" sz="half" idx="2"/>
          </p:nvPr>
        </p:nvSpPr>
        <p:spPr>
          <a:xfrm>
            <a:off x="839787" y="1518557"/>
            <a:ext cx="3932237" cy="5265964"/>
          </a:xfrm>
        </p:spPr>
        <p:txBody>
          <a:bodyPr>
            <a:noAutofit/>
          </a:bodyPr>
          <a:lstStyle/>
          <a:p>
            <a:pPr marL="285750" indent="-285750">
              <a:buFont typeface="Wingdings" panose="05000000000000000000" pitchFamily="2" charset="2"/>
              <a:buChar char="Ø"/>
            </a:pPr>
            <a:r>
              <a:rPr lang="en-US" sz="1700" dirty="0"/>
              <a:t>In unipolar step motor there are two winding per phase. The two winding to a pole may have one lead common i.e. centre tapped. </a:t>
            </a:r>
          </a:p>
          <a:p>
            <a:pPr marL="400050" indent="-400050">
              <a:lnSpc>
                <a:spcPct val="100000"/>
              </a:lnSpc>
              <a:buFont typeface="+mj-lt"/>
              <a:buAutoNum type="arabicParenR"/>
            </a:pPr>
            <a:r>
              <a:rPr lang="en-US" sz="1700" dirty="0"/>
              <a:t>In the designs where the common of two poles are separate but centre tapped, motor have six leads.</a:t>
            </a:r>
          </a:p>
          <a:p>
            <a:pPr marL="400050" indent="-400050">
              <a:lnSpc>
                <a:spcPct val="100000"/>
              </a:lnSpc>
              <a:buFont typeface="+mj-lt"/>
              <a:buAutoNum type="arabicParenR"/>
            </a:pPr>
            <a:r>
              <a:rPr lang="en-US" sz="1700" dirty="0"/>
              <a:t>If the centre taps of the two poles are internally short, the motor has five leads.</a:t>
            </a:r>
          </a:p>
          <a:p>
            <a:pPr marL="400050" indent="-400050">
              <a:lnSpc>
                <a:spcPct val="100000"/>
              </a:lnSpc>
              <a:buFont typeface="+mj-lt"/>
              <a:buAutoNum type="arabicParenR"/>
            </a:pPr>
            <a:r>
              <a:rPr lang="en-US" sz="1700" dirty="0"/>
              <a:t>Eight lead unipolar facilitates both series and parallel connection whereas five lead and six lead motors have series connection of stator coils. </a:t>
            </a:r>
          </a:p>
          <a:p>
            <a:pPr marL="285750" indent="-285750">
              <a:buFont typeface="Wingdings" panose="05000000000000000000" pitchFamily="2" charset="2"/>
              <a:buChar char="Ø"/>
            </a:pPr>
            <a:r>
              <a:rPr lang="en-US" sz="1700" dirty="0"/>
              <a:t>These are also called bifilar motors.</a:t>
            </a:r>
            <a:endParaRPr lang="en-IN" sz="1700" dirty="0"/>
          </a:p>
        </p:txBody>
      </p:sp>
      <p:sp>
        <p:nvSpPr>
          <p:cNvPr id="6" name="Title 1"/>
          <p:cNvSpPr txBox="1">
            <a:spLocks/>
          </p:cNvSpPr>
          <p:nvPr/>
        </p:nvSpPr>
        <p:spPr>
          <a:xfrm>
            <a:off x="6192839" y="650422"/>
            <a:ext cx="4984068" cy="16002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solidFill>
                <a:latin typeface="+mj-lt"/>
                <a:ea typeface="+mj-ea"/>
                <a:cs typeface="+mj-cs"/>
              </a:defRPr>
            </a:lvl1pPr>
          </a:lstStyle>
          <a:p>
            <a:r>
              <a:rPr lang="en-US" sz="2000" dirty="0">
                <a:solidFill>
                  <a:schemeClr val="tx1"/>
                </a:solidFill>
              </a:rPr>
              <a:t>Unipolar Stepper motor </a:t>
            </a:r>
            <a:endParaRPr lang="en-IN" sz="2000" dirty="0">
              <a:solidFill>
                <a:schemeClr val="tx1"/>
              </a:solidFill>
            </a:endParaRPr>
          </a:p>
        </p:txBody>
      </p:sp>
    </p:spTree>
    <p:extLst>
      <p:ext uri="{BB962C8B-B14F-4D97-AF65-F5344CB8AC3E}">
        <p14:creationId xmlns:p14="http://schemas.microsoft.com/office/powerpoint/2010/main" val="64578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Bipolar</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7116763" y="2419350"/>
            <a:ext cx="2305050" cy="2009775"/>
          </a:xfrm>
        </p:spPr>
      </p:pic>
      <p:sp>
        <p:nvSpPr>
          <p:cNvPr id="4" name="Text Placeholder 3"/>
          <p:cNvSpPr>
            <a:spLocks noGrp="1"/>
          </p:cNvSpPr>
          <p:nvPr>
            <p:ph type="body" sz="half" idx="2"/>
          </p:nvPr>
        </p:nvSpPr>
        <p:spPr>
          <a:xfrm>
            <a:off x="839788" y="1623557"/>
            <a:ext cx="4728255" cy="4532314"/>
          </a:xfrm>
        </p:spPr>
        <p:txBody>
          <a:bodyPr>
            <a:normAutofit/>
          </a:bodyPr>
          <a:lstStyle/>
          <a:p>
            <a:pPr marL="285750" indent="-285750">
              <a:lnSpc>
                <a:spcPct val="150000"/>
              </a:lnSpc>
              <a:buFont typeface="Arial" panose="020B0604020202020204" pitchFamily="34" charset="0"/>
              <a:buChar char="•"/>
            </a:pPr>
            <a:r>
              <a:rPr lang="en-US" sz="1400" dirty="0"/>
              <a:t>In bipolar stepper there is single winding per pole. The direction of current need to be changed by the driving circuit so the driving circuit of the bipolar stepper becomes complex. These are also called unifilar motors.</a:t>
            </a:r>
            <a:r>
              <a:rPr lang="en-IN" dirty="0"/>
              <a:t> </a:t>
            </a:r>
            <a:r>
              <a:rPr lang="en-IN" sz="1500" dirty="0"/>
              <a:t>They are further divided into 3 types as:</a:t>
            </a:r>
          </a:p>
          <a:p>
            <a:pPr marL="400050" indent="-400050">
              <a:lnSpc>
                <a:spcPct val="100000"/>
              </a:lnSpc>
              <a:buFont typeface="+mj-lt"/>
              <a:buAutoNum type="romanUcPeriod"/>
            </a:pPr>
            <a:r>
              <a:rPr lang="en-US" b="1" u="sng" dirty="0"/>
              <a:t>Wave Drive: </a:t>
            </a:r>
            <a:r>
              <a:rPr lang="en-US" dirty="0"/>
              <a:t>In wave drive stepping mode only one phase is energized at a time.</a:t>
            </a:r>
          </a:p>
          <a:p>
            <a:pPr marL="400050" indent="-400050">
              <a:lnSpc>
                <a:spcPct val="100000"/>
              </a:lnSpc>
              <a:buFont typeface="+mj-lt"/>
              <a:buAutoNum type="romanUcPeriod"/>
            </a:pPr>
            <a:r>
              <a:rPr lang="en-US" b="1" u="sng" dirty="0"/>
              <a:t>Full</a:t>
            </a:r>
            <a:r>
              <a:rPr lang="en-US" sz="1800" b="1" u="sng" dirty="0"/>
              <a:t> </a:t>
            </a:r>
            <a:r>
              <a:rPr lang="en-US" b="1" u="sng" dirty="0"/>
              <a:t>Drive</a:t>
            </a:r>
            <a:r>
              <a:rPr lang="en-US" sz="1800" b="1" u="sng" dirty="0"/>
              <a:t>: </a:t>
            </a:r>
            <a:r>
              <a:rPr lang="en-US" dirty="0"/>
              <a:t>In full drive, two phases are energized at a time.</a:t>
            </a:r>
          </a:p>
          <a:p>
            <a:pPr marL="400050" indent="-400050">
              <a:lnSpc>
                <a:spcPct val="100000"/>
              </a:lnSpc>
              <a:buFont typeface="+mj-lt"/>
              <a:buAutoNum type="romanUcPeriod"/>
            </a:pPr>
            <a:r>
              <a:rPr lang="en-US" b="1" u="sng" dirty="0"/>
              <a:t>Half drive:</a:t>
            </a:r>
            <a:r>
              <a:rPr lang="en-US" dirty="0"/>
              <a:t> In half drive, alternately one and two phases are energized. This increases the resolution of the motor.</a:t>
            </a:r>
            <a:endParaRPr lang="en-US" b="1" u="sng" dirty="0"/>
          </a:p>
        </p:txBody>
      </p:sp>
      <p:sp>
        <p:nvSpPr>
          <p:cNvPr id="6" name="Title 1"/>
          <p:cNvSpPr txBox="1">
            <a:spLocks/>
          </p:cNvSpPr>
          <p:nvPr/>
        </p:nvSpPr>
        <p:spPr>
          <a:xfrm>
            <a:off x="7049474" y="669472"/>
            <a:ext cx="3932237" cy="16002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solidFill>
                <a:latin typeface="+mj-lt"/>
                <a:ea typeface="+mj-ea"/>
                <a:cs typeface="+mj-cs"/>
              </a:defRPr>
            </a:lvl1pPr>
          </a:lstStyle>
          <a:p>
            <a:r>
              <a:rPr lang="en-IN" sz="2000" dirty="0">
                <a:solidFill>
                  <a:schemeClr val="tx1"/>
                </a:solidFill>
              </a:rPr>
              <a:t>Bipolar Stepper Motor</a:t>
            </a:r>
          </a:p>
        </p:txBody>
      </p:sp>
    </p:spTree>
    <p:extLst>
      <p:ext uri="{BB962C8B-B14F-4D97-AF65-F5344CB8AC3E}">
        <p14:creationId xmlns:p14="http://schemas.microsoft.com/office/powerpoint/2010/main" val="2366086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EF5B09FCE83734F9EFF71E4C949758B" ma:contentTypeVersion="8" ma:contentTypeDescription="Create a new document." ma:contentTypeScope="" ma:versionID="a109b17b76b1ae1fd14522f75759c306">
  <xsd:schema xmlns:xsd="http://www.w3.org/2001/XMLSchema" xmlns:xs="http://www.w3.org/2001/XMLSchema" xmlns:p="http://schemas.microsoft.com/office/2006/metadata/properties" xmlns:ns2="05a72219-f3a6-4a07-844e-db2c7161bb70" targetNamespace="http://schemas.microsoft.com/office/2006/metadata/properties" ma:root="true" ma:fieldsID="77b03266ef4b560ccb11216fef137e2d" ns2:_="">
    <xsd:import namespace="05a72219-f3a6-4a07-844e-db2c7161bb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a72219-f3a6-4a07-844e-db2c7161bb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C99BFC-1163-4817-82B3-C5184B8DF19A}">
  <ds:schemaRefs>
    <ds:schemaRef ds:uri="http://schemas.microsoft.com/sharepoint/v3/contenttype/forms"/>
  </ds:schemaRefs>
</ds:datastoreItem>
</file>

<file path=customXml/itemProps2.xml><?xml version="1.0" encoding="utf-8"?>
<ds:datastoreItem xmlns:ds="http://schemas.openxmlformats.org/officeDocument/2006/customXml" ds:itemID="{575BA595-23D5-48D2-BD14-D135345343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58C1E19-C50C-4095-B07F-E7B9FFD57B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a72219-f3a6-4a07-844e-db2c7161b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Internet-of-Things-PowerPoint-Template</Template>
  <TotalTime>160</TotalTime>
  <Words>656</Words>
  <Application>Microsoft Office PowerPoint</Application>
  <PresentationFormat>Widescreen</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Internet of Things  Stepper motor</vt:lpstr>
      <vt:lpstr>Introduction </vt:lpstr>
      <vt:lpstr>PowerPoint Presentation</vt:lpstr>
      <vt:lpstr>Permanent magnet stepper </vt:lpstr>
      <vt:lpstr>Variable reluctance stepper</vt:lpstr>
      <vt:lpstr>Hybrid synchronous stepper </vt:lpstr>
      <vt:lpstr>Types of Wiring </vt:lpstr>
      <vt:lpstr>Unipolar </vt:lpstr>
      <vt:lpstr>Bipolar</vt:lpstr>
      <vt:lpstr>Advantages Of Stepper motor</vt:lpstr>
      <vt:lpstr>Disadvantages Of Stepper motor</vt:lpstr>
      <vt:lpstr>Application of Stepper motor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Stepper motor</dc:title>
  <dc:creator>Admin</dc:creator>
  <cp:lastModifiedBy>Admin</cp:lastModifiedBy>
  <cp:revision>36</cp:revision>
  <dcterms:created xsi:type="dcterms:W3CDTF">2022-01-24T13:34:38Z</dcterms:created>
  <dcterms:modified xsi:type="dcterms:W3CDTF">2022-02-10T08:06:53Z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0x0101003EF5B09FCE83734F9EFF71E4C949758B</vt:lpwstr>
  </property>
</Properties>
</file>