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B930-7818-4DD2-A362-AE41DB203BB9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35DB246-1DDA-4A6A-9E25-76836D66F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13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B930-7818-4DD2-A362-AE41DB203BB9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35DB246-1DDA-4A6A-9E25-76836D66F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08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B930-7818-4DD2-A362-AE41DB203BB9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35DB246-1DDA-4A6A-9E25-76836D66F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281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B930-7818-4DD2-A362-AE41DB203BB9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35DB246-1DDA-4A6A-9E25-76836D66F39E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9298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B930-7818-4DD2-A362-AE41DB203BB9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35DB246-1DDA-4A6A-9E25-76836D66F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048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B930-7818-4DD2-A362-AE41DB203BB9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B246-1DDA-4A6A-9E25-76836D66F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227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B930-7818-4DD2-A362-AE41DB203BB9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B246-1DDA-4A6A-9E25-76836D66F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337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B930-7818-4DD2-A362-AE41DB203BB9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B246-1DDA-4A6A-9E25-76836D66F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422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0C2B930-7818-4DD2-A362-AE41DB203BB9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35DB246-1DDA-4A6A-9E25-76836D66F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73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B930-7818-4DD2-A362-AE41DB203BB9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B246-1DDA-4A6A-9E25-76836D66F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96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B930-7818-4DD2-A362-AE41DB203BB9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35DB246-1DDA-4A6A-9E25-76836D66F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58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B930-7818-4DD2-A362-AE41DB203BB9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B246-1DDA-4A6A-9E25-76836D66F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54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B930-7818-4DD2-A362-AE41DB203BB9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B246-1DDA-4A6A-9E25-76836D66F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32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B930-7818-4DD2-A362-AE41DB203BB9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B246-1DDA-4A6A-9E25-76836D66F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9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B930-7818-4DD2-A362-AE41DB203BB9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B246-1DDA-4A6A-9E25-76836D66F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0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B930-7818-4DD2-A362-AE41DB203BB9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B246-1DDA-4A6A-9E25-76836D66F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B930-7818-4DD2-A362-AE41DB203BB9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B246-1DDA-4A6A-9E25-76836D66F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84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B930-7818-4DD2-A362-AE41DB203BB9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DB246-1DDA-4A6A-9E25-76836D66F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744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  <p:sldLayoutId id="2147484048" r:id="rId13"/>
    <p:sldLayoutId id="2147484049" r:id="rId14"/>
    <p:sldLayoutId id="2147484050" r:id="rId15"/>
    <p:sldLayoutId id="2147484051" r:id="rId16"/>
    <p:sldLayoutId id="21474840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A358-9D6C-4C42-AD61-C63CE9751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Classes and Instances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397E2-9EDF-4499-91E0-46F240096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 brief introduction to OOP</a:t>
            </a:r>
          </a:p>
        </p:txBody>
      </p:sp>
    </p:spTree>
    <p:extLst>
      <p:ext uri="{BB962C8B-B14F-4D97-AF65-F5344CB8AC3E}">
        <p14:creationId xmlns:p14="http://schemas.microsoft.com/office/powerpoint/2010/main" val="812057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423F-84CA-4A0A-A1E4-E38B39E3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Instance variables vs Class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7E62-A298-4B1C-9232-5B755697A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3060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dirty="0"/>
              <a:t>Instance variables(object variables) are the ones that are created for each object, separately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num_of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students = 0		  	#Class variable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class_teacher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= “Mrs. David” 	#Class variable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def __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, name):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self.rollno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		#Instance variable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	self.name = name  		#Instance variable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Student.num_of_students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Class variables are variables for which only one copy is created per class and are available to all the class-members</a:t>
            </a:r>
          </a:p>
        </p:txBody>
      </p:sp>
    </p:spTree>
    <p:extLst>
      <p:ext uri="{BB962C8B-B14F-4D97-AF65-F5344CB8AC3E}">
        <p14:creationId xmlns:p14="http://schemas.microsoft.com/office/powerpoint/2010/main" val="201323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C5E5-6C7D-4543-B8E1-9BC37ED4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3FBAF-E6D4-4301-8C06-3EF33E957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60390"/>
            <a:ext cx="9217771" cy="4016375"/>
          </a:xfrm>
        </p:spPr>
        <p:txBody>
          <a:bodyPr>
            <a:normAutofit/>
          </a:bodyPr>
          <a:lstStyle/>
          <a:p>
            <a:r>
              <a:rPr lang="en-IN" sz="2400" dirty="0"/>
              <a:t>An object oriented program is based on classes and collection of interacting objects.</a:t>
            </a:r>
          </a:p>
          <a:p>
            <a:r>
              <a:rPr lang="en-IN" sz="2400" dirty="0"/>
              <a:t>The class is the single most important feature of a programming language that implements OOP concepts and ties them together.</a:t>
            </a:r>
          </a:p>
          <a:p>
            <a:r>
              <a:rPr lang="en-IN" sz="2400" dirty="0"/>
              <a:t>A class provides a way to group data elements and a function organizes program actions into a named entity.</a:t>
            </a:r>
          </a:p>
          <a:p>
            <a:r>
              <a:rPr lang="en-IN" sz="2400" dirty="0"/>
              <a:t>Classes put these together by combining related data and associated functions under one roof.</a:t>
            </a:r>
          </a:p>
        </p:txBody>
      </p:sp>
    </p:spTree>
    <p:extLst>
      <p:ext uri="{BB962C8B-B14F-4D97-AF65-F5344CB8AC3E}">
        <p14:creationId xmlns:p14="http://schemas.microsoft.com/office/powerpoint/2010/main" val="395193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84B9-B5AB-4D6B-97D0-EFE8F8FF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Classes vs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DF08-0F16-4B9C-A65A-B95CE707F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56672"/>
            <a:ext cx="8825659" cy="3848100"/>
          </a:xfrm>
        </p:spPr>
        <p:txBody>
          <a:bodyPr>
            <a:normAutofit/>
          </a:bodyPr>
          <a:lstStyle/>
          <a:p>
            <a:r>
              <a:rPr lang="en-IN" sz="2800" dirty="0"/>
              <a:t>A class represents a conceptual design or blueprint. It represents an abstraction only but not a real entity.</a:t>
            </a:r>
          </a:p>
          <a:p>
            <a:r>
              <a:rPr lang="en-IN" sz="2800" dirty="0"/>
              <a:t>Real entities are represented through objects which are created as per the class-design.</a:t>
            </a:r>
          </a:p>
          <a:p>
            <a:r>
              <a:rPr lang="en-IN" sz="2800" dirty="0"/>
              <a:t> In software terms, classes and objects are implemented by representing the characteristics or attributes as </a:t>
            </a:r>
            <a:r>
              <a:rPr lang="en-IN" sz="2800" b="1" dirty="0"/>
              <a:t>data members</a:t>
            </a:r>
            <a:r>
              <a:rPr lang="en-IN" sz="2800" dirty="0"/>
              <a:t> and behaviour(functions) through </a:t>
            </a:r>
            <a:r>
              <a:rPr lang="en-IN" sz="2800" b="1" dirty="0"/>
              <a:t>methods.</a:t>
            </a:r>
          </a:p>
        </p:txBody>
      </p:sp>
    </p:spTree>
    <p:extLst>
      <p:ext uri="{BB962C8B-B14F-4D97-AF65-F5344CB8AC3E}">
        <p14:creationId xmlns:p14="http://schemas.microsoft.com/office/powerpoint/2010/main" val="386516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7E0B-82C4-477E-B385-23A04588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Basic concepts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0BBF1-DE8B-4176-AD18-48F4FF6BC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27150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/>
              <a:t>Data Abstraction - hiding  irrelevant details from user</a:t>
            </a:r>
          </a:p>
          <a:p>
            <a:r>
              <a:rPr lang="en-IN" sz="2400" dirty="0"/>
              <a:t>Encapsulation - combining both data and the functions that operate on that data under a single unit(class)</a:t>
            </a:r>
          </a:p>
          <a:p>
            <a:r>
              <a:rPr lang="en-IN" sz="2400" dirty="0"/>
              <a:t>Modularity – property of a system that has been decomposed into a set of cohesive and loosely coupled modules</a:t>
            </a:r>
          </a:p>
          <a:p>
            <a:r>
              <a:rPr lang="en-IN" sz="2400" dirty="0"/>
              <a:t>Inheritance – capability of one class to inherit properties from another class</a:t>
            </a:r>
          </a:p>
          <a:p>
            <a:r>
              <a:rPr lang="en-IN" sz="2400" dirty="0"/>
              <a:t>Polymorphism – ability for a message or data to be processed in more than one form</a:t>
            </a:r>
          </a:p>
        </p:txBody>
      </p:sp>
    </p:spTree>
    <p:extLst>
      <p:ext uri="{BB962C8B-B14F-4D97-AF65-F5344CB8AC3E}">
        <p14:creationId xmlns:p14="http://schemas.microsoft.com/office/powerpoint/2010/main" val="361741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55D7-BBD7-402B-95DC-931B9D05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475" y="986060"/>
            <a:ext cx="8911687" cy="699865"/>
          </a:xfrm>
        </p:spPr>
        <p:txBody>
          <a:bodyPr/>
          <a:lstStyle/>
          <a:p>
            <a:pPr algn="ctr"/>
            <a:r>
              <a:rPr lang="en-IN" dirty="0"/>
              <a:t>Defining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25862-009E-425D-9464-8AC8EB4BB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2" y="2295525"/>
            <a:ext cx="8915400" cy="4295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__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name, balance):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self.acholder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name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self.balance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balance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withdraw(self, amount):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amount &gt;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self.balance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print “Insufficient Funds!\n”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else:	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self.balance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-= amount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self.balance</a:t>
            </a: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deposit(self, amount):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self.balance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amount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self.balance</a:t>
            </a: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90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88F6-7300-42B5-A803-5F7990CA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1" y="753228"/>
            <a:ext cx="10179882" cy="1080938"/>
          </a:xfrm>
        </p:spPr>
        <p:txBody>
          <a:bodyPr>
            <a:noAutofit/>
          </a:bodyPr>
          <a:lstStyle/>
          <a:p>
            <a:pPr algn="ctr"/>
            <a:r>
              <a:rPr lang="en-IN" dirty="0"/>
              <a:t>Creating Objects and Invoking Instance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D75B-3F3C-4037-B43C-4B9892DF4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2" y="2371724"/>
            <a:ext cx="8915400" cy="3653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ac1 =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(“Ram”, 5000)</a:t>
            </a:r>
          </a:p>
          <a:p>
            <a:pPr marL="0" indent="0"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ac2 =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(“Ramesh”, 10000)</a:t>
            </a:r>
          </a:p>
          <a:p>
            <a:pPr marL="0" indent="0"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ac3 =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(“Rahul”, 8000)</a:t>
            </a:r>
          </a:p>
          <a:p>
            <a:pPr marL="0" indent="0"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ac1.deposit(4000)</a:t>
            </a:r>
          </a:p>
          <a:p>
            <a:pPr marL="0" indent="0"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ac2.withdraw(1800)</a:t>
            </a:r>
          </a:p>
          <a:p>
            <a:pPr marL="0" indent="0"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ac1.balance</a:t>
            </a:r>
          </a:p>
          <a:p>
            <a:pPr marL="0" indent="0"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ac2.balance</a:t>
            </a:r>
          </a:p>
          <a:p>
            <a:pPr marL="0" indent="0"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ac2.balance</a:t>
            </a:r>
          </a:p>
        </p:txBody>
      </p:sp>
    </p:spTree>
    <p:extLst>
      <p:ext uri="{BB962C8B-B14F-4D97-AF65-F5344CB8AC3E}">
        <p14:creationId xmlns:p14="http://schemas.microsoft.com/office/powerpoint/2010/main" val="384956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AD99-963A-4CFD-BE24-94E2C456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Explanation of above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8C962-D48B-43C9-A4A4-E6692AF1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above code creates a user-defined class</a:t>
            </a:r>
          </a:p>
          <a:p>
            <a:r>
              <a:rPr lang="en-IN" dirty="0"/>
              <a:t>Definitions in the class’ suite begin with keyword def. Three methods are defined in it</a:t>
            </a:r>
          </a:p>
          <a:p>
            <a:r>
              <a:rPr lang="en-IN" dirty="0"/>
              <a:t>The __</a:t>
            </a:r>
            <a:r>
              <a:rPr lang="en-IN" dirty="0" err="1"/>
              <a:t>init</a:t>
            </a:r>
            <a:r>
              <a:rPr lang="en-IN" dirty="0"/>
              <a:t>__ method is very important method as it is used to create an instance, i.e., the object and the instance variables in the object. The __</a:t>
            </a:r>
            <a:r>
              <a:rPr lang="en-IN" dirty="0" err="1"/>
              <a:t>init</a:t>
            </a:r>
            <a:r>
              <a:rPr lang="en-IN" dirty="0"/>
              <a:t>__ method is also known as constructor method.</a:t>
            </a:r>
          </a:p>
          <a:p>
            <a:r>
              <a:rPr lang="en-IN" dirty="0"/>
              <a:t>Only one instance variable is defined in the above code, balance.</a:t>
            </a:r>
          </a:p>
          <a:p>
            <a:r>
              <a:rPr lang="en-IN" dirty="0"/>
              <a:t>Two member functions are defined: deposit() and withdraw()</a:t>
            </a:r>
          </a:p>
          <a:p>
            <a:r>
              <a:rPr lang="en-IN" dirty="0"/>
              <a:t>The first parameter of these functions is self</a:t>
            </a:r>
          </a:p>
          <a:p>
            <a:r>
              <a:rPr lang="en-IN" dirty="0"/>
              <a:t>Any member of the object is referred to as self.&lt;</a:t>
            </a:r>
            <a:r>
              <a:rPr lang="en-IN" dirty="0" err="1"/>
              <a:t>membername</a:t>
            </a:r>
            <a:r>
              <a:rPr lang="en-IN" dirty="0"/>
              <a:t>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4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0C9C-37E7-4646-8129-8C25403B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Object Creation – Internal Functioning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F14DF-75A2-4710-92BB-C745FD5A4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20" y="2298773"/>
            <a:ext cx="10730630" cy="39972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ac1 = </a:t>
            </a:r>
            <a:r>
              <a:rPr lang="en-I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(“Ram”, 5000)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Following things take place internally :-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800" dirty="0"/>
              <a:t>An object is created of the mentioned class type (</a:t>
            </a:r>
            <a:r>
              <a:rPr lang="en-IN" sz="2800" dirty="0" err="1"/>
              <a:t>BankAccount</a:t>
            </a:r>
            <a:r>
              <a:rPr lang="en-IN" sz="28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800" dirty="0"/>
              <a:t>The given class’s __</a:t>
            </a:r>
            <a:r>
              <a:rPr lang="en-IN" sz="2800" dirty="0" err="1"/>
              <a:t>init</a:t>
            </a:r>
            <a:r>
              <a:rPr lang="en-IN" sz="2800" dirty="0"/>
              <a:t>__(constructor) method is called, and the first parameter self is set to reference of newly created object in previous step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800" dirty="0"/>
              <a:t>Now as per __</a:t>
            </a:r>
            <a:r>
              <a:rPr lang="en-IN" sz="2800" dirty="0" err="1"/>
              <a:t>init</a:t>
            </a:r>
            <a:r>
              <a:rPr lang="en-IN" sz="2800" dirty="0"/>
              <a:t>__ method, the object will have the instance variables and their values</a:t>
            </a:r>
          </a:p>
        </p:txBody>
      </p:sp>
    </p:spTree>
    <p:extLst>
      <p:ext uri="{BB962C8B-B14F-4D97-AF65-F5344CB8AC3E}">
        <p14:creationId xmlns:p14="http://schemas.microsoft.com/office/powerpoint/2010/main" val="184297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4F04-853A-418F-A956-FF34DB90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The “self”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84EA5-B06C-484D-809C-AFF27D3E1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89222"/>
            <a:ext cx="9613861" cy="456875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2800" dirty="0"/>
              <a:t>The parameter “self” is a reference to the object or instance which is currently invoking the method and its automatically passed by Python.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2800" dirty="0"/>
              <a:t>As soon as a class is defined, the methods are created and placed in the memory space only once in the class namespace.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2800" dirty="0"/>
              <a:t>“self” parameter helps in knowing which object’s data member is to be manipulated.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2800" dirty="0"/>
              <a:t>When a method is called. It is automatically passed as an implicit(in built) argument that is a reference to the object that invoked the method</a:t>
            </a:r>
          </a:p>
        </p:txBody>
      </p:sp>
    </p:spTree>
    <p:extLst>
      <p:ext uri="{BB962C8B-B14F-4D97-AF65-F5344CB8AC3E}">
        <p14:creationId xmlns:p14="http://schemas.microsoft.com/office/powerpoint/2010/main" val="422589078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188</TotalTime>
  <Words>612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Trebuchet MS</vt:lpstr>
      <vt:lpstr>Berlin</vt:lpstr>
      <vt:lpstr>Classes and Instances</vt:lpstr>
      <vt:lpstr>Introduction</vt:lpstr>
      <vt:lpstr>Classes vs Objects</vt:lpstr>
      <vt:lpstr>Basic concepts of OOP</vt:lpstr>
      <vt:lpstr>Defining a Class</vt:lpstr>
      <vt:lpstr>Creating Objects and Invoking Instance Methods</vt:lpstr>
      <vt:lpstr>Explanation of above Code</vt:lpstr>
      <vt:lpstr>Object Creation – Internal Functioning</vt:lpstr>
      <vt:lpstr>The “self” Reference</vt:lpstr>
      <vt:lpstr>Instance variables vs Class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Instances</dc:title>
  <dc:creator>Harshvardhan Jha</dc:creator>
  <cp:lastModifiedBy>Harshvardhan Jha</cp:lastModifiedBy>
  <cp:revision>23</cp:revision>
  <dcterms:created xsi:type="dcterms:W3CDTF">2019-02-11T09:01:43Z</dcterms:created>
  <dcterms:modified xsi:type="dcterms:W3CDTF">2019-08-20T19:13:02Z</dcterms:modified>
</cp:coreProperties>
</file>