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0" r:id="rId1"/>
  </p:sldMasterIdLst>
  <p:sldIdLst>
    <p:sldId id="269" r:id="rId2"/>
    <p:sldId id="270" r:id="rId3"/>
    <p:sldId id="272"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7556500"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2597" y="25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16018" y="2257498"/>
            <a:ext cx="5471494" cy="5191680"/>
          </a:xfrm>
        </p:spPr>
        <p:txBody>
          <a:bodyPr anchor="b"/>
          <a:lstStyle>
            <a:lvl1pPr>
              <a:defRPr sz="5950"/>
            </a:lvl1pPr>
          </a:lstStyle>
          <a:p>
            <a:r>
              <a:rPr lang="en-US"/>
              <a:t>Click to edit Master title style</a:t>
            </a:r>
            <a:endParaRPr lang="en-US" dirty="0"/>
          </a:p>
        </p:txBody>
      </p:sp>
      <p:sp>
        <p:nvSpPr>
          <p:cNvPr id="3" name="Subtitle 2"/>
          <p:cNvSpPr>
            <a:spLocks noGrp="1"/>
          </p:cNvSpPr>
          <p:nvPr>
            <p:ph type="subTitle" idx="1"/>
          </p:nvPr>
        </p:nvSpPr>
        <p:spPr>
          <a:xfrm>
            <a:off x="716018" y="7449174"/>
            <a:ext cx="5471494" cy="1343177"/>
          </a:xfrm>
        </p:spPr>
        <p:txBody>
          <a:bodyPr anchor="t"/>
          <a:lstStyle>
            <a:lvl1pPr marL="0" indent="0" algn="l">
              <a:buNone/>
              <a:defRPr cap="all">
                <a:solidFill>
                  <a:schemeClr val="bg2">
                    <a:lumMod val="40000"/>
                    <a:lumOff val="60000"/>
                  </a:schemeClr>
                </a:solidFill>
              </a:defRPr>
            </a:lvl1pPr>
            <a:lvl2pPr marL="377830" indent="0" algn="ctr">
              <a:buNone/>
              <a:defRPr>
                <a:solidFill>
                  <a:schemeClr val="tx1">
                    <a:tint val="75000"/>
                  </a:schemeClr>
                </a:solidFill>
              </a:defRPr>
            </a:lvl2pPr>
            <a:lvl3pPr marL="755660" indent="0" algn="ctr">
              <a:buNone/>
              <a:defRPr>
                <a:solidFill>
                  <a:schemeClr val="tx1">
                    <a:tint val="75000"/>
                  </a:schemeClr>
                </a:solidFill>
              </a:defRPr>
            </a:lvl3pPr>
            <a:lvl4pPr marL="1133490" indent="0" algn="ctr">
              <a:buNone/>
              <a:defRPr>
                <a:solidFill>
                  <a:schemeClr val="tx1">
                    <a:tint val="75000"/>
                  </a:schemeClr>
                </a:solidFill>
              </a:defRPr>
            </a:lvl4pPr>
            <a:lvl5pPr marL="1511320" indent="0" algn="ctr">
              <a:buNone/>
              <a:defRPr>
                <a:solidFill>
                  <a:schemeClr val="tx1">
                    <a:tint val="75000"/>
                  </a:schemeClr>
                </a:solidFill>
              </a:defRPr>
            </a:lvl5pPr>
            <a:lvl6pPr marL="1889150" indent="0" algn="ctr">
              <a:buNone/>
              <a:defRPr>
                <a:solidFill>
                  <a:schemeClr val="tx1">
                    <a:tint val="75000"/>
                  </a:schemeClr>
                </a:solidFill>
              </a:defRPr>
            </a:lvl6pPr>
            <a:lvl7pPr marL="2266980" indent="0" algn="ctr">
              <a:buNone/>
              <a:defRPr>
                <a:solidFill>
                  <a:schemeClr val="tx1">
                    <a:tint val="75000"/>
                  </a:schemeClr>
                </a:solidFill>
              </a:defRPr>
            </a:lvl7pPr>
            <a:lvl8pPr marL="2644811" indent="0" algn="ctr">
              <a:buNone/>
              <a:defRPr>
                <a:solidFill>
                  <a:schemeClr val="tx1">
                    <a:tint val="75000"/>
                  </a:schemeClr>
                </a:solidFill>
              </a:defRPr>
            </a:lvl8pPr>
            <a:lvl9pPr marL="3022641"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18614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019" y="7485360"/>
            <a:ext cx="5471494" cy="883691"/>
          </a:xfrm>
        </p:spPr>
        <p:txBody>
          <a:bodyPr anchor="b">
            <a:normAutofit/>
          </a:bodyPr>
          <a:lstStyle>
            <a:lvl1pPr algn="l">
              <a:defRPr sz="1983"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16018" y="1069340"/>
            <a:ext cx="5471494" cy="56767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322"/>
            </a:lvl1pPr>
            <a:lvl2pPr marL="377830" indent="0">
              <a:buNone/>
              <a:defRPr sz="1322"/>
            </a:lvl2pPr>
            <a:lvl3pPr marL="755660" indent="0">
              <a:buNone/>
              <a:defRPr sz="1322"/>
            </a:lvl3pPr>
            <a:lvl4pPr marL="1133490" indent="0">
              <a:buNone/>
              <a:defRPr sz="1322"/>
            </a:lvl4pPr>
            <a:lvl5pPr marL="1511320" indent="0">
              <a:buNone/>
              <a:defRPr sz="1322"/>
            </a:lvl5pPr>
            <a:lvl6pPr marL="1889150" indent="0">
              <a:buNone/>
              <a:defRPr sz="1322"/>
            </a:lvl6pPr>
            <a:lvl7pPr marL="2266980" indent="0">
              <a:buNone/>
              <a:defRPr sz="1322"/>
            </a:lvl7pPr>
            <a:lvl8pPr marL="2644811" indent="0">
              <a:buNone/>
              <a:defRPr sz="1322"/>
            </a:lvl8pPr>
            <a:lvl9pPr marL="3022641" indent="0">
              <a:buNone/>
              <a:defRPr sz="1322"/>
            </a:lvl9pPr>
          </a:lstStyle>
          <a:p>
            <a:r>
              <a:rPr lang="en-US"/>
              <a:t>Click icon to add picture</a:t>
            </a:r>
            <a:endParaRPr lang="en-US" dirty="0"/>
          </a:p>
        </p:txBody>
      </p:sp>
      <p:sp>
        <p:nvSpPr>
          <p:cNvPr id="4" name="Text Placeholder 3"/>
          <p:cNvSpPr>
            <a:spLocks noGrp="1"/>
          </p:cNvSpPr>
          <p:nvPr>
            <p:ph type="body" sz="half" idx="2"/>
          </p:nvPr>
        </p:nvSpPr>
        <p:spPr>
          <a:xfrm>
            <a:off x="716019" y="8369051"/>
            <a:ext cx="5471493" cy="769825"/>
          </a:xfrm>
        </p:spPr>
        <p:txBody>
          <a:bodyPr>
            <a:normAutofit/>
          </a:bodyPr>
          <a:lstStyle>
            <a:lvl1pPr marL="0" indent="0">
              <a:buNone/>
              <a:defRPr sz="992"/>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63560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716018" y="2257496"/>
            <a:ext cx="5471494" cy="3089204"/>
          </a:xfrm>
        </p:spPr>
        <p:txBody>
          <a:bodyPr/>
          <a:lstStyle>
            <a:lvl1pPr>
              <a:defRPr sz="3967"/>
            </a:lvl1pPr>
          </a:lstStyle>
          <a:p>
            <a:r>
              <a:rPr lang="en-US"/>
              <a:t>Click to edit Master title style</a:t>
            </a:r>
            <a:endParaRPr lang="en-US" dirty="0"/>
          </a:p>
        </p:txBody>
      </p:sp>
      <p:sp>
        <p:nvSpPr>
          <p:cNvPr id="8" name="Text Placeholder 3"/>
          <p:cNvSpPr>
            <a:spLocks noGrp="1"/>
          </p:cNvSpPr>
          <p:nvPr>
            <p:ph type="body" sz="half" idx="2"/>
          </p:nvPr>
        </p:nvSpPr>
        <p:spPr>
          <a:xfrm>
            <a:off x="716018" y="5703147"/>
            <a:ext cx="5471494" cy="3683282"/>
          </a:xfrm>
        </p:spPr>
        <p:txBody>
          <a:bodyPr anchor="ctr">
            <a:normAutofit/>
          </a:bodyPr>
          <a:lstStyle>
            <a:lvl1pPr marL="0" indent="0">
              <a:buNone/>
              <a:defRPr sz="1488"/>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4558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6304" y="2257496"/>
            <a:ext cx="4959200" cy="3622742"/>
          </a:xfrm>
        </p:spPr>
        <p:txBody>
          <a:bodyPr/>
          <a:lstStyle>
            <a:lvl1pPr>
              <a:defRPr sz="3967"/>
            </a:lvl1pPr>
          </a:lstStyle>
          <a:p>
            <a:r>
              <a:rPr lang="en-US"/>
              <a:t>Click to edit Master title style</a:t>
            </a:r>
            <a:endParaRPr lang="en-US" dirty="0"/>
          </a:p>
        </p:txBody>
      </p:sp>
      <p:sp>
        <p:nvSpPr>
          <p:cNvPr id="11" name="Text Placeholder 3"/>
          <p:cNvSpPr>
            <a:spLocks noGrp="1"/>
          </p:cNvSpPr>
          <p:nvPr>
            <p:ph type="body" sz="half" idx="14"/>
          </p:nvPr>
        </p:nvSpPr>
        <p:spPr>
          <a:xfrm>
            <a:off x="1196758" y="5880238"/>
            <a:ext cx="4513041" cy="533538"/>
          </a:xfrm>
        </p:spPr>
        <p:txBody>
          <a:bodyPr vert="horz" lIns="91440" tIns="45720" rIns="91440" bIns="45720" rtlCol="0" anchor="t">
            <a:normAutofit/>
          </a:bodyPr>
          <a:lstStyle>
            <a:lvl1pPr marL="0" indent="0">
              <a:buNone/>
              <a:defRPr lang="en-US" sz="1157" b="0" i="0" kern="1200" cap="small" dirty="0">
                <a:solidFill>
                  <a:schemeClr val="bg2">
                    <a:lumMod val="40000"/>
                    <a:lumOff val="60000"/>
                  </a:schemeClr>
                </a:solidFill>
                <a:latin typeface="+mj-lt"/>
                <a:ea typeface="+mj-ea"/>
                <a:cs typeface="+mj-cs"/>
              </a:defRPr>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marL="0" lvl="0" indent="0">
              <a:buNone/>
            </a:pPr>
            <a:r>
              <a:rPr lang="en-US"/>
              <a:t>Click to edit Master text styles</a:t>
            </a:r>
          </a:p>
        </p:txBody>
      </p:sp>
      <p:sp>
        <p:nvSpPr>
          <p:cNvPr id="10" name="Text Placeholder 3"/>
          <p:cNvSpPr>
            <a:spLocks noGrp="1"/>
          </p:cNvSpPr>
          <p:nvPr>
            <p:ph type="body" sz="half" idx="2"/>
          </p:nvPr>
        </p:nvSpPr>
        <p:spPr>
          <a:xfrm>
            <a:off x="716018" y="6783802"/>
            <a:ext cx="5471494" cy="2613942"/>
          </a:xfrm>
        </p:spPr>
        <p:txBody>
          <a:bodyPr anchor="ctr">
            <a:normAutofit/>
          </a:bodyPr>
          <a:lstStyle>
            <a:lvl1pPr marL="0" indent="0">
              <a:buNone/>
              <a:defRPr sz="1488"/>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2" name="TextBox 11"/>
          <p:cNvSpPr txBox="1"/>
          <p:nvPr/>
        </p:nvSpPr>
        <p:spPr>
          <a:xfrm>
            <a:off x="556901" y="1514435"/>
            <a:ext cx="497148" cy="1643848"/>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0082" dirty="0"/>
              <a:t>“</a:t>
            </a:r>
          </a:p>
        </p:txBody>
      </p:sp>
      <p:sp>
        <p:nvSpPr>
          <p:cNvPr id="15" name="TextBox 14"/>
          <p:cNvSpPr txBox="1"/>
          <p:nvPr/>
        </p:nvSpPr>
        <p:spPr>
          <a:xfrm>
            <a:off x="5784467" y="4075572"/>
            <a:ext cx="497148" cy="1643848"/>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0082" dirty="0"/>
              <a:t>”</a:t>
            </a:r>
          </a:p>
        </p:txBody>
      </p:sp>
    </p:spTree>
    <p:extLst>
      <p:ext uri="{BB962C8B-B14F-4D97-AF65-F5344CB8AC3E}">
        <p14:creationId xmlns:p14="http://schemas.microsoft.com/office/powerpoint/2010/main" val="3688110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716018" y="4871439"/>
            <a:ext cx="5471495" cy="2577736"/>
          </a:xfrm>
        </p:spPr>
        <p:txBody>
          <a:bodyPr anchor="b"/>
          <a:lstStyle>
            <a:lvl1pPr algn="l">
              <a:defRPr sz="3306" b="0" cap="none"/>
            </a:lvl1pPr>
          </a:lstStyle>
          <a:p>
            <a:r>
              <a:rPr lang="en-US"/>
              <a:t>Click to edit Master title style</a:t>
            </a:r>
            <a:endParaRPr lang="en-US" dirty="0"/>
          </a:p>
        </p:txBody>
      </p:sp>
      <p:sp>
        <p:nvSpPr>
          <p:cNvPr id="3" name="Text Placeholder 2"/>
          <p:cNvSpPr>
            <a:spLocks noGrp="1"/>
          </p:cNvSpPr>
          <p:nvPr>
            <p:ph type="body" idx="1"/>
          </p:nvPr>
        </p:nvSpPr>
        <p:spPr>
          <a:xfrm>
            <a:off x="716018" y="7449175"/>
            <a:ext cx="5471494" cy="1341587"/>
          </a:xfrm>
        </p:spPr>
        <p:txBody>
          <a:bodyPr anchor="t"/>
          <a:lstStyle>
            <a:lvl1pPr marL="0" indent="0" algn="l">
              <a:buNone/>
              <a:defRPr sz="1653" cap="none">
                <a:solidFill>
                  <a:schemeClr val="bg2">
                    <a:lumMod val="40000"/>
                    <a:lumOff val="60000"/>
                  </a:schemeClr>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16435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71"/>
            </a:lvl1pPr>
          </a:lstStyle>
          <a:p>
            <a:r>
              <a:rPr lang="en-US"/>
              <a:t>Click to edit Master title style</a:t>
            </a:r>
            <a:endParaRPr lang="en-US" dirty="0"/>
          </a:p>
        </p:txBody>
      </p:sp>
      <p:sp>
        <p:nvSpPr>
          <p:cNvPr id="3" name="Text Placeholder 2"/>
          <p:cNvSpPr>
            <a:spLocks noGrp="1"/>
          </p:cNvSpPr>
          <p:nvPr>
            <p:ph type="body" idx="1"/>
          </p:nvPr>
        </p:nvSpPr>
        <p:spPr>
          <a:xfrm>
            <a:off x="392398" y="3089204"/>
            <a:ext cx="1826919" cy="898542"/>
          </a:xfrm>
        </p:spPr>
        <p:txBody>
          <a:bodyPr anchor="b">
            <a:noAutofit/>
          </a:bodyPr>
          <a:lstStyle>
            <a:lvl1pPr marL="0" indent="0">
              <a:buNone/>
              <a:defRPr sz="1983" b="0">
                <a:solidFill>
                  <a:schemeClr val="bg2">
                    <a:lumMod val="40000"/>
                    <a:lumOff val="60000"/>
                  </a:schemeClr>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16" name="Text Placeholder 3"/>
          <p:cNvSpPr>
            <a:spLocks noGrp="1"/>
          </p:cNvSpPr>
          <p:nvPr>
            <p:ph type="body" sz="half" idx="15"/>
          </p:nvPr>
        </p:nvSpPr>
        <p:spPr>
          <a:xfrm>
            <a:off x="404497" y="4158544"/>
            <a:ext cx="1814819" cy="5596709"/>
          </a:xfrm>
        </p:spPr>
        <p:txBody>
          <a:bodyPr anchor="t">
            <a:normAutofit/>
          </a:bodyPr>
          <a:lstStyle>
            <a:lvl1pPr marL="0" indent="0">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5" name="Text Placeholder 4"/>
          <p:cNvSpPr>
            <a:spLocks noGrp="1"/>
          </p:cNvSpPr>
          <p:nvPr>
            <p:ph type="body" sz="quarter" idx="3"/>
          </p:nvPr>
        </p:nvSpPr>
        <p:spPr>
          <a:xfrm>
            <a:off x="2407688" y="3089204"/>
            <a:ext cx="1820331" cy="898542"/>
          </a:xfrm>
        </p:spPr>
        <p:txBody>
          <a:bodyPr anchor="b">
            <a:noAutofit/>
          </a:bodyPr>
          <a:lstStyle>
            <a:lvl1pPr marL="0" indent="0">
              <a:buNone/>
              <a:defRPr sz="1983" b="0">
                <a:solidFill>
                  <a:schemeClr val="bg2">
                    <a:lumMod val="40000"/>
                    <a:lumOff val="60000"/>
                  </a:schemeClr>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19" name="Text Placeholder 3"/>
          <p:cNvSpPr>
            <a:spLocks noGrp="1"/>
          </p:cNvSpPr>
          <p:nvPr>
            <p:ph type="body" sz="half" idx="16"/>
          </p:nvPr>
        </p:nvSpPr>
        <p:spPr>
          <a:xfrm>
            <a:off x="2401144" y="4158544"/>
            <a:ext cx="1826874" cy="5596709"/>
          </a:xfrm>
        </p:spPr>
        <p:txBody>
          <a:bodyPr anchor="t">
            <a:normAutofit/>
          </a:bodyPr>
          <a:lstStyle>
            <a:lvl1pPr marL="0" indent="0">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14" name="Text Placeholder 4"/>
          <p:cNvSpPr>
            <a:spLocks noGrp="1"/>
          </p:cNvSpPr>
          <p:nvPr>
            <p:ph type="body" sz="quarter" idx="13"/>
          </p:nvPr>
        </p:nvSpPr>
        <p:spPr>
          <a:xfrm>
            <a:off x="4416980" y="3089204"/>
            <a:ext cx="1817773" cy="898542"/>
          </a:xfrm>
        </p:spPr>
        <p:txBody>
          <a:bodyPr anchor="b">
            <a:noAutofit/>
          </a:bodyPr>
          <a:lstStyle>
            <a:lvl1pPr marL="0" indent="0">
              <a:buNone/>
              <a:defRPr sz="1983" b="0">
                <a:solidFill>
                  <a:schemeClr val="bg2">
                    <a:lumMod val="40000"/>
                    <a:lumOff val="60000"/>
                  </a:schemeClr>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20" name="Text Placeholder 3"/>
          <p:cNvSpPr>
            <a:spLocks noGrp="1"/>
          </p:cNvSpPr>
          <p:nvPr>
            <p:ph type="body" sz="half" idx="17"/>
          </p:nvPr>
        </p:nvSpPr>
        <p:spPr>
          <a:xfrm>
            <a:off x="4416980" y="4158544"/>
            <a:ext cx="1817773" cy="5596709"/>
          </a:xfrm>
        </p:spPr>
        <p:txBody>
          <a:bodyPr anchor="t">
            <a:normAutofit/>
          </a:bodyPr>
          <a:lstStyle>
            <a:lvl1pPr marL="0" indent="0">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cxnSp>
        <p:nvCxnSpPr>
          <p:cNvPr id="17" name="Straight Connector 16"/>
          <p:cNvCxnSpPr/>
          <p:nvPr/>
        </p:nvCxnSpPr>
        <p:spPr>
          <a:xfrm>
            <a:off x="2310033" y="3326836"/>
            <a:ext cx="0" cy="6178409"/>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316254" y="3326836"/>
            <a:ext cx="0" cy="6185397"/>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12/11/2023</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96481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71"/>
            </a:lvl1pPr>
          </a:lstStyle>
          <a:p>
            <a:r>
              <a:rPr lang="en-US"/>
              <a:t>Click to edit Master title style</a:t>
            </a:r>
            <a:endParaRPr lang="en-US" dirty="0"/>
          </a:p>
        </p:txBody>
      </p:sp>
      <p:sp>
        <p:nvSpPr>
          <p:cNvPr id="3" name="Text Placeholder 2"/>
          <p:cNvSpPr>
            <a:spLocks noGrp="1"/>
          </p:cNvSpPr>
          <p:nvPr>
            <p:ph type="body" idx="1"/>
          </p:nvPr>
        </p:nvSpPr>
        <p:spPr>
          <a:xfrm>
            <a:off x="404497" y="6628332"/>
            <a:ext cx="1822693" cy="898542"/>
          </a:xfrm>
        </p:spPr>
        <p:txBody>
          <a:bodyPr anchor="b">
            <a:noAutofit/>
          </a:bodyPr>
          <a:lstStyle>
            <a:lvl1pPr marL="0" indent="0">
              <a:buNone/>
              <a:defRPr sz="1983" b="0">
                <a:solidFill>
                  <a:schemeClr val="bg2">
                    <a:lumMod val="40000"/>
                    <a:lumOff val="60000"/>
                  </a:schemeClr>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29" name="Picture Placeholder 2"/>
          <p:cNvSpPr>
            <a:spLocks noGrp="1" noChangeAspect="1"/>
          </p:cNvSpPr>
          <p:nvPr>
            <p:ph type="pic" idx="15"/>
          </p:nvPr>
        </p:nvSpPr>
        <p:spPr>
          <a:xfrm>
            <a:off x="404497" y="3445651"/>
            <a:ext cx="1822693" cy="237631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322"/>
            </a:lvl1pPr>
            <a:lvl2pPr marL="377830" indent="0">
              <a:buNone/>
              <a:defRPr sz="1322"/>
            </a:lvl2pPr>
            <a:lvl3pPr marL="755660" indent="0">
              <a:buNone/>
              <a:defRPr sz="1322"/>
            </a:lvl3pPr>
            <a:lvl4pPr marL="1133490" indent="0">
              <a:buNone/>
              <a:defRPr sz="1322"/>
            </a:lvl4pPr>
            <a:lvl5pPr marL="1511320" indent="0">
              <a:buNone/>
              <a:defRPr sz="1322"/>
            </a:lvl5pPr>
            <a:lvl6pPr marL="1889150" indent="0">
              <a:buNone/>
              <a:defRPr sz="1322"/>
            </a:lvl6pPr>
            <a:lvl7pPr marL="2266980" indent="0">
              <a:buNone/>
              <a:defRPr sz="1322"/>
            </a:lvl7pPr>
            <a:lvl8pPr marL="2644811" indent="0">
              <a:buNone/>
              <a:defRPr sz="1322"/>
            </a:lvl8pPr>
            <a:lvl9pPr marL="3022641" indent="0">
              <a:buNone/>
              <a:defRPr sz="1322"/>
            </a:lvl9pPr>
          </a:lstStyle>
          <a:p>
            <a:r>
              <a:rPr lang="en-US"/>
              <a:t>Click icon to add picture</a:t>
            </a:r>
            <a:endParaRPr lang="en-US" dirty="0"/>
          </a:p>
        </p:txBody>
      </p:sp>
      <p:sp>
        <p:nvSpPr>
          <p:cNvPr id="22" name="Text Placeholder 3"/>
          <p:cNvSpPr>
            <a:spLocks noGrp="1"/>
          </p:cNvSpPr>
          <p:nvPr>
            <p:ph type="body" sz="half" idx="18"/>
          </p:nvPr>
        </p:nvSpPr>
        <p:spPr>
          <a:xfrm>
            <a:off x="404497" y="7526876"/>
            <a:ext cx="1822693" cy="1027847"/>
          </a:xfrm>
        </p:spPr>
        <p:txBody>
          <a:bodyPr anchor="t">
            <a:normAutofit/>
          </a:bodyPr>
          <a:lstStyle>
            <a:lvl1pPr marL="0" indent="0">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5" name="Text Placeholder 4"/>
          <p:cNvSpPr>
            <a:spLocks noGrp="1"/>
          </p:cNvSpPr>
          <p:nvPr>
            <p:ph type="body" sz="quarter" idx="3"/>
          </p:nvPr>
        </p:nvSpPr>
        <p:spPr>
          <a:xfrm>
            <a:off x="2411231" y="6628332"/>
            <a:ext cx="1816788" cy="898542"/>
          </a:xfrm>
        </p:spPr>
        <p:txBody>
          <a:bodyPr anchor="b">
            <a:noAutofit/>
          </a:bodyPr>
          <a:lstStyle>
            <a:lvl1pPr marL="0" indent="0">
              <a:buNone/>
              <a:defRPr sz="1983" b="0">
                <a:solidFill>
                  <a:schemeClr val="bg2">
                    <a:lumMod val="40000"/>
                    <a:lumOff val="60000"/>
                  </a:schemeClr>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30" name="Picture Placeholder 2"/>
          <p:cNvSpPr>
            <a:spLocks noGrp="1" noChangeAspect="1"/>
          </p:cNvSpPr>
          <p:nvPr>
            <p:ph type="pic" idx="21"/>
          </p:nvPr>
        </p:nvSpPr>
        <p:spPr>
          <a:xfrm>
            <a:off x="2411230" y="3445651"/>
            <a:ext cx="1816788" cy="237631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322"/>
            </a:lvl1pPr>
            <a:lvl2pPr marL="377830" indent="0">
              <a:buNone/>
              <a:defRPr sz="1322"/>
            </a:lvl2pPr>
            <a:lvl3pPr marL="755660" indent="0">
              <a:buNone/>
              <a:defRPr sz="1322"/>
            </a:lvl3pPr>
            <a:lvl4pPr marL="1133490" indent="0">
              <a:buNone/>
              <a:defRPr sz="1322"/>
            </a:lvl4pPr>
            <a:lvl5pPr marL="1511320" indent="0">
              <a:buNone/>
              <a:defRPr sz="1322"/>
            </a:lvl5pPr>
            <a:lvl6pPr marL="1889150" indent="0">
              <a:buNone/>
              <a:defRPr sz="1322"/>
            </a:lvl6pPr>
            <a:lvl7pPr marL="2266980" indent="0">
              <a:buNone/>
              <a:defRPr sz="1322"/>
            </a:lvl7pPr>
            <a:lvl8pPr marL="2644811" indent="0">
              <a:buNone/>
              <a:defRPr sz="1322"/>
            </a:lvl8pPr>
            <a:lvl9pPr marL="3022641" indent="0">
              <a:buNone/>
              <a:defRPr sz="1322"/>
            </a:lvl9pPr>
          </a:lstStyle>
          <a:p>
            <a:r>
              <a:rPr lang="en-US"/>
              <a:t>Click icon to add picture</a:t>
            </a:r>
            <a:endParaRPr lang="en-US" dirty="0"/>
          </a:p>
        </p:txBody>
      </p:sp>
      <p:sp>
        <p:nvSpPr>
          <p:cNvPr id="23" name="Text Placeholder 3"/>
          <p:cNvSpPr>
            <a:spLocks noGrp="1"/>
          </p:cNvSpPr>
          <p:nvPr>
            <p:ph type="body" sz="half" idx="19"/>
          </p:nvPr>
        </p:nvSpPr>
        <p:spPr>
          <a:xfrm>
            <a:off x="2410391" y="7526874"/>
            <a:ext cx="1819194" cy="1027847"/>
          </a:xfrm>
        </p:spPr>
        <p:txBody>
          <a:bodyPr anchor="t">
            <a:normAutofit/>
          </a:bodyPr>
          <a:lstStyle>
            <a:lvl1pPr marL="0" indent="0">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14" name="Text Placeholder 4"/>
          <p:cNvSpPr>
            <a:spLocks noGrp="1"/>
          </p:cNvSpPr>
          <p:nvPr>
            <p:ph type="body" sz="quarter" idx="13"/>
          </p:nvPr>
        </p:nvSpPr>
        <p:spPr>
          <a:xfrm>
            <a:off x="4416980" y="6628332"/>
            <a:ext cx="1817773" cy="898542"/>
          </a:xfrm>
        </p:spPr>
        <p:txBody>
          <a:bodyPr anchor="b">
            <a:noAutofit/>
          </a:bodyPr>
          <a:lstStyle>
            <a:lvl1pPr marL="0" indent="0">
              <a:buNone/>
              <a:defRPr sz="1983" b="0">
                <a:solidFill>
                  <a:schemeClr val="bg2">
                    <a:lumMod val="40000"/>
                    <a:lumOff val="60000"/>
                  </a:schemeClr>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31" name="Picture Placeholder 2"/>
          <p:cNvSpPr>
            <a:spLocks noGrp="1" noChangeAspect="1"/>
          </p:cNvSpPr>
          <p:nvPr>
            <p:ph type="pic" idx="22"/>
          </p:nvPr>
        </p:nvSpPr>
        <p:spPr>
          <a:xfrm>
            <a:off x="4416979" y="3445651"/>
            <a:ext cx="1817773" cy="237631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322"/>
            </a:lvl1pPr>
            <a:lvl2pPr marL="377830" indent="0">
              <a:buNone/>
              <a:defRPr sz="1322"/>
            </a:lvl2pPr>
            <a:lvl3pPr marL="755660" indent="0">
              <a:buNone/>
              <a:defRPr sz="1322"/>
            </a:lvl3pPr>
            <a:lvl4pPr marL="1133490" indent="0">
              <a:buNone/>
              <a:defRPr sz="1322"/>
            </a:lvl4pPr>
            <a:lvl5pPr marL="1511320" indent="0">
              <a:buNone/>
              <a:defRPr sz="1322"/>
            </a:lvl5pPr>
            <a:lvl6pPr marL="1889150" indent="0">
              <a:buNone/>
              <a:defRPr sz="1322"/>
            </a:lvl6pPr>
            <a:lvl7pPr marL="2266980" indent="0">
              <a:buNone/>
              <a:defRPr sz="1322"/>
            </a:lvl7pPr>
            <a:lvl8pPr marL="2644811" indent="0">
              <a:buNone/>
              <a:defRPr sz="1322"/>
            </a:lvl8pPr>
            <a:lvl9pPr marL="3022641" indent="0">
              <a:buNone/>
              <a:defRPr sz="1322"/>
            </a:lvl9pPr>
          </a:lstStyle>
          <a:p>
            <a:r>
              <a:rPr lang="en-US"/>
              <a:t>Click icon to add picture</a:t>
            </a:r>
            <a:endParaRPr lang="en-US" dirty="0"/>
          </a:p>
        </p:txBody>
      </p:sp>
      <p:sp>
        <p:nvSpPr>
          <p:cNvPr id="24" name="Text Placeholder 3"/>
          <p:cNvSpPr>
            <a:spLocks noGrp="1"/>
          </p:cNvSpPr>
          <p:nvPr>
            <p:ph type="body" sz="half" idx="20"/>
          </p:nvPr>
        </p:nvSpPr>
        <p:spPr>
          <a:xfrm>
            <a:off x="4416904" y="7526871"/>
            <a:ext cx="1820180" cy="1027847"/>
          </a:xfrm>
        </p:spPr>
        <p:txBody>
          <a:bodyPr anchor="t">
            <a:normAutofit/>
          </a:bodyPr>
          <a:lstStyle>
            <a:lvl1pPr marL="0" indent="0">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cxnSp>
        <p:nvCxnSpPr>
          <p:cNvPr id="19" name="Straight Connector 18"/>
          <p:cNvCxnSpPr/>
          <p:nvPr/>
        </p:nvCxnSpPr>
        <p:spPr>
          <a:xfrm>
            <a:off x="2310033" y="3326836"/>
            <a:ext cx="0" cy="6178409"/>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4316254" y="3326836"/>
            <a:ext cx="0" cy="6185397"/>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12/11/2023</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93433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58710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8223" y="670816"/>
            <a:ext cx="1086530" cy="908443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04497" y="1205627"/>
            <a:ext cx="4602004" cy="854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79107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24036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6019" y="4462186"/>
            <a:ext cx="5471494" cy="2986990"/>
          </a:xfrm>
        </p:spPr>
        <p:txBody>
          <a:bodyPr anchor="b"/>
          <a:lstStyle>
            <a:lvl1pPr algn="l">
              <a:defRPr sz="3306" b="0" cap="none"/>
            </a:lvl1pPr>
          </a:lstStyle>
          <a:p>
            <a:r>
              <a:rPr lang="en-US"/>
              <a:t>Click to edit Master title style</a:t>
            </a:r>
            <a:endParaRPr lang="en-US" dirty="0"/>
          </a:p>
        </p:txBody>
      </p:sp>
      <p:sp>
        <p:nvSpPr>
          <p:cNvPr id="3" name="Text Placeholder 2"/>
          <p:cNvSpPr>
            <a:spLocks noGrp="1"/>
          </p:cNvSpPr>
          <p:nvPr>
            <p:ph type="body" idx="1"/>
          </p:nvPr>
        </p:nvSpPr>
        <p:spPr>
          <a:xfrm>
            <a:off x="716018" y="7449175"/>
            <a:ext cx="5471494" cy="1341587"/>
          </a:xfrm>
        </p:spPr>
        <p:txBody>
          <a:bodyPr anchor="t"/>
          <a:lstStyle>
            <a:lvl1pPr marL="0" indent="0" algn="l">
              <a:buNone/>
              <a:defRPr sz="1653" cap="all">
                <a:solidFill>
                  <a:schemeClr val="bg2">
                    <a:lumMod val="40000"/>
                    <a:lumOff val="60000"/>
                  </a:schemeClr>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94301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002" y="3212973"/>
            <a:ext cx="2725524" cy="6542282"/>
          </a:xfrm>
        </p:spPr>
        <p:txBody>
          <a:bodyPr>
            <a:normAutofit/>
          </a:bodyPr>
          <a:lstStyle>
            <a:lvl1pPr>
              <a:defRPr sz="1488"/>
            </a:lvl1pPr>
            <a:lvl2pPr>
              <a:defRPr sz="1322"/>
            </a:lvl2pPr>
            <a:lvl3pPr>
              <a:defRPr sz="1157"/>
            </a:lvl3pPr>
            <a:lvl4pPr>
              <a:defRPr sz="992"/>
            </a:lvl4pPr>
            <a:lvl5pPr>
              <a:defRPr sz="992"/>
            </a:lvl5pPr>
            <a:lvl6pPr>
              <a:defRPr sz="992"/>
            </a:lvl6pPr>
            <a:lvl7pPr>
              <a:defRPr sz="992"/>
            </a:lvl7pPr>
            <a:lvl8pPr>
              <a:defRPr sz="992"/>
            </a:lvl8pPr>
            <a:lvl9pPr>
              <a:defRPr sz="99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505521" y="3205983"/>
            <a:ext cx="2725526" cy="6549271"/>
          </a:xfrm>
        </p:spPr>
        <p:txBody>
          <a:bodyPr>
            <a:normAutofit/>
          </a:bodyPr>
          <a:lstStyle>
            <a:lvl1pPr>
              <a:defRPr sz="1488"/>
            </a:lvl1pPr>
            <a:lvl2pPr>
              <a:defRPr sz="1322"/>
            </a:lvl2pPr>
            <a:lvl3pPr>
              <a:defRPr sz="1157"/>
            </a:lvl3pPr>
            <a:lvl4pPr>
              <a:defRPr sz="992"/>
            </a:lvl4pPr>
            <a:lvl5pPr>
              <a:defRPr sz="992"/>
            </a:lvl5pPr>
            <a:lvl6pPr>
              <a:defRPr sz="992"/>
            </a:lvl6pPr>
            <a:lvl7pPr>
              <a:defRPr sz="992"/>
            </a:lvl7pPr>
            <a:lvl8pPr>
              <a:defRPr sz="992"/>
            </a:lvl8pPr>
            <a:lvl9pPr>
              <a:defRPr sz="99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3650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84002" y="2970389"/>
            <a:ext cx="2725523" cy="898542"/>
          </a:xfrm>
        </p:spPr>
        <p:txBody>
          <a:bodyPr anchor="b">
            <a:noAutofit/>
          </a:bodyPr>
          <a:lstStyle>
            <a:lvl1pPr marL="0" indent="0">
              <a:buNone/>
              <a:defRPr sz="1983" b="0">
                <a:solidFill>
                  <a:schemeClr val="bg2">
                    <a:lumMod val="40000"/>
                    <a:lumOff val="60000"/>
                  </a:schemeClr>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4" name="Content Placeholder 3"/>
          <p:cNvSpPr>
            <a:spLocks noGrp="1"/>
          </p:cNvSpPr>
          <p:nvPr>
            <p:ph sz="half" idx="2"/>
          </p:nvPr>
        </p:nvSpPr>
        <p:spPr>
          <a:xfrm>
            <a:off x="684002" y="3920913"/>
            <a:ext cx="2725524" cy="5834340"/>
          </a:xfrm>
        </p:spPr>
        <p:txBody>
          <a:bodyPr>
            <a:normAutofit/>
          </a:bodyPr>
          <a:lstStyle>
            <a:lvl1pPr>
              <a:defRPr sz="1488"/>
            </a:lvl1pPr>
            <a:lvl2pPr>
              <a:defRPr sz="1322"/>
            </a:lvl2pPr>
            <a:lvl3pPr>
              <a:defRPr sz="1157"/>
            </a:lvl3pPr>
            <a:lvl4pPr>
              <a:defRPr sz="992"/>
            </a:lvl4pPr>
            <a:lvl5pPr>
              <a:defRPr sz="992"/>
            </a:lvl5pPr>
            <a:lvl6pPr>
              <a:defRPr sz="992"/>
            </a:lvl6pPr>
            <a:lvl7pPr>
              <a:defRPr sz="992"/>
            </a:lvl7pPr>
            <a:lvl8pPr>
              <a:defRPr sz="992"/>
            </a:lvl8pPr>
            <a:lvl9pPr>
              <a:defRPr sz="99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505522" y="2970389"/>
            <a:ext cx="2725524" cy="898542"/>
          </a:xfrm>
        </p:spPr>
        <p:txBody>
          <a:bodyPr anchor="b">
            <a:noAutofit/>
          </a:bodyPr>
          <a:lstStyle>
            <a:lvl1pPr marL="0" indent="0">
              <a:buNone/>
              <a:defRPr sz="1983" b="0">
                <a:solidFill>
                  <a:schemeClr val="bg2">
                    <a:lumMod val="40000"/>
                    <a:lumOff val="60000"/>
                  </a:schemeClr>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6" name="Content Placeholder 5"/>
          <p:cNvSpPr>
            <a:spLocks noGrp="1"/>
          </p:cNvSpPr>
          <p:nvPr>
            <p:ph sz="quarter" idx="4"/>
          </p:nvPr>
        </p:nvSpPr>
        <p:spPr>
          <a:xfrm>
            <a:off x="3505522" y="3920913"/>
            <a:ext cx="2725524" cy="5834340"/>
          </a:xfrm>
        </p:spPr>
        <p:txBody>
          <a:bodyPr>
            <a:normAutofit/>
          </a:bodyPr>
          <a:lstStyle>
            <a:lvl1pPr>
              <a:defRPr sz="1488"/>
            </a:lvl1pPr>
            <a:lvl2pPr>
              <a:defRPr sz="1322"/>
            </a:lvl2pPr>
            <a:lvl3pPr>
              <a:defRPr sz="1157"/>
            </a:lvl3pPr>
            <a:lvl4pPr>
              <a:defRPr sz="992"/>
            </a:lvl4pPr>
            <a:lvl5pPr>
              <a:defRPr sz="992"/>
            </a:lvl5pPr>
            <a:lvl6pPr>
              <a:defRPr sz="992"/>
            </a:lvl6pPr>
            <a:lvl7pPr>
              <a:defRPr sz="992"/>
            </a:lvl7pPr>
            <a:lvl8pPr>
              <a:defRPr sz="992"/>
            </a:lvl8pPr>
            <a:lvl9pPr>
              <a:defRPr sz="99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12/11/2023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6666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12/11/2023</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33266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12/11/2023</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9853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017" y="2257495"/>
            <a:ext cx="2108500" cy="2257496"/>
          </a:xfrm>
        </p:spPr>
        <p:txBody>
          <a:bodyPr anchor="b"/>
          <a:lstStyle>
            <a:lvl1pPr algn="l">
              <a:defRPr sz="1983" b="0"/>
            </a:lvl1pPr>
          </a:lstStyle>
          <a:p>
            <a:r>
              <a:rPr lang="en-US"/>
              <a:t>Click to edit Master title style</a:t>
            </a:r>
            <a:endParaRPr lang="en-US" dirty="0"/>
          </a:p>
        </p:txBody>
      </p:sp>
      <p:sp>
        <p:nvSpPr>
          <p:cNvPr id="3" name="Content Placeholder 2"/>
          <p:cNvSpPr>
            <a:spLocks noGrp="1"/>
          </p:cNvSpPr>
          <p:nvPr>
            <p:ph idx="1"/>
          </p:nvPr>
        </p:nvSpPr>
        <p:spPr>
          <a:xfrm>
            <a:off x="2966238" y="2257496"/>
            <a:ext cx="3221275" cy="7128933"/>
          </a:xfrm>
        </p:spPr>
        <p:txBody>
          <a:bodyPr anchor="ctr">
            <a:normAutofit/>
          </a:bodyPr>
          <a:lstStyle>
            <a:lvl1pPr>
              <a:defRPr sz="1653"/>
            </a:lvl1pPr>
            <a:lvl2pPr>
              <a:defRPr sz="1488"/>
            </a:lvl2pPr>
            <a:lvl3pPr>
              <a:defRPr sz="1322"/>
            </a:lvl3pPr>
            <a:lvl4pPr>
              <a:defRPr sz="1157"/>
            </a:lvl4pPr>
            <a:lvl5pPr>
              <a:defRPr sz="1157"/>
            </a:lvl5pPr>
            <a:lvl6pPr>
              <a:defRPr sz="1157"/>
            </a:lvl6pPr>
            <a:lvl7pPr>
              <a:defRPr sz="1157"/>
            </a:lvl7pPr>
            <a:lvl8pPr>
              <a:defRPr sz="1157"/>
            </a:lvl8pPr>
            <a:lvl9pPr>
              <a:defRPr sz="1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16017" y="4879361"/>
            <a:ext cx="2108500" cy="4514990"/>
          </a:xfrm>
        </p:spPr>
        <p:txBody>
          <a:bodyPr/>
          <a:lstStyle>
            <a:lvl1pPr marL="0" indent="0">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12/11/2023</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2160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5368" y="2891166"/>
            <a:ext cx="3157363" cy="2455534"/>
          </a:xfrm>
        </p:spPr>
        <p:txBody>
          <a:bodyPr anchor="b">
            <a:normAutofit/>
          </a:bodyPr>
          <a:lstStyle>
            <a:lvl1pPr algn="l">
              <a:defRPr sz="2975"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308393" y="1782234"/>
            <a:ext cx="1984098" cy="71289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322"/>
            </a:lvl1pPr>
            <a:lvl2pPr marL="377830" indent="0">
              <a:buNone/>
              <a:defRPr sz="1322"/>
            </a:lvl2pPr>
            <a:lvl3pPr marL="755660" indent="0">
              <a:buNone/>
              <a:defRPr sz="1322"/>
            </a:lvl3pPr>
            <a:lvl4pPr marL="1133490" indent="0">
              <a:buNone/>
              <a:defRPr sz="1322"/>
            </a:lvl4pPr>
            <a:lvl5pPr marL="1511320" indent="0">
              <a:buNone/>
              <a:defRPr sz="1322"/>
            </a:lvl5pPr>
            <a:lvl6pPr marL="1889150" indent="0">
              <a:buNone/>
              <a:defRPr sz="1322"/>
            </a:lvl6pPr>
            <a:lvl7pPr marL="2266980" indent="0">
              <a:buNone/>
              <a:defRPr sz="1322"/>
            </a:lvl7pPr>
            <a:lvl8pPr marL="2644811" indent="0">
              <a:buNone/>
              <a:defRPr sz="1322"/>
            </a:lvl8pPr>
            <a:lvl9pPr marL="3022641" indent="0">
              <a:buNone/>
              <a:defRPr sz="1322"/>
            </a:lvl9pPr>
          </a:lstStyle>
          <a:p>
            <a:r>
              <a:rPr lang="en-US"/>
              <a:t>Click icon to add picture</a:t>
            </a:r>
            <a:endParaRPr lang="en-US" dirty="0"/>
          </a:p>
        </p:txBody>
      </p:sp>
      <p:sp>
        <p:nvSpPr>
          <p:cNvPr id="4" name="Text Placeholder 3"/>
          <p:cNvSpPr>
            <a:spLocks noGrp="1"/>
          </p:cNvSpPr>
          <p:nvPr>
            <p:ph type="body" sz="half" idx="2"/>
          </p:nvPr>
        </p:nvSpPr>
        <p:spPr>
          <a:xfrm>
            <a:off x="716017" y="5703147"/>
            <a:ext cx="3152449" cy="2138680"/>
          </a:xfrm>
        </p:spPr>
        <p:txBody>
          <a:bodyPr>
            <a:normAutofit/>
          </a:bodyPr>
          <a:lstStyle>
            <a:lvl1pPr marL="0" indent="0">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74403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5205781" y="2613942"/>
            <a:ext cx="2329921" cy="4396176"/>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4702014" y="-712894"/>
            <a:ext cx="1322388" cy="2495127"/>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5205781" y="9505245"/>
            <a:ext cx="818621" cy="1544602"/>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27254" y="4158544"/>
            <a:ext cx="3463396" cy="6534856"/>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93992" y="4514991"/>
            <a:ext cx="1952096" cy="3683282"/>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6400914" y="0"/>
            <a:ext cx="566738" cy="171434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00559" y="705905"/>
            <a:ext cx="5830488" cy="2183789"/>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684002" y="3201043"/>
            <a:ext cx="5546436" cy="65418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5830786" y="2935318"/>
            <a:ext cx="1544601" cy="188961"/>
          </a:xfrm>
          <a:prstGeom prst="rect">
            <a:avLst/>
          </a:prstGeom>
        </p:spPr>
        <p:txBody>
          <a:bodyPr vert="horz" lIns="91440" tIns="45720" rIns="91440" bIns="45720" rtlCol="0" anchor="t"/>
          <a:lstStyle>
            <a:lvl1pPr algn="l">
              <a:defRPr sz="909" b="0" i="0">
                <a:solidFill>
                  <a:schemeClr val="tx1">
                    <a:tint val="75000"/>
                    <a:alpha val="60000"/>
                  </a:schemeClr>
                </a:solidFill>
              </a:defRPr>
            </a:lvl1pPr>
          </a:lstStyle>
          <a:p>
            <a:fld id="{1D8BD707-D9CF-40AE-B4C6-C98DA3205C09}" type="datetimeFigureOut">
              <a:rPr lang="en-US" smtClean="0"/>
              <a:t>12/11/2023</a:t>
            </a:fld>
            <a:endParaRPr lang="en-US"/>
          </a:p>
        </p:txBody>
      </p:sp>
      <p:sp>
        <p:nvSpPr>
          <p:cNvPr id="5" name="Footer Placeholder 4"/>
          <p:cNvSpPr>
            <a:spLocks noGrp="1"/>
          </p:cNvSpPr>
          <p:nvPr>
            <p:ph type="ftr" sz="quarter" idx="3"/>
          </p:nvPr>
        </p:nvSpPr>
        <p:spPr>
          <a:xfrm rot="5400000">
            <a:off x="3736795" y="5172231"/>
            <a:ext cx="6018421" cy="188962"/>
          </a:xfrm>
          <a:prstGeom prst="rect">
            <a:avLst/>
          </a:prstGeom>
        </p:spPr>
        <p:txBody>
          <a:bodyPr vert="horz" lIns="91440" tIns="45720" rIns="91440" bIns="45720" rtlCol="0" anchor="b"/>
          <a:lstStyle>
            <a:lvl1pPr algn="l">
              <a:defRPr sz="909"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6418093" y="461130"/>
            <a:ext cx="519644" cy="1197023"/>
          </a:xfrm>
          <a:prstGeom prst="rect">
            <a:avLst/>
          </a:prstGeom>
        </p:spPr>
        <p:txBody>
          <a:bodyPr vert="horz" lIns="91440" tIns="45720" rIns="91440" bIns="45720" rtlCol="0" anchor="b"/>
          <a:lstStyle>
            <a:lvl1pPr algn="ctr">
              <a:defRPr sz="2315" b="0" i="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059490085"/>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377836" rtl="0" eaLnBrk="1" latinLnBrk="0" hangingPunct="1">
        <a:spcBef>
          <a:spcPct val="0"/>
        </a:spcBef>
        <a:buNone/>
        <a:defRPr sz="3471"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378" indent="-283378" algn="l" defTabSz="377836" rtl="0" eaLnBrk="1" latinLnBrk="0" hangingPunct="1">
        <a:spcBef>
          <a:spcPts val="826"/>
        </a:spcBef>
        <a:spcAft>
          <a:spcPts val="0"/>
        </a:spcAft>
        <a:buClr>
          <a:schemeClr val="bg2">
            <a:lumMod val="40000"/>
            <a:lumOff val="60000"/>
          </a:schemeClr>
        </a:buClr>
        <a:buSzPct val="80000"/>
        <a:buFont typeface="Wingdings 3" charset="2"/>
        <a:buChar char=""/>
        <a:defRPr sz="1653" b="0" i="0" kern="1200">
          <a:solidFill>
            <a:schemeClr val="tx1"/>
          </a:solidFill>
          <a:latin typeface="+mj-lt"/>
          <a:ea typeface="+mj-ea"/>
          <a:cs typeface="+mj-cs"/>
        </a:defRPr>
      </a:lvl1pPr>
      <a:lvl2pPr marL="613984" indent="-236148" algn="l" defTabSz="377836" rtl="0" eaLnBrk="1" latinLnBrk="0" hangingPunct="1">
        <a:spcBef>
          <a:spcPts val="826"/>
        </a:spcBef>
        <a:spcAft>
          <a:spcPts val="0"/>
        </a:spcAft>
        <a:buClr>
          <a:schemeClr val="bg2">
            <a:lumMod val="40000"/>
            <a:lumOff val="60000"/>
          </a:schemeClr>
        </a:buClr>
        <a:buSzPct val="80000"/>
        <a:buFont typeface="Wingdings 3" charset="2"/>
        <a:buChar char=""/>
        <a:defRPr sz="1488" b="0" i="0" kern="1200">
          <a:solidFill>
            <a:schemeClr val="tx1"/>
          </a:solidFill>
          <a:latin typeface="+mj-lt"/>
          <a:ea typeface="+mj-ea"/>
          <a:cs typeface="+mj-cs"/>
        </a:defRPr>
      </a:lvl2pPr>
      <a:lvl3pPr marL="944592" indent="-188918" algn="l" defTabSz="377836" rtl="0" eaLnBrk="1" latinLnBrk="0" hangingPunct="1">
        <a:spcBef>
          <a:spcPts val="826"/>
        </a:spcBef>
        <a:spcAft>
          <a:spcPts val="0"/>
        </a:spcAft>
        <a:buClr>
          <a:schemeClr val="bg2">
            <a:lumMod val="40000"/>
            <a:lumOff val="60000"/>
          </a:schemeClr>
        </a:buClr>
        <a:buSzPct val="80000"/>
        <a:buFont typeface="Wingdings 3" charset="2"/>
        <a:buChar char=""/>
        <a:defRPr sz="1322" b="0" i="0" kern="1200">
          <a:solidFill>
            <a:schemeClr val="tx1"/>
          </a:solidFill>
          <a:latin typeface="+mj-lt"/>
          <a:ea typeface="+mj-ea"/>
          <a:cs typeface="+mj-cs"/>
        </a:defRPr>
      </a:lvl3pPr>
      <a:lvl4pPr marL="1322428" indent="-188918" algn="l" defTabSz="377836" rtl="0" eaLnBrk="1" latinLnBrk="0" hangingPunct="1">
        <a:spcBef>
          <a:spcPts val="826"/>
        </a:spcBef>
        <a:spcAft>
          <a:spcPts val="0"/>
        </a:spcAft>
        <a:buClr>
          <a:schemeClr val="bg2">
            <a:lumMod val="40000"/>
            <a:lumOff val="60000"/>
          </a:schemeClr>
        </a:buClr>
        <a:buSzPct val="80000"/>
        <a:buFont typeface="Wingdings 3" charset="2"/>
        <a:buChar char=""/>
        <a:defRPr sz="1157" b="0" i="0" kern="1200">
          <a:solidFill>
            <a:schemeClr val="tx1"/>
          </a:solidFill>
          <a:latin typeface="+mj-lt"/>
          <a:ea typeface="+mj-ea"/>
          <a:cs typeface="+mj-cs"/>
        </a:defRPr>
      </a:lvl4pPr>
      <a:lvl5pPr marL="1700263" indent="-188918" algn="l" defTabSz="377836" rtl="0" eaLnBrk="1" latinLnBrk="0" hangingPunct="1">
        <a:spcBef>
          <a:spcPts val="826"/>
        </a:spcBef>
        <a:spcAft>
          <a:spcPts val="0"/>
        </a:spcAft>
        <a:buClr>
          <a:schemeClr val="bg2">
            <a:lumMod val="40000"/>
            <a:lumOff val="60000"/>
          </a:schemeClr>
        </a:buClr>
        <a:buSzPct val="80000"/>
        <a:buFont typeface="Wingdings 3" charset="2"/>
        <a:buChar char=""/>
        <a:defRPr sz="1157" b="0" i="0" kern="1200">
          <a:solidFill>
            <a:schemeClr val="tx1"/>
          </a:solidFill>
          <a:latin typeface="+mj-lt"/>
          <a:ea typeface="+mj-ea"/>
          <a:cs typeface="+mj-cs"/>
        </a:defRPr>
      </a:lvl5pPr>
      <a:lvl6pPr marL="2078100" indent="-188918" algn="l" defTabSz="377836" rtl="0" eaLnBrk="1" latinLnBrk="0" hangingPunct="1">
        <a:spcBef>
          <a:spcPts val="826"/>
        </a:spcBef>
        <a:spcAft>
          <a:spcPts val="0"/>
        </a:spcAft>
        <a:buClr>
          <a:schemeClr val="bg2">
            <a:lumMod val="40000"/>
            <a:lumOff val="60000"/>
          </a:schemeClr>
        </a:buClr>
        <a:buSzPct val="80000"/>
        <a:buFont typeface="Wingdings 3" charset="2"/>
        <a:buChar char=""/>
        <a:defRPr sz="1157" b="0" i="0" kern="1200">
          <a:solidFill>
            <a:schemeClr val="tx1"/>
          </a:solidFill>
          <a:latin typeface="+mj-lt"/>
          <a:ea typeface="+mj-ea"/>
          <a:cs typeface="+mj-cs"/>
        </a:defRPr>
      </a:lvl6pPr>
      <a:lvl7pPr marL="2455936" indent="-188918" algn="l" defTabSz="377836" rtl="0" eaLnBrk="1" latinLnBrk="0" hangingPunct="1">
        <a:spcBef>
          <a:spcPts val="826"/>
        </a:spcBef>
        <a:spcAft>
          <a:spcPts val="0"/>
        </a:spcAft>
        <a:buClr>
          <a:schemeClr val="bg2">
            <a:lumMod val="40000"/>
            <a:lumOff val="60000"/>
          </a:schemeClr>
        </a:buClr>
        <a:buSzPct val="80000"/>
        <a:buFont typeface="Wingdings 3" charset="2"/>
        <a:buChar char=""/>
        <a:defRPr sz="1157" b="0" i="0" kern="1200">
          <a:solidFill>
            <a:schemeClr val="tx1"/>
          </a:solidFill>
          <a:latin typeface="+mj-lt"/>
          <a:ea typeface="+mj-ea"/>
          <a:cs typeface="+mj-cs"/>
        </a:defRPr>
      </a:lvl7pPr>
      <a:lvl8pPr marL="2833773" indent="-188918" algn="l" defTabSz="377836" rtl="0" eaLnBrk="1" latinLnBrk="0" hangingPunct="1">
        <a:spcBef>
          <a:spcPts val="826"/>
        </a:spcBef>
        <a:spcAft>
          <a:spcPts val="0"/>
        </a:spcAft>
        <a:buClr>
          <a:schemeClr val="bg2">
            <a:lumMod val="40000"/>
            <a:lumOff val="60000"/>
          </a:schemeClr>
        </a:buClr>
        <a:buSzPct val="80000"/>
        <a:buFont typeface="Wingdings 3" charset="2"/>
        <a:buChar char=""/>
        <a:defRPr sz="1157" b="0" i="0" kern="1200">
          <a:solidFill>
            <a:schemeClr val="tx1"/>
          </a:solidFill>
          <a:latin typeface="+mj-lt"/>
          <a:ea typeface="+mj-ea"/>
          <a:cs typeface="+mj-cs"/>
        </a:defRPr>
      </a:lvl8pPr>
      <a:lvl9pPr marL="3211609" indent="-188918" algn="l" defTabSz="377836" rtl="0" eaLnBrk="1" latinLnBrk="0" hangingPunct="1">
        <a:spcBef>
          <a:spcPts val="826"/>
        </a:spcBef>
        <a:spcAft>
          <a:spcPts val="0"/>
        </a:spcAft>
        <a:buClr>
          <a:schemeClr val="bg2">
            <a:lumMod val="40000"/>
            <a:lumOff val="60000"/>
          </a:schemeClr>
        </a:buClr>
        <a:buSzPct val="80000"/>
        <a:buFont typeface="Wingdings 3" charset="2"/>
        <a:buChar char=""/>
        <a:defRPr sz="1157" b="0" i="0" kern="1200">
          <a:solidFill>
            <a:schemeClr val="tx1"/>
          </a:solidFill>
          <a:latin typeface="+mj-lt"/>
          <a:ea typeface="+mj-ea"/>
          <a:cs typeface="+mj-cs"/>
        </a:defRPr>
      </a:lvl9pPr>
    </p:bodyStyle>
    <p:otherStyle>
      <a:defPPr>
        <a:defRPr lang="en-US"/>
      </a:defPPr>
      <a:lvl1pPr marL="0" algn="l" defTabSz="377836" rtl="0" eaLnBrk="1" latinLnBrk="0" hangingPunct="1">
        <a:defRPr sz="1488" kern="1200">
          <a:solidFill>
            <a:schemeClr val="tx1"/>
          </a:solidFill>
          <a:latin typeface="+mn-lt"/>
          <a:ea typeface="+mn-ea"/>
          <a:cs typeface="+mn-cs"/>
        </a:defRPr>
      </a:lvl1pPr>
      <a:lvl2pPr marL="377836" algn="l" defTabSz="377836" rtl="0" eaLnBrk="1" latinLnBrk="0" hangingPunct="1">
        <a:defRPr sz="1488" kern="1200">
          <a:solidFill>
            <a:schemeClr val="tx1"/>
          </a:solidFill>
          <a:latin typeface="+mn-lt"/>
          <a:ea typeface="+mn-ea"/>
          <a:cs typeface="+mn-cs"/>
        </a:defRPr>
      </a:lvl2pPr>
      <a:lvl3pPr marL="755673" algn="l" defTabSz="377836" rtl="0" eaLnBrk="1" latinLnBrk="0" hangingPunct="1">
        <a:defRPr sz="1488" kern="1200">
          <a:solidFill>
            <a:schemeClr val="tx1"/>
          </a:solidFill>
          <a:latin typeface="+mn-lt"/>
          <a:ea typeface="+mn-ea"/>
          <a:cs typeface="+mn-cs"/>
        </a:defRPr>
      </a:lvl3pPr>
      <a:lvl4pPr marL="1133508" algn="l" defTabSz="377836" rtl="0" eaLnBrk="1" latinLnBrk="0" hangingPunct="1">
        <a:defRPr sz="1488" kern="1200">
          <a:solidFill>
            <a:schemeClr val="tx1"/>
          </a:solidFill>
          <a:latin typeface="+mn-lt"/>
          <a:ea typeface="+mn-ea"/>
          <a:cs typeface="+mn-cs"/>
        </a:defRPr>
      </a:lvl4pPr>
      <a:lvl5pPr marL="1511346" algn="l" defTabSz="377836" rtl="0" eaLnBrk="1" latinLnBrk="0" hangingPunct="1">
        <a:defRPr sz="1488" kern="1200">
          <a:solidFill>
            <a:schemeClr val="tx1"/>
          </a:solidFill>
          <a:latin typeface="+mn-lt"/>
          <a:ea typeface="+mn-ea"/>
          <a:cs typeface="+mn-cs"/>
        </a:defRPr>
      </a:lvl5pPr>
      <a:lvl6pPr marL="1889182" algn="l" defTabSz="377836" rtl="0" eaLnBrk="1" latinLnBrk="0" hangingPunct="1">
        <a:defRPr sz="1488" kern="1200">
          <a:solidFill>
            <a:schemeClr val="tx1"/>
          </a:solidFill>
          <a:latin typeface="+mn-lt"/>
          <a:ea typeface="+mn-ea"/>
          <a:cs typeface="+mn-cs"/>
        </a:defRPr>
      </a:lvl6pPr>
      <a:lvl7pPr marL="2267018" algn="l" defTabSz="377836" rtl="0" eaLnBrk="1" latinLnBrk="0" hangingPunct="1">
        <a:defRPr sz="1488" kern="1200">
          <a:solidFill>
            <a:schemeClr val="tx1"/>
          </a:solidFill>
          <a:latin typeface="+mn-lt"/>
          <a:ea typeface="+mn-ea"/>
          <a:cs typeface="+mn-cs"/>
        </a:defRPr>
      </a:lvl7pPr>
      <a:lvl8pPr marL="2644854" algn="l" defTabSz="377836" rtl="0" eaLnBrk="1" latinLnBrk="0" hangingPunct="1">
        <a:defRPr sz="1488" kern="1200">
          <a:solidFill>
            <a:schemeClr val="tx1"/>
          </a:solidFill>
          <a:latin typeface="+mn-lt"/>
          <a:ea typeface="+mn-ea"/>
          <a:cs typeface="+mn-cs"/>
        </a:defRPr>
      </a:lvl8pPr>
      <a:lvl9pPr marL="3022691" algn="l" defTabSz="37783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n.wikipedia.org/wiki/Glucose"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3E9E-9532-4242-9ACF-5B14C549B1E4}"/>
              </a:ext>
            </a:extLst>
          </p:cNvPr>
          <p:cNvSpPr>
            <a:spLocks noGrp="1"/>
          </p:cNvSpPr>
          <p:nvPr>
            <p:ph type="title"/>
          </p:nvPr>
        </p:nvSpPr>
        <p:spPr>
          <a:xfrm>
            <a:off x="400559" y="705905"/>
            <a:ext cx="5830488" cy="602195"/>
          </a:xfrm>
        </p:spPr>
        <p:txBody>
          <a:bodyPr>
            <a:scene3d>
              <a:camera prst="orthographicFront"/>
              <a:lightRig rig="harsh" dir="t"/>
            </a:scene3d>
            <a:sp3d extrusionH="57150" prstMaterial="matte">
              <a:bevelT w="63500" h="12700" prst="angle"/>
              <a:contourClr>
                <a:schemeClr val="bg1">
                  <a:lumMod val="65000"/>
                </a:schemeClr>
              </a:contourClr>
            </a:sp3d>
          </a:bodyPr>
          <a:lstStyle/>
          <a:p>
            <a:pPr algn="ctr"/>
            <a:r>
              <a:rPr lang="en-IN" sz="3600" b="1" dirty="0">
                <a:ln/>
                <a:solidFill>
                  <a:schemeClr val="accent3"/>
                </a:solidFill>
              </a:rPr>
              <a:t>Diabetes</a:t>
            </a:r>
            <a:br>
              <a:rPr lang="en-IN" sz="3600" b="1" dirty="0">
                <a:ln/>
                <a:solidFill>
                  <a:schemeClr val="accent3"/>
                </a:solidFill>
              </a:rPr>
            </a:br>
            <a:endParaRPr lang="en-IN" b="1" dirty="0">
              <a:ln/>
              <a:solidFill>
                <a:schemeClr val="accent3"/>
              </a:solidFill>
            </a:endParaRPr>
          </a:p>
        </p:txBody>
      </p:sp>
      <p:sp>
        <p:nvSpPr>
          <p:cNvPr id="3" name="Content Placeholder 2">
            <a:extLst>
              <a:ext uri="{FF2B5EF4-FFF2-40B4-BE49-F238E27FC236}">
                <a16:creationId xmlns:a16="http://schemas.microsoft.com/office/drawing/2014/main" id="{3C55E55F-70FE-4DF1-B643-E3F8136D77D8}"/>
              </a:ext>
            </a:extLst>
          </p:cNvPr>
          <p:cNvSpPr>
            <a:spLocks noGrp="1"/>
          </p:cNvSpPr>
          <p:nvPr>
            <p:ph idx="1"/>
          </p:nvPr>
        </p:nvSpPr>
        <p:spPr>
          <a:xfrm>
            <a:off x="60325" y="1765300"/>
            <a:ext cx="7435850" cy="7596587"/>
          </a:xfrm>
        </p:spPr>
        <p:txBody>
          <a:bodyPr>
            <a:normAutofit/>
          </a:bodyPr>
          <a:lstStyle/>
          <a:p>
            <a:pPr algn="l"/>
            <a:r>
              <a:rPr lang="en-US" b="0" i="0" dirty="0">
                <a:solidFill>
                  <a:srgbClr val="E3E3E3"/>
                </a:solidFill>
                <a:effectLst/>
                <a:latin typeface="Google Sans"/>
              </a:rPr>
              <a:t>Diabetes is a chronic disease that occurs when your blood glucose, also called blood sugar, is too high. Glucose is your body's main source of energy. Insulin, a hormone produced by the pancreas, helps your body use glucose for energy.</a:t>
            </a:r>
          </a:p>
          <a:p>
            <a:pPr algn="l"/>
            <a:r>
              <a:rPr lang="en-US" b="0" i="0" dirty="0">
                <a:solidFill>
                  <a:srgbClr val="E3E3E3"/>
                </a:solidFill>
                <a:effectLst/>
                <a:latin typeface="Google Sans"/>
              </a:rPr>
              <a:t>There are three main types of diabetes:</a:t>
            </a:r>
          </a:p>
          <a:p>
            <a:pPr algn="l">
              <a:buFont typeface="Arial" panose="020B0604020202020204" pitchFamily="34" charset="0"/>
              <a:buChar char="•"/>
            </a:pPr>
            <a:r>
              <a:rPr lang="en-US" b="0" i="0" dirty="0">
                <a:solidFill>
                  <a:srgbClr val="E3E3E3"/>
                </a:solidFill>
                <a:effectLst/>
                <a:latin typeface="Google Sans"/>
              </a:rPr>
              <a:t>Type 1 diabetes: This type is an autoimmune disease in which your immune system attacks and destroys the cells in your pancreas that make insulin.</a:t>
            </a:r>
          </a:p>
          <a:p>
            <a:pPr algn="l">
              <a:buFont typeface="Arial" panose="020B0604020202020204" pitchFamily="34" charset="0"/>
              <a:buChar char="•"/>
            </a:pPr>
            <a:r>
              <a:rPr lang="en-US" b="0" i="0" dirty="0">
                <a:solidFill>
                  <a:srgbClr val="E3E3E3"/>
                </a:solidFill>
                <a:effectLst/>
                <a:latin typeface="Google Sans"/>
              </a:rPr>
              <a:t>Type 2 diabetes: This type is the most common form of diabetes. With type 2 diabetes, your body doesn't make enough insulin or your body's cells don't respond normally to insulin (insulin resistance).</a:t>
            </a:r>
          </a:p>
          <a:p>
            <a:pPr algn="l">
              <a:buFont typeface="Arial" panose="020B0604020202020204" pitchFamily="34" charset="0"/>
              <a:buChar char="•"/>
            </a:pPr>
            <a:r>
              <a:rPr lang="en-US" b="0" i="0" dirty="0">
                <a:solidFill>
                  <a:srgbClr val="E3E3E3"/>
                </a:solidFill>
                <a:effectLst/>
                <a:latin typeface="Google Sans"/>
              </a:rPr>
              <a:t>Gestational diabetes: This type of diabetes develops in some women during pregnancy. It usually goes away after the baby is born, but women who have had gestational diabetes are at an increased risk of developing type 2 diabetes later in life.</a:t>
            </a:r>
          </a:p>
          <a:p>
            <a:pPr algn="l"/>
            <a:r>
              <a:rPr lang="en-US" b="0" i="0" dirty="0">
                <a:solidFill>
                  <a:srgbClr val="E3E3E3"/>
                </a:solidFill>
                <a:effectLst/>
                <a:latin typeface="Google Sans"/>
              </a:rPr>
              <a:t>Symptoms of diabetes</a:t>
            </a:r>
          </a:p>
          <a:p>
            <a:pPr algn="l"/>
            <a:r>
              <a:rPr lang="en-US" b="0" i="0" dirty="0">
                <a:solidFill>
                  <a:srgbClr val="E3E3E3"/>
                </a:solidFill>
                <a:effectLst/>
                <a:latin typeface="Google Sans"/>
              </a:rPr>
              <a:t>The symptoms of diabetes can vary depending on the type and severity of the disease. Some common symptoms include:</a:t>
            </a:r>
          </a:p>
          <a:p>
            <a:pPr algn="l">
              <a:buFont typeface="Arial" panose="020B0604020202020204" pitchFamily="34" charset="0"/>
              <a:buChar char="•"/>
            </a:pPr>
            <a:r>
              <a:rPr lang="en-US" b="0" i="0" dirty="0">
                <a:solidFill>
                  <a:srgbClr val="E3E3E3"/>
                </a:solidFill>
                <a:effectLst/>
                <a:latin typeface="Google Sans"/>
              </a:rPr>
              <a:t>Increased thirst</a:t>
            </a:r>
          </a:p>
          <a:p>
            <a:pPr algn="l">
              <a:buFont typeface="Arial" panose="020B0604020202020204" pitchFamily="34" charset="0"/>
              <a:buChar char="•"/>
            </a:pPr>
            <a:r>
              <a:rPr lang="en-US" b="0" i="0" dirty="0">
                <a:solidFill>
                  <a:srgbClr val="E3E3E3"/>
                </a:solidFill>
                <a:effectLst/>
                <a:latin typeface="Google Sans"/>
              </a:rPr>
              <a:t>Frequent urination</a:t>
            </a:r>
          </a:p>
          <a:p>
            <a:pPr algn="l">
              <a:buFont typeface="Arial" panose="020B0604020202020204" pitchFamily="34" charset="0"/>
              <a:buChar char="•"/>
            </a:pPr>
            <a:r>
              <a:rPr lang="en-US" b="0" i="0" dirty="0">
                <a:solidFill>
                  <a:srgbClr val="E3E3E3"/>
                </a:solidFill>
                <a:effectLst/>
                <a:latin typeface="Google Sans"/>
              </a:rPr>
              <a:t>Feeling tired</a:t>
            </a:r>
          </a:p>
          <a:p>
            <a:pPr algn="l">
              <a:buFont typeface="Arial" panose="020B0604020202020204" pitchFamily="34" charset="0"/>
              <a:buChar char="•"/>
            </a:pPr>
            <a:r>
              <a:rPr lang="en-US" b="0" i="0" dirty="0">
                <a:solidFill>
                  <a:srgbClr val="E3E3E3"/>
                </a:solidFill>
                <a:effectLst/>
                <a:latin typeface="Google Sans"/>
              </a:rPr>
              <a:t>Blurred vision</a:t>
            </a:r>
          </a:p>
          <a:p>
            <a:pPr algn="l">
              <a:buFont typeface="Arial" panose="020B0604020202020204" pitchFamily="34" charset="0"/>
              <a:buChar char="•"/>
            </a:pPr>
            <a:r>
              <a:rPr lang="en-US" b="0" i="0" dirty="0">
                <a:solidFill>
                  <a:srgbClr val="E3E3E3"/>
                </a:solidFill>
                <a:effectLst/>
                <a:latin typeface="Google Sans"/>
              </a:rPr>
              <a:t>Slow-healing sores</a:t>
            </a:r>
          </a:p>
          <a:p>
            <a:pPr algn="l">
              <a:buFont typeface="Arial" panose="020B0604020202020204" pitchFamily="34" charset="0"/>
              <a:buChar char="•"/>
            </a:pPr>
            <a:r>
              <a:rPr lang="en-US" b="0" i="0" dirty="0">
                <a:solidFill>
                  <a:srgbClr val="E3E3E3"/>
                </a:solidFill>
                <a:effectLst/>
                <a:latin typeface="Google Sans"/>
              </a:rPr>
              <a:t>Weight loss</a:t>
            </a:r>
          </a:p>
          <a:p>
            <a:pPr marL="0" indent="0">
              <a:buNone/>
            </a:pPr>
            <a:br>
              <a:rPr lang="en-US" b="0" i="0" dirty="0">
                <a:solidFill>
                  <a:srgbClr val="E3E3E3"/>
                </a:solidFill>
                <a:effectLst/>
                <a:latin typeface="Google Sans"/>
                <a:hlinkClick r:id="rId2"/>
              </a:rPr>
            </a:br>
            <a:endParaRPr lang="en-IN" dirty="0"/>
          </a:p>
        </p:txBody>
      </p:sp>
    </p:spTree>
    <p:extLst>
      <p:ext uri="{BB962C8B-B14F-4D97-AF65-F5344CB8AC3E}">
        <p14:creationId xmlns:p14="http://schemas.microsoft.com/office/powerpoint/2010/main" val="2539933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92555"/>
            <a:ext cx="5753735" cy="2498090"/>
          </a:xfrm>
          <a:prstGeom prst="rect">
            <a:avLst/>
          </a:prstGeom>
        </p:spPr>
        <p:txBody>
          <a:bodyPr vert="horz" wrap="square" lIns="0" tIns="24765" rIns="0" bIns="0" rtlCol="0">
            <a:spAutoFit/>
          </a:bodyPr>
          <a:lstStyle/>
          <a:p>
            <a:pPr marL="12700" marR="261620">
              <a:lnSpc>
                <a:spcPts val="1380"/>
              </a:lnSpc>
              <a:spcBef>
                <a:spcPts val="195"/>
              </a:spcBef>
              <a:buChar char="*"/>
              <a:tabLst>
                <a:tab pos="114935" algn="l"/>
              </a:tabLst>
            </a:pPr>
            <a:r>
              <a:rPr sz="1200" spc="-5" dirty="0">
                <a:latin typeface="Arial MT"/>
                <a:cs typeface="Arial MT"/>
              </a:rPr>
              <a:t>People</a:t>
            </a:r>
            <a:r>
              <a:rPr sz="1200" spc="5" dirty="0">
                <a:latin typeface="Arial MT"/>
                <a:cs typeface="Arial MT"/>
              </a:rPr>
              <a:t> </a:t>
            </a:r>
            <a:r>
              <a:rPr sz="1200" spc="-5" dirty="0">
                <a:latin typeface="Arial MT"/>
                <a:cs typeface="Arial MT"/>
              </a:rPr>
              <a:t>who</a:t>
            </a:r>
            <a:r>
              <a:rPr sz="1200" spc="5" dirty="0">
                <a:latin typeface="Arial MT"/>
                <a:cs typeface="Arial MT"/>
              </a:rPr>
              <a:t> </a:t>
            </a:r>
            <a:r>
              <a:rPr sz="1200" spc="-5" dirty="0">
                <a:latin typeface="Arial MT"/>
                <a:cs typeface="Arial MT"/>
              </a:rPr>
              <a:t>never</a:t>
            </a:r>
            <a:r>
              <a:rPr sz="1200" spc="10" dirty="0">
                <a:latin typeface="Arial MT"/>
                <a:cs typeface="Arial MT"/>
              </a:rPr>
              <a:t> </a:t>
            </a:r>
            <a:r>
              <a:rPr sz="1200" spc="-5" dirty="0">
                <a:latin typeface="Arial MT"/>
                <a:cs typeface="Arial MT"/>
              </a:rPr>
              <a:t>smoke have</a:t>
            </a:r>
            <a:r>
              <a:rPr sz="1200" spc="10" dirty="0">
                <a:latin typeface="Arial MT"/>
                <a:cs typeface="Arial MT"/>
              </a:rPr>
              <a:t> </a:t>
            </a:r>
            <a:r>
              <a:rPr sz="1200" spc="-5" dirty="0">
                <a:latin typeface="Arial MT"/>
                <a:cs typeface="Arial MT"/>
              </a:rPr>
              <a:t>diabetes</a:t>
            </a:r>
            <a:r>
              <a:rPr sz="1200" spc="5" dirty="0">
                <a:latin typeface="Arial MT"/>
                <a:cs typeface="Arial MT"/>
              </a:rPr>
              <a:t> </a:t>
            </a:r>
            <a:r>
              <a:rPr sz="1200" spc="-5" dirty="0">
                <a:latin typeface="Arial MT"/>
                <a:cs typeface="Arial MT"/>
              </a:rPr>
              <a:t>counts </a:t>
            </a:r>
            <a:r>
              <a:rPr sz="1200" dirty="0">
                <a:latin typeface="Arial MT"/>
                <a:cs typeface="Arial MT"/>
              </a:rPr>
              <a:t>of</a:t>
            </a:r>
            <a:r>
              <a:rPr sz="1200" spc="-5" dirty="0">
                <a:latin typeface="Arial MT"/>
                <a:cs typeface="Arial MT"/>
              </a:rPr>
              <a:t> 3344,</a:t>
            </a:r>
            <a:r>
              <a:rPr sz="1200" dirty="0">
                <a:latin typeface="Arial MT"/>
                <a:cs typeface="Arial MT"/>
              </a:rPr>
              <a:t> </a:t>
            </a:r>
            <a:r>
              <a:rPr sz="1200" spc="-5" dirty="0">
                <a:latin typeface="Arial MT"/>
                <a:cs typeface="Arial MT"/>
              </a:rPr>
              <a:t>and 31723</a:t>
            </a:r>
            <a:r>
              <a:rPr sz="1200" spc="5" dirty="0">
                <a:latin typeface="Arial MT"/>
                <a:cs typeface="Arial MT"/>
              </a:rPr>
              <a:t> </a:t>
            </a:r>
            <a:r>
              <a:rPr sz="1200" spc="-5" dirty="0">
                <a:latin typeface="Arial MT"/>
                <a:cs typeface="Arial MT"/>
              </a:rPr>
              <a:t>people</a:t>
            </a:r>
            <a:r>
              <a:rPr sz="1200" spc="5" dirty="0">
                <a:latin typeface="Arial MT"/>
                <a:cs typeface="Arial MT"/>
              </a:rPr>
              <a:t> </a:t>
            </a:r>
            <a:r>
              <a:rPr sz="1200" spc="-5" dirty="0">
                <a:latin typeface="Arial MT"/>
                <a:cs typeface="Arial MT"/>
              </a:rPr>
              <a:t>who </a:t>
            </a:r>
            <a:r>
              <a:rPr sz="1200" spc="-315" dirty="0">
                <a:latin typeface="Arial MT"/>
                <a:cs typeface="Arial MT"/>
              </a:rPr>
              <a:t> </a:t>
            </a:r>
            <a:r>
              <a:rPr sz="1200" spc="-5" dirty="0">
                <a:latin typeface="Arial MT"/>
                <a:cs typeface="Arial MT"/>
              </a:rPr>
              <a:t>never</a:t>
            </a:r>
            <a:r>
              <a:rPr sz="1200" dirty="0">
                <a:latin typeface="Arial MT"/>
                <a:cs typeface="Arial MT"/>
              </a:rPr>
              <a:t> </a:t>
            </a:r>
            <a:r>
              <a:rPr sz="1200" spc="-5" dirty="0">
                <a:latin typeface="Arial MT"/>
                <a:cs typeface="Arial MT"/>
              </a:rPr>
              <a:t>smoke</a:t>
            </a:r>
            <a:r>
              <a:rPr sz="1200" spc="-10" dirty="0">
                <a:latin typeface="Arial MT"/>
                <a:cs typeface="Arial MT"/>
              </a:rPr>
              <a:t> </a:t>
            </a:r>
            <a:r>
              <a:rPr sz="1200" dirty="0">
                <a:latin typeface="Arial MT"/>
                <a:cs typeface="Arial MT"/>
              </a:rPr>
              <a:t>do</a:t>
            </a:r>
            <a:r>
              <a:rPr sz="1200" spc="-10" dirty="0">
                <a:latin typeface="Arial MT"/>
                <a:cs typeface="Arial MT"/>
              </a:rPr>
              <a:t> </a:t>
            </a:r>
            <a:r>
              <a:rPr sz="1200" spc="-5" dirty="0">
                <a:latin typeface="Arial MT"/>
                <a:cs typeface="Arial MT"/>
              </a:rPr>
              <a:t>not</a:t>
            </a:r>
            <a:r>
              <a:rPr sz="1200" dirty="0">
                <a:latin typeface="Arial MT"/>
                <a:cs typeface="Arial MT"/>
              </a:rPr>
              <a:t> </a:t>
            </a:r>
            <a:r>
              <a:rPr sz="1200" spc="-10" dirty="0">
                <a:latin typeface="Arial MT"/>
                <a:cs typeface="Arial MT"/>
              </a:rPr>
              <a:t>have</a:t>
            </a:r>
            <a:r>
              <a:rPr sz="1200" dirty="0">
                <a:latin typeface="Arial MT"/>
                <a:cs typeface="Arial MT"/>
              </a:rPr>
              <a:t> </a:t>
            </a:r>
            <a:r>
              <a:rPr sz="1200" spc="-5" dirty="0">
                <a:latin typeface="Arial MT"/>
                <a:cs typeface="Arial MT"/>
              </a:rPr>
              <a:t>diabetes.</a:t>
            </a:r>
            <a:endParaRPr sz="1200">
              <a:latin typeface="Arial MT"/>
              <a:cs typeface="Arial MT"/>
            </a:endParaRPr>
          </a:p>
          <a:p>
            <a:pPr>
              <a:lnSpc>
                <a:spcPct val="100000"/>
              </a:lnSpc>
              <a:spcBef>
                <a:spcPts val="25"/>
              </a:spcBef>
              <a:buFont typeface="Arial MT"/>
              <a:buChar char="*"/>
            </a:pPr>
            <a:endParaRPr sz="1200">
              <a:latin typeface="Arial MT"/>
              <a:cs typeface="Arial MT"/>
            </a:endParaRPr>
          </a:p>
          <a:p>
            <a:pPr marL="12700" marR="146050">
              <a:lnSpc>
                <a:spcPts val="1380"/>
              </a:lnSpc>
              <a:buChar char="*"/>
              <a:tabLst>
                <a:tab pos="114935" algn="l"/>
              </a:tabLst>
            </a:pPr>
            <a:r>
              <a:rPr sz="1200" spc="-5" dirty="0">
                <a:latin typeface="Arial MT"/>
                <a:cs typeface="Arial MT"/>
              </a:rPr>
              <a:t>People</a:t>
            </a:r>
            <a:r>
              <a:rPr sz="1200" spc="10" dirty="0">
                <a:latin typeface="Arial MT"/>
                <a:cs typeface="Arial MT"/>
              </a:rPr>
              <a:t> </a:t>
            </a:r>
            <a:r>
              <a:rPr sz="1200" spc="-5" dirty="0">
                <a:latin typeface="Arial MT"/>
                <a:cs typeface="Arial MT"/>
              </a:rPr>
              <a:t>with</a:t>
            </a:r>
            <a:r>
              <a:rPr sz="1200" spc="5" dirty="0">
                <a:latin typeface="Arial MT"/>
                <a:cs typeface="Arial MT"/>
              </a:rPr>
              <a:t> </a:t>
            </a:r>
            <a:r>
              <a:rPr sz="1200" spc="-5" dirty="0">
                <a:latin typeface="Arial MT"/>
                <a:cs typeface="Arial MT"/>
              </a:rPr>
              <a:t>diabetes</a:t>
            </a:r>
            <a:r>
              <a:rPr sz="1200" spc="-15" dirty="0">
                <a:latin typeface="Arial MT"/>
                <a:cs typeface="Arial MT"/>
              </a:rPr>
              <a:t> </a:t>
            </a:r>
            <a:r>
              <a:rPr sz="1200" spc="-5" dirty="0">
                <a:latin typeface="Arial MT"/>
                <a:cs typeface="Arial MT"/>
              </a:rPr>
              <a:t>count</a:t>
            </a:r>
            <a:r>
              <a:rPr sz="1200" dirty="0">
                <a:latin typeface="Arial MT"/>
                <a:cs typeface="Arial MT"/>
              </a:rPr>
              <a:t> </a:t>
            </a:r>
            <a:r>
              <a:rPr sz="1200" spc="-5" dirty="0">
                <a:latin typeface="Arial MT"/>
                <a:cs typeface="Arial MT"/>
              </a:rPr>
              <a:t>1453,</a:t>
            </a:r>
            <a:r>
              <a:rPr sz="1200" dirty="0">
                <a:latin typeface="Arial MT"/>
                <a:cs typeface="Arial MT"/>
              </a:rPr>
              <a:t> </a:t>
            </a:r>
            <a:r>
              <a:rPr sz="1200" spc="-5" dirty="0">
                <a:latin typeface="Arial MT"/>
                <a:cs typeface="Arial MT"/>
              </a:rPr>
              <a:t>and</a:t>
            </a:r>
            <a:r>
              <a:rPr sz="1200" spc="15" dirty="0">
                <a:latin typeface="Arial MT"/>
                <a:cs typeface="Arial MT"/>
              </a:rPr>
              <a:t> </a:t>
            </a:r>
            <a:r>
              <a:rPr sz="1200" spc="-5" dirty="0">
                <a:latin typeface="Arial MT"/>
                <a:cs typeface="Arial MT"/>
              </a:rPr>
              <a:t>34337</a:t>
            </a:r>
            <a:r>
              <a:rPr sz="1200" dirty="0">
                <a:latin typeface="Arial MT"/>
                <a:cs typeface="Arial MT"/>
              </a:rPr>
              <a:t> </a:t>
            </a:r>
            <a:r>
              <a:rPr sz="1200" spc="-5" dirty="0">
                <a:latin typeface="Arial MT"/>
                <a:cs typeface="Arial MT"/>
              </a:rPr>
              <a:t>people</a:t>
            </a:r>
            <a:r>
              <a:rPr sz="1200" spc="10" dirty="0">
                <a:latin typeface="Arial MT"/>
                <a:cs typeface="Arial MT"/>
              </a:rPr>
              <a:t> </a:t>
            </a:r>
            <a:r>
              <a:rPr sz="1200" spc="-5" dirty="0">
                <a:latin typeface="Arial MT"/>
                <a:cs typeface="Arial MT"/>
              </a:rPr>
              <a:t>without</a:t>
            </a:r>
            <a:r>
              <a:rPr sz="1200" dirty="0">
                <a:latin typeface="Arial MT"/>
                <a:cs typeface="Arial MT"/>
              </a:rPr>
              <a:t> </a:t>
            </a:r>
            <a:r>
              <a:rPr sz="1200" spc="-5" dirty="0">
                <a:latin typeface="Arial MT"/>
                <a:cs typeface="Arial MT"/>
              </a:rPr>
              <a:t>diabetes</a:t>
            </a:r>
            <a:r>
              <a:rPr sz="1200" spc="15" dirty="0">
                <a:latin typeface="Arial MT"/>
                <a:cs typeface="Arial MT"/>
              </a:rPr>
              <a:t> </a:t>
            </a:r>
            <a:r>
              <a:rPr sz="1200" dirty="0">
                <a:latin typeface="Arial MT"/>
                <a:cs typeface="Arial MT"/>
              </a:rPr>
              <a:t>do </a:t>
            </a:r>
            <a:r>
              <a:rPr sz="1200" spc="-5" dirty="0">
                <a:latin typeface="Arial MT"/>
                <a:cs typeface="Arial MT"/>
              </a:rPr>
              <a:t>not</a:t>
            </a:r>
            <a:r>
              <a:rPr sz="1200" spc="10" dirty="0">
                <a:latin typeface="Arial MT"/>
                <a:cs typeface="Arial MT"/>
              </a:rPr>
              <a:t> </a:t>
            </a:r>
            <a:r>
              <a:rPr sz="1200" spc="-5" dirty="0">
                <a:latin typeface="Arial MT"/>
                <a:cs typeface="Arial MT"/>
              </a:rPr>
              <a:t>have </a:t>
            </a:r>
            <a:r>
              <a:rPr sz="1200" spc="-320" dirty="0">
                <a:latin typeface="Arial MT"/>
                <a:cs typeface="Arial MT"/>
              </a:rPr>
              <a:t> </a:t>
            </a:r>
            <a:r>
              <a:rPr sz="1200" spc="-5" dirty="0">
                <a:latin typeface="Arial MT"/>
                <a:cs typeface="Arial MT"/>
              </a:rPr>
              <a:t>information</a:t>
            </a:r>
            <a:r>
              <a:rPr sz="1200" spc="-10" dirty="0">
                <a:latin typeface="Arial MT"/>
                <a:cs typeface="Arial MT"/>
              </a:rPr>
              <a:t> </a:t>
            </a:r>
            <a:r>
              <a:rPr sz="1200" spc="-5" dirty="0">
                <a:latin typeface="Arial MT"/>
                <a:cs typeface="Arial MT"/>
              </a:rPr>
              <a:t>about</a:t>
            </a:r>
            <a:r>
              <a:rPr sz="1200" dirty="0">
                <a:latin typeface="Arial MT"/>
                <a:cs typeface="Arial MT"/>
              </a:rPr>
              <a:t> </a:t>
            </a:r>
            <a:r>
              <a:rPr sz="1200" spc="-5" dirty="0">
                <a:latin typeface="Arial MT"/>
                <a:cs typeface="Arial MT"/>
              </a:rPr>
              <a:t>whether</a:t>
            </a:r>
            <a:r>
              <a:rPr sz="1200" dirty="0">
                <a:latin typeface="Arial MT"/>
                <a:cs typeface="Arial MT"/>
              </a:rPr>
              <a:t> </a:t>
            </a:r>
            <a:r>
              <a:rPr sz="1200" spc="-5" dirty="0">
                <a:latin typeface="Arial MT"/>
                <a:cs typeface="Arial MT"/>
              </a:rPr>
              <a:t>or</a:t>
            </a:r>
            <a:r>
              <a:rPr sz="1200" dirty="0">
                <a:latin typeface="Arial MT"/>
                <a:cs typeface="Arial MT"/>
              </a:rPr>
              <a:t> </a:t>
            </a:r>
            <a:r>
              <a:rPr sz="1200" spc="-5" dirty="0">
                <a:latin typeface="Arial MT"/>
                <a:cs typeface="Arial MT"/>
              </a:rPr>
              <a:t>not</a:t>
            </a:r>
            <a:r>
              <a:rPr sz="1200" dirty="0">
                <a:latin typeface="Arial MT"/>
                <a:cs typeface="Arial MT"/>
              </a:rPr>
              <a:t> </a:t>
            </a:r>
            <a:r>
              <a:rPr sz="1200" spc="-5" dirty="0">
                <a:latin typeface="Arial MT"/>
                <a:cs typeface="Arial MT"/>
              </a:rPr>
              <a:t>they</a:t>
            </a:r>
            <a:r>
              <a:rPr sz="1200" spc="-10" dirty="0">
                <a:latin typeface="Arial MT"/>
                <a:cs typeface="Arial MT"/>
              </a:rPr>
              <a:t> </a:t>
            </a:r>
            <a:r>
              <a:rPr sz="1200" spc="-5" dirty="0">
                <a:latin typeface="Arial MT"/>
                <a:cs typeface="Arial MT"/>
              </a:rPr>
              <a:t>have</a:t>
            </a:r>
            <a:r>
              <a:rPr sz="1200" spc="-10" dirty="0">
                <a:latin typeface="Arial MT"/>
                <a:cs typeface="Arial MT"/>
              </a:rPr>
              <a:t> </a:t>
            </a:r>
            <a:r>
              <a:rPr sz="1200" spc="-5" dirty="0">
                <a:latin typeface="Arial MT"/>
                <a:cs typeface="Arial MT"/>
              </a:rPr>
              <a:t>diabetes.</a:t>
            </a:r>
            <a:endParaRPr sz="1200">
              <a:latin typeface="Arial MT"/>
              <a:cs typeface="Arial MT"/>
            </a:endParaRPr>
          </a:p>
          <a:p>
            <a:pPr>
              <a:lnSpc>
                <a:spcPct val="100000"/>
              </a:lnSpc>
              <a:spcBef>
                <a:spcPts val="10"/>
              </a:spcBef>
              <a:buFont typeface="Arial MT"/>
              <a:buChar char="*"/>
            </a:pPr>
            <a:endParaRPr sz="1200">
              <a:latin typeface="Arial MT"/>
              <a:cs typeface="Arial MT"/>
            </a:endParaRPr>
          </a:p>
          <a:p>
            <a:pPr marL="12700" marR="225425">
              <a:lnSpc>
                <a:spcPts val="1380"/>
              </a:lnSpc>
              <a:spcBef>
                <a:spcPts val="5"/>
              </a:spcBef>
              <a:buChar char="*"/>
              <a:tabLst>
                <a:tab pos="114935" algn="l"/>
              </a:tabLst>
            </a:pPr>
            <a:r>
              <a:rPr sz="1200" spc="-5" dirty="0">
                <a:latin typeface="Arial MT"/>
                <a:cs typeface="Arial MT"/>
              </a:rPr>
              <a:t>People</a:t>
            </a:r>
            <a:r>
              <a:rPr sz="1200" spc="5" dirty="0">
                <a:latin typeface="Arial MT"/>
                <a:cs typeface="Arial MT"/>
              </a:rPr>
              <a:t> </a:t>
            </a:r>
            <a:r>
              <a:rPr sz="1200" spc="-5" dirty="0">
                <a:latin typeface="Arial MT"/>
                <a:cs typeface="Arial MT"/>
              </a:rPr>
              <a:t>who</a:t>
            </a:r>
            <a:r>
              <a:rPr sz="1200" spc="10" dirty="0">
                <a:latin typeface="Arial MT"/>
                <a:cs typeface="Arial MT"/>
              </a:rPr>
              <a:t> </a:t>
            </a:r>
            <a:r>
              <a:rPr sz="1200" spc="-5" dirty="0">
                <a:latin typeface="Arial MT"/>
                <a:cs typeface="Arial MT"/>
              </a:rPr>
              <a:t>currently</a:t>
            </a:r>
            <a:r>
              <a:rPr sz="1200" spc="10" dirty="0">
                <a:latin typeface="Arial MT"/>
                <a:cs typeface="Arial MT"/>
              </a:rPr>
              <a:t> </a:t>
            </a:r>
            <a:r>
              <a:rPr sz="1200" spc="-5" dirty="0">
                <a:latin typeface="Arial MT"/>
                <a:cs typeface="Arial MT"/>
              </a:rPr>
              <a:t>smoke</a:t>
            </a:r>
            <a:r>
              <a:rPr sz="1200" spc="10" dirty="0">
                <a:latin typeface="Arial MT"/>
                <a:cs typeface="Arial MT"/>
              </a:rPr>
              <a:t> </a:t>
            </a:r>
            <a:r>
              <a:rPr sz="1200" dirty="0">
                <a:latin typeface="Arial MT"/>
                <a:cs typeface="Arial MT"/>
              </a:rPr>
              <a:t>have </a:t>
            </a:r>
            <a:r>
              <a:rPr sz="1200" spc="-5" dirty="0">
                <a:latin typeface="Arial MT"/>
                <a:cs typeface="Arial MT"/>
              </a:rPr>
              <a:t>diabetes</a:t>
            </a:r>
            <a:r>
              <a:rPr sz="1200" dirty="0">
                <a:latin typeface="Arial MT"/>
                <a:cs typeface="Arial MT"/>
              </a:rPr>
              <a:t> </a:t>
            </a:r>
            <a:r>
              <a:rPr sz="1200" spc="-5" dirty="0">
                <a:latin typeface="Arial MT"/>
                <a:cs typeface="Arial MT"/>
              </a:rPr>
              <a:t>counts</a:t>
            </a:r>
            <a:r>
              <a:rPr sz="1200" dirty="0">
                <a:latin typeface="Arial MT"/>
                <a:cs typeface="Arial MT"/>
              </a:rPr>
              <a:t> of </a:t>
            </a:r>
            <a:r>
              <a:rPr sz="1200" spc="-5" dirty="0">
                <a:latin typeface="Arial MT"/>
                <a:cs typeface="Arial MT"/>
              </a:rPr>
              <a:t>947,</a:t>
            </a:r>
            <a:r>
              <a:rPr sz="1200" spc="10" dirty="0">
                <a:latin typeface="Arial MT"/>
                <a:cs typeface="Arial MT"/>
              </a:rPr>
              <a:t> </a:t>
            </a:r>
            <a:r>
              <a:rPr sz="1200" spc="-5" dirty="0">
                <a:latin typeface="Arial MT"/>
                <a:cs typeface="Arial MT"/>
              </a:rPr>
              <a:t>and 8337</a:t>
            </a:r>
            <a:r>
              <a:rPr sz="1200" spc="10" dirty="0">
                <a:latin typeface="Arial MT"/>
                <a:cs typeface="Arial MT"/>
              </a:rPr>
              <a:t> </a:t>
            </a:r>
            <a:r>
              <a:rPr sz="1200" spc="-5" dirty="0">
                <a:latin typeface="Arial MT"/>
                <a:cs typeface="Arial MT"/>
              </a:rPr>
              <a:t>people</a:t>
            </a:r>
            <a:r>
              <a:rPr sz="1200" spc="10" dirty="0">
                <a:latin typeface="Arial MT"/>
                <a:cs typeface="Arial MT"/>
              </a:rPr>
              <a:t> </a:t>
            </a:r>
            <a:r>
              <a:rPr sz="1200" spc="-10" dirty="0">
                <a:latin typeface="Arial MT"/>
                <a:cs typeface="Arial MT"/>
              </a:rPr>
              <a:t>who </a:t>
            </a:r>
            <a:r>
              <a:rPr sz="1200" spc="-315" dirty="0">
                <a:latin typeface="Arial MT"/>
                <a:cs typeface="Arial MT"/>
              </a:rPr>
              <a:t> </a:t>
            </a:r>
            <a:r>
              <a:rPr sz="1200" spc="-5" dirty="0">
                <a:latin typeface="Arial MT"/>
                <a:cs typeface="Arial MT"/>
              </a:rPr>
              <a:t>currently</a:t>
            </a:r>
            <a:r>
              <a:rPr sz="1200" dirty="0">
                <a:latin typeface="Arial MT"/>
                <a:cs typeface="Arial MT"/>
              </a:rPr>
              <a:t> </a:t>
            </a:r>
            <a:r>
              <a:rPr sz="1200" spc="-5" dirty="0">
                <a:latin typeface="Arial MT"/>
                <a:cs typeface="Arial MT"/>
              </a:rPr>
              <a:t>smoke do</a:t>
            </a:r>
            <a:r>
              <a:rPr sz="1200" spc="-10" dirty="0">
                <a:latin typeface="Arial MT"/>
                <a:cs typeface="Arial MT"/>
              </a:rPr>
              <a:t> </a:t>
            </a:r>
            <a:r>
              <a:rPr sz="1200" spc="-5" dirty="0">
                <a:latin typeface="Arial MT"/>
                <a:cs typeface="Arial MT"/>
              </a:rPr>
              <a:t>not</a:t>
            </a:r>
            <a:r>
              <a:rPr sz="1200" spc="-10" dirty="0">
                <a:latin typeface="Arial MT"/>
                <a:cs typeface="Arial MT"/>
              </a:rPr>
              <a:t> </a:t>
            </a:r>
            <a:r>
              <a:rPr sz="1200" dirty="0">
                <a:latin typeface="Arial MT"/>
                <a:cs typeface="Arial MT"/>
              </a:rPr>
              <a:t>have</a:t>
            </a:r>
            <a:r>
              <a:rPr sz="1200" spc="-10" dirty="0">
                <a:latin typeface="Arial MT"/>
                <a:cs typeface="Arial MT"/>
              </a:rPr>
              <a:t> </a:t>
            </a:r>
            <a:r>
              <a:rPr sz="1200" spc="-5" dirty="0">
                <a:latin typeface="Arial MT"/>
                <a:cs typeface="Arial MT"/>
              </a:rPr>
              <a:t>diabetes.</a:t>
            </a:r>
            <a:endParaRPr sz="1200">
              <a:latin typeface="Arial MT"/>
              <a:cs typeface="Arial MT"/>
            </a:endParaRPr>
          </a:p>
          <a:p>
            <a:pPr>
              <a:lnSpc>
                <a:spcPct val="100000"/>
              </a:lnSpc>
              <a:spcBef>
                <a:spcPts val="20"/>
              </a:spcBef>
              <a:buFont typeface="Arial MT"/>
              <a:buChar char="*"/>
            </a:pPr>
            <a:endParaRPr sz="1200">
              <a:latin typeface="Arial MT"/>
              <a:cs typeface="Arial MT"/>
            </a:endParaRPr>
          </a:p>
          <a:p>
            <a:pPr marL="12700" marR="59690">
              <a:lnSpc>
                <a:spcPts val="1380"/>
              </a:lnSpc>
              <a:buChar char="*"/>
              <a:tabLst>
                <a:tab pos="114935" algn="l"/>
              </a:tabLst>
            </a:pPr>
            <a:r>
              <a:rPr sz="1200" spc="-5" dirty="0">
                <a:latin typeface="Arial MT"/>
                <a:cs typeface="Arial MT"/>
              </a:rPr>
              <a:t>People</a:t>
            </a:r>
            <a:r>
              <a:rPr sz="1200" spc="5" dirty="0">
                <a:latin typeface="Arial MT"/>
                <a:cs typeface="Arial MT"/>
              </a:rPr>
              <a:t> </a:t>
            </a:r>
            <a:r>
              <a:rPr sz="1200" spc="-5" dirty="0">
                <a:latin typeface="Arial MT"/>
                <a:cs typeface="Arial MT"/>
              </a:rPr>
              <a:t>who</a:t>
            </a:r>
            <a:r>
              <a:rPr sz="1200" spc="10" dirty="0">
                <a:latin typeface="Arial MT"/>
                <a:cs typeface="Arial MT"/>
              </a:rPr>
              <a:t> </a:t>
            </a:r>
            <a:r>
              <a:rPr sz="1200" spc="-5" dirty="0">
                <a:latin typeface="Arial MT"/>
                <a:cs typeface="Arial MT"/>
              </a:rPr>
              <a:t>have</a:t>
            </a:r>
            <a:r>
              <a:rPr sz="1200" dirty="0">
                <a:latin typeface="Arial MT"/>
                <a:cs typeface="Arial MT"/>
              </a:rPr>
              <a:t> </a:t>
            </a:r>
            <a:r>
              <a:rPr sz="1200" spc="-5" dirty="0">
                <a:latin typeface="Arial MT"/>
                <a:cs typeface="Arial MT"/>
              </a:rPr>
              <a:t>ever</a:t>
            </a:r>
            <a:r>
              <a:rPr sz="1200" spc="5" dirty="0">
                <a:latin typeface="Arial MT"/>
                <a:cs typeface="Arial MT"/>
              </a:rPr>
              <a:t> </a:t>
            </a:r>
            <a:r>
              <a:rPr sz="1200" spc="-5" dirty="0">
                <a:latin typeface="Arial MT"/>
                <a:cs typeface="Arial MT"/>
              </a:rPr>
              <a:t>smoked</a:t>
            </a:r>
            <a:r>
              <a:rPr sz="1200" spc="10" dirty="0">
                <a:latin typeface="Arial MT"/>
                <a:cs typeface="Arial MT"/>
              </a:rPr>
              <a:t> </a:t>
            </a:r>
            <a:r>
              <a:rPr sz="1200" spc="-5" dirty="0">
                <a:latin typeface="Arial MT"/>
                <a:cs typeface="Arial MT"/>
              </a:rPr>
              <a:t>have</a:t>
            </a:r>
            <a:r>
              <a:rPr sz="1200" dirty="0">
                <a:latin typeface="Arial MT"/>
                <a:cs typeface="Arial MT"/>
              </a:rPr>
              <a:t> </a:t>
            </a:r>
            <a:r>
              <a:rPr sz="1200" spc="-5" dirty="0">
                <a:latin typeface="Arial MT"/>
                <a:cs typeface="Arial MT"/>
              </a:rPr>
              <a:t>diabetes</a:t>
            </a:r>
            <a:r>
              <a:rPr sz="1200" spc="5" dirty="0">
                <a:latin typeface="Arial MT"/>
                <a:cs typeface="Arial MT"/>
              </a:rPr>
              <a:t> </a:t>
            </a:r>
            <a:r>
              <a:rPr sz="1200" spc="-5" dirty="0">
                <a:latin typeface="Arial MT"/>
                <a:cs typeface="Arial MT"/>
              </a:rPr>
              <a:t>counts</a:t>
            </a:r>
            <a:r>
              <a:rPr sz="1200" spc="10" dirty="0">
                <a:latin typeface="Arial MT"/>
                <a:cs typeface="Arial MT"/>
              </a:rPr>
              <a:t> </a:t>
            </a:r>
            <a:r>
              <a:rPr sz="1200" dirty="0">
                <a:latin typeface="Arial MT"/>
                <a:cs typeface="Arial MT"/>
              </a:rPr>
              <a:t>of </a:t>
            </a:r>
            <a:r>
              <a:rPr sz="1200" spc="-5" dirty="0">
                <a:latin typeface="Arial MT"/>
                <a:cs typeface="Arial MT"/>
              </a:rPr>
              <a:t>471, and</a:t>
            </a:r>
            <a:r>
              <a:rPr sz="1200" dirty="0">
                <a:latin typeface="Arial MT"/>
                <a:cs typeface="Arial MT"/>
              </a:rPr>
              <a:t> </a:t>
            </a:r>
            <a:r>
              <a:rPr sz="1200" spc="-5" dirty="0">
                <a:latin typeface="Arial MT"/>
                <a:cs typeface="Arial MT"/>
              </a:rPr>
              <a:t>3530</a:t>
            </a:r>
            <a:r>
              <a:rPr sz="1200" dirty="0">
                <a:latin typeface="Arial MT"/>
                <a:cs typeface="Arial MT"/>
              </a:rPr>
              <a:t> </a:t>
            </a:r>
            <a:r>
              <a:rPr sz="1200" spc="-5" dirty="0">
                <a:latin typeface="Arial MT"/>
                <a:cs typeface="Arial MT"/>
              </a:rPr>
              <a:t>people</a:t>
            </a:r>
            <a:r>
              <a:rPr sz="1200" spc="5" dirty="0">
                <a:latin typeface="Arial MT"/>
                <a:cs typeface="Arial MT"/>
              </a:rPr>
              <a:t> </a:t>
            </a:r>
            <a:r>
              <a:rPr sz="1200" spc="-5" dirty="0">
                <a:latin typeface="Arial MT"/>
                <a:cs typeface="Arial MT"/>
              </a:rPr>
              <a:t>who </a:t>
            </a:r>
            <a:r>
              <a:rPr sz="1200" spc="-315" dirty="0">
                <a:latin typeface="Arial MT"/>
                <a:cs typeface="Arial MT"/>
              </a:rPr>
              <a:t> </a:t>
            </a:r>
            <a:r>
              <a:rPr sz="1200" spc="-5" dirty="0">
                <a:latin typeface="Arial MT"/>
                <a:cs typeface="Arial MT"/>
              </a:rPr>
              <a:t>have</a:t>
            </a:r>
            <a:r>
              <a:rPr sz="1200" spc="-10" dirty="0">
                <a:latin typeface="Arial MT"/>
                <a:cs typeface="Arial MT"/>
              </a:rPr>
              <a:t> </a:t>
            </a:r>
            <a:r>
              <a:rPr sz="1200" spc="-5" dirty="0">
                <a:latin typeface="Arial MT"/>
                <a:cs typeface="Arial MT"/>
              </a:rPr>
              <a:t>ever</a:t>
            </a:r>
            <a:r>
              <a:rPr sz="1200" dirty="0">
                <a:latin typeface="Arial MT"/>
                <a:cs typeface="Arial MT"/>
              </a:rPr>
              <a:t> </a:t>
            </a:r>
            <a:r>
              <a:rPr sz="1200" spc="-5" dirty="0">
                <a:latin typeface="Arial MT"/>
                <a:cs typeface="Arial MT"/>
              </a:rPr>
              <a:t>smoked</a:t>
            </a:r>
            <a:r>
              <a:rPr sz="1200" dirty="0">
                <a:latin typeface="Arial MT"/>
                <a:cs typeface="Arial MT"/>
              </a:rPr>
              <a:t> </a:t>
            </a:r>
            <a:r>
              <a:rPr sz="1200" spc="-5" dirty="0">
                <a:latin typeface="Arial MT"/>
                <a:cs typeface="Arial MT"/>
              </a:rPr>
              <a:t>do</a:t>
            </a:r>
            <a:r>
              <a:rPr sz="1200" spc="-10" dirty="0">
                <a:latin typeface="Arial MT"/>
                <a:cs typeface="Arial MT"/>
              </a:rPr>
              <a:t> </a:t>
            </a:r>
            <a:r>
              <a:rPr sz="1200" spc="-5" dirty="0">
                <a:latin typeface="Arial MT"/>
                <a:cs typeface="Arial MT"/>
              </a:rPr>
              <a:t>not</a:t>
            </a:r>
            <a:r>
              <a:rPr sz="1200" spc="-10" dirty="0">
                <a:latin typeface="Arial MT"/>
                <a:cs typeface="Arial MT"/>
              </a:rPr>
              <a:t> </a:t>
            </a:r>
            <a:r>
              <a:rPr sz="1200" spc="-5" dirty="0">
                <a:latin typeface="Arial MT"/>
                <a:cs typeface="Arial MT"/>
              </a:rPr>
              <a:t>have</a:t>
            </a:r>
            <a:r>
              <a:rPr sz="1200" spc="-10" dirty="0">
                <a:latin typeface="Arial MT"/>
                <a:cs typeface="Arial MT"/>
              </a:rPr>
              <a:t> </a:t>
            </a:r>
            <a:r>
              <a:rPr sz="1200" spc="-5" dirty="0">
                <a:latin typeface="Arial MT"/>
                <a:cs typeface="Arial MT"/>
              </a:rPr>
              <a:t>diabetes.</a:t>
            </a:r>
            <a:endParaRPr sz="1200">
              <a:latin typeface="Arial MT"/>
              <a:cs typeface="Arial MT"/>
            </a:endParaRPr>
          </a:p>
          <a:p>
            <a:pPr>
              <a:lnSpc>
                <a:spcPct val="100000"/>
              </a:lnSpc>
              <a:spcBef>
                <a:spcPts val="25"/>
              </a:spcBef>
              <a:buFont typeface="Arial MT"/>
              <a:buChar char="*"/>
            </a:pPr>
            <a:endParaRPr sz="1200">
              <a:latin typeface="Arial MT"/>
              <a:cs typeface="Arial MT"/>
            </a:endParaRPr>
          </a:p>
          <a:p>
            <a:pPr marL="12700" marR="5080">
              <a:lnSpc>
                <a:spcPts val="1380"/>
              </a:lnSpc>
              <a:buChar char="*"/>
              <a:tabLst>
                <a:tab pos="114935" algn="l"/>
              </a:tabLst>
            </a:pPr>
            <a:r>
              <a:rPr sz="1200" spc="-5" dirty="0">
                <a:latin typeface="Arial MT"/>
                <a:cs typeface="Arial MT"/>
              </a:rPr>
              <a:t>People</a:t>
            </a:r>
            <a:r>
              <a:rPr sz="1200" spc="5" dirty="0">
                <a:latin typeface="Arial MT"/>
                <a:cs typeface="Arial MT"/>
              </a:rPr>
              <a:t> </a:t>
            </a:r>
            <a:r>
              <a:rPr sz="1200" spc="-5" dirty="0">
                <a:latin typeface="Arial MT"/>
                <a:cs typeface="Arial MT"/>
              </a:rPr>
              <a:t>who</a:t>
            </a:r>
            <a:r>
              <a:rPr sz="1200" spc="5" dirty="0">
                <a:latin typeface="Arial MT"/>
                <a:cs typeface="Arial MT"/>
              </a:rPr>
              <a:t> </a:t>
            </a:r>
            <a:r>
              <a:rPr sz="1200" spc="-5" dirty="0">
                <a:latin typeface="Arial MT"/>
                <a:cs typeface="Arial MT"/>
              </a:rPr>
              <a:t>never</a:t>
            </a:r>
            <a:r>
              <a:rPr sz="1200" spc="10" dirty="0">
                <a:latin typeface="Arial MT"/>
                <a:cs typeface="Arial MT"/>
              </a:rPr>
              <a:t> </a:t>
            </a:r>
            <a:r>
              <a:rPr sz="1200" spc="-5" dirty="0">
                <a:latin typeface="Arial MT"/>
                <a:cs typeface="Arial MT"/>
              </a:rPr>
              <a:t>smoke have</a:t>
            </a:r>
            <a:r>
              <a:rPr sz="1200" spc="5" dirty="0">
                <a:latin typeface="Arial MT"/>
                <a:cs typeface="Arial MT"/>
              </a:rPr>
              <a:t> </a:t>
            </a:r>
            <a:r>
              <a:rPr sz="1200" spc="-5" dirty="0">
                <a:latin typeface="Arial MT"/>
                <a:cs typeface="Arial MT"/>
              </a:rPr>
              <a:t>diabetes</a:t>
            </a:r>
            <a:r>
              <a:rPr sz="1200" spc="10" dirty="0">
                <a:latin typeface="Arial MT"/>
                <a:cs typeface="Arial MT"/>
              </a:rPr>
              <a:t> </a:t>
            </a:r>
            <a:r>
              <a:rPr sz="1200" spc="-5" dirty="0">
                <a:latin typeface="Arial MT"/>
                <a:cs typeface="Arial MT"/>
              </a:rPr>
              <a:t>counts </a:t>
            </a:r>
            <a:r>
              <a:rPr sz="1200" dirty="0">
                <a:latin typeface="Arial MT"/>
                <a:cs typeface="Arial MT"/>
              </a:rPr>
              <a:t>of</a:t>
            </a:r>
            <a:r>
              <a:rPr sz="1200" spc="-5" dirty="0">
                <a:latin typeface="Arial MT"/>
                <a:cs typeface="Arial MT"/>
              </a:rPr>
              <a:t> 689,</a:t>
            </a:r>
            <a:r>
              <a:rPr sz="1200" spc="45" dirty="0">
                <a:latin typeface="Arial MT"/>
                <a:cs typeface="Arial MT"/>
              </a:rPr>
              <a:t> </a:t>
            </a:r>
            <a:r>
              <a:rPr sz="1200" spc="-5" dirty="0">
                <a:latin typeface="Arial MT"/>
                <a:cs typeface="Arial MT"/>
              </a:rPr>
              <a:t>and 5754</a:t>
            </a:r>
            <a:r>
              <a:rPr sz="1200" dirty="0">
                <a:latin typeface="Arial MT"/>
                <a:cs typeface="Arial MT"/>
              </a:rPr>
              <a:t> </a:t>
            </a:r>
            <a:r>
              <a:rPr sz="1200" spc="-5" dirty="0">
                <a:latin typeface="Arial MT"/>
                <a:cs typeface="Arial MT"/>
              </a:rPr>
              <a:t>people</a:t>
            </a:r>
            <a:r>
              <a:rPr sz="1200" spc="5" dirty="0">
                <a:latin typeface="Arial MT"/>
                <a:cs typeface="Arial MT"/>
              </a:rPr>
              <a:t> </a:t>
            </a:r>
            <a:r>
              <a:rPr sz="1200" spc="-5" dirty="0">
                <a:latin typeface="Arial MT"/>
                <a:cs typeface="Arial MT"/>
              </a:rPr>
              <a:t>who</a:t>
            </a:r>
            <a:r>
              <a:rPr sz="1200" spc="5" dirty="0">
                <a:latin typeface="Arial MT"/>
                <a:cs typeface="Arial MT"/>
              </a:rPr>
              <a:t> </a:t>
            </a:r>
            <a:r>
              <a:rPr sz="1200" spc="-5" dirty="0">
                <a:latin typeface="Arial MT"/>
                <a:cs typeface="Arial MT"/>
              </a:rPr>
              <a:t>never </a:t>
            </a:r>
            <a:r>
              <a:rPr sz="1200" spc="-315" dirty="0">
                <a:latin typeface="Arial MT"/>
                <a:cs typeface="Arial MT"/>
              </a:rPr>
              <a:t> </a:t>
            </a:r>
            <a:r>
              <a:rPr sz="1200" dirty="0">
                <a:latin typeface="Arial MT"/>
                <a:cs typeface="Arial MT"/>
              </a:rPr>
              <a:t>smoke</a:t>
            </a:r>
            <a:r>
              <a:rPr sz="1200" spc="-15" dirty="0">
                <a:latin typeface="Arial MT"/>
                <a:cs typeface="Arial MT"/>
              </a:rPr>
              <a:t> </a:t>
            </a:r>
            <a:r>
              <a:rPr sz="1200" dirty="0">
                <a:latin typeface="Arial MT"/>
                <a:cs typeface="Arial MT"/>
              </a:rPr>
              <a:t>do</a:t>
            </a:r>
            <a:r>
              <a:rPr sz="1200" spc="-10" dirty="0">
                <a:latin typeface="Arial MT"/>
                <a:cs typeface="Arial MT"/>
              </a:rPr>
              <a:t> </a:t>
            </a:r>
            <a:r>
              <a:rPr sz="1200" spc="-5" dirty="0">
                <a:latin typeface="Arial MT"/>
                <a:cs typeface="Arial MT"/>
              </a:rPr>
              <a:t>not</a:t>
            </a:r>
            <a:r>
              <a:rPr sz="1200" dirty="0">
                <a:latin typeface="Arial MT"/>
                <a:cs typeface="Arial MT"/>
              </a:rPr>
              <a:t> </a:t>
            </a:r>
            <a:r>
              <a:rPr sz="1200" spc="-5" dirty="0">
                <a:latin typeface="Arial MT"/>
                <a:cs typeface="Arial MT"/>
              </a:rPr>
              <a:t>have</a:t>
            </a:r>
            <a:r>
              <a:rPr sz="1200" spc="-10" dirty="0">
                <a:latin typeface="Arial MT"/>
                <a:cs typeface="Arial MT"/>
              </a:rPr>
              <a:t> </a:t>
            </a:r>
            <a:r>
              <a:rPr sz="1200" spc="-5" dirty="0">
                <a:latin typeface="Arial MT"/>
                <a:cs typeface="Arial MT"/>
              </a:rPr>
              <a:t>diabetes.</a:t>
            </a:r>
            <a:endParaRPr sz="1200">
              <a:latin typeface="Arial MT"/>
              <a:cs typeface="Arial MT"/>
            </a:endParaRPr>
          </a:p>
        </p:txBody>
      </p:sp>
      <p:sp>
        <p:nvSpPr>
          <p:cNvPr id="3" name="object 3"/>
          <p:cNvSpPr txBox="1"/>
          <p:nvPr/>
        </p:nvSpPr>
        <p:spPr>
          <a:xfrm>
            <a:off x="1359153" y="4028058"/>
            <a:ext cx="4099560" cy="1003300"/>
          </a:xfrm>
          <a:prstGeom prst="rect">
            <a:avLst/>
          </a:prstGeom>
        </p:spPr>
        <p:txBody>
          <a:bodyPr vert="horz" wrap="square" lIns="0" tIns="12700" rIns="0" bIns="0" rtlCol="0">
            <a:spAutoFit/>
          </a:bodyPr>
          <a:lstStyle/>
          <a:p>
            <a:pPr marL="754380">
              <a:lnSpc>
                <a:spcPct val="100000"/>
              </a:lnSpc>
              <a:spcBef>
                <a:spcPts val="100"/>
              </a:spcBef>
            </a:pPr>
            <a:r>
              <a:rPr sz="2000" b="1" dirty="0">
                <a:latin typeface="Calibri"/>
                <a:cs typeface="Calibri"/>
              </a:rPr>
              <a:t>Hemoglobin</a:t>
            </a:r>
            <a:r>
              <a:rPr sz="2000" b="1" spc="-25" dirty="0">
                <a:latin typeface="Calibri"/>
                <a:cs typeface="Calibri"/>
              </a:rPr>
              <a:t> </a:t>
            </a:r>
            <a:r>
              <a:rPr sz="2000" b="1" spc="-5" dirty="0">
                <a:latin typeface="Calibri"/>
                <a:cs typeface="Calibri"/>
              </a:rPr>
              <a:t>Impact</a:t>
            </a:r>
            <a:r>
              <a:rPr sz="2000" b="1" spc="-20" dirty="0">
                <a:latin typeface="Calibri"/>
                <a:cs typeface="Calibri"/>
              </a:rPr>
              <a:t> </a:t>
            </a:r>
            <a:r>
              <a:rPr sz="2000" b="1" dirty="0">
                <a:latin typeface="Calibri"/>
                <a:cs typeface="Calibri"/>
              </a:rPr>
              <a:t>at</a:t>
            </a:r>
            <a:r>
              <a:rPr sz="2000" b="1" spc="-35" dirty="0">
                <a:latin typeface="Calibri"/>
                <a:cs typeface="Calibri"/>
              </a:rPr>
              <a:t> </a:t>
            </a:r>
            <a:r>
              <a:rPr sz="2000" b="1" spc="-5" dirty="0">
                <a:latin typeface="Calibri"/>
                <a:cs typeface="Calibri"/>
              </a:rPr>
              <a:t>Diabetes</a:t>
            </a:r>
            <a:endParaRPr sz="2000">
              <a:latin typeface="Calibri"/>
              <a:cs typeface="Calibri"/>
            </a:endParaRPr>
          </a:p>
          <a:p>
            <a:pPr marL="12700" marR="2529840">
              <a:lnSpc>
                <a:spcPct val="110000"/>
              </a:lnSpc>
              <a:spcBef>
                <a:spcPts val="940"/>
              </a:spcBef>
            </a:pPr>
            <a:r>
              <a:rPr sz="1100" spc="-5" dirty="0">
                <a:latin typeface="Calibri"/>
                <a:cs typeface="Calibri"/>
              </a:rPr>
              <a:t>Minimum </a:t>
            </a:r>
            <a:r>
              <a:rPr sz="1100" dirty="0">
                <a:latin typeface="Calibri"/>
                <a:cs typeface="Calibri"/>
              </a:rPr>
              <a:t>HbA1c </a:t>
            </a:r>
            <a:r>
              <a:rPr sz="1100" spc="-5" dirty="0">
                <a:latin typeface="Calibri"/>
                <a:cs typeface="Calibri"/>
              </a:rPr>
              <a:t>Level: 3.5 </a:t>
            </a:r>
            <a:r>
              <a:rPr sz="1100" spc="-235" dirty="0">
                <a:latin typeface="Calibri"/>
                <a:cs typeface="Calibri"/>
              </a:rPr>
              <a:t> </a:t>
            </a:r>
            <a:r>
              <a:rPr sz="1100" spc="-5" dirty="0">
                <a:latin typeface="Calibri"/>
                <a:cs typeface="Calibri"/>
              </a:rPr>
              <a:t>Maximum</a:t>
            </a:r>
            <a:r>
              <a:rPr sz="1100" spc="-25" dirty="0">
                <a:latin typeface="Calibri"/>
                <a:cs typeface="Calibri"/>
              </a:rPr>
              <a:t> </a:t>
            </a:r>
            <a:r>
              <a:rPr sz="1100" dirty="0">
                <a:latin typeface="Calibri"/>
                <a:cs typeface="Calibri"/>
              </a:rPr>
              <a:t>HbA1c</a:t>
            </a:r>
            <a:r>
              <a:rPr sz="1100" spc="-25" dirty="0">
                <a:latin typeface="Calibri"/>
                <a:cs typeface="Calibri"/>
              </a:rPr>
              <a:t> </a:t>
            </a:r>
            <a:r>
              <a:rPr sz="1100" spc="-5" dirty="0">
                <a:latin typeface="Calibri"/>
                <a:cs typeface="Calibri"/>
              </a:rPr>
              <a:t>Level:</a:t>
            </a:r>
            <a:r>
              <a:rPr sz="1100" spc="-10" dirty="0">
                <a:latin typeface="Calibri"/>
                <a:cs typeface="Calibri"/>
              </a:rPr>
              <a:t> </a:t>
            </a:r>
            <a:r>
              <a:rPr sz="1100" spc="-5" dirty="0">
                <a:latin typeface="Calibri"/>
                <a:cs typeface="Calibri"/>
              </a:rPr>
              <a:t>9.0</a:t>
            </a:r>
            <a:endParaRPr sz="1100">
              <a:latin typeface="Calibri"/>
              <a:cs typeface="Calibri"/>
            </a:endParaRPr>
          </a:p>
          <a:p>
            <a:pPr marL="12700">
              <a:lnSpc>
                <a:spcPct val="100000"/>
              </a:lnSpc>
              <a:spcBef>
                <a:spcPts val="130"/>
              </a:spcBef>
            </a:pPr>
            <a:r>
              <a:rPr sz="1100" dirty="0">
                <a:latin typeface="Calibri"/>
                <a:cs typeface="Calibri"/>
              </a:rPr>
              <a:t>Mean</a:t>
            </a:r>
            <a:r>
              <a:rPr sz="1100" spc="-10" dirty="0">
                <a:latin typeface="Calibri"/>
                <a:cs typeface="Calibri"/>
              </a:rPr>
              <a:t> </a:t>
            </a:r>
            <a:r>
              <a:rPr sz="1100" spc="-5" dirty="0">
                <a:latin typeface="Calibri"/>
                <a:cs typeface="Calibri"/>
              </a:rPr>
              <a:t>HbA1c Level:</a:t>
            </a:r>
            <a:r>
              <a:rPr sz="1100" spc="-15" dirty="0">
                <a:latin typeface="Calibri"/>
                <a:cs typeface="Calibri"/>
              </a:rPr>
              <a:t> </a:t>
            </a:r>
            <a:r>
              <a:rPr sz="1100" spc="-5" dirty="0">
                <a:latin typeface="Calibri"/>
                <a:cs typeface="Calibri"/>
              </a:rPr>
              <a:t>5.527447115095963</a:t>
            </a:r>
            <a:endParaRPr sz="1100">
              <a:latin typeface="Calibri"/>
              <a:cs typeface="Calibri"/>
            </a:endParaRPr>
          </a:p>
        </p:txBody>
      </p:sp>
      <p:pic>
        <p:nvPicPr>
          <p:cNvPr id="4" name="object 4"/>
          <p:cNvPicPr/>
          <p:nvPr/>
        </p:nvPicPr>
        <p:blipFill>
          <a:blip r:embed="rId2" cstate="print"/>
          <a:stretch>
            <a:fillRect/>
          </a:stretch>
        </p:blipFill>
        <p:spPr>
          <a:xfrm>
            <a:off x="1548805" y="5417058"/>
            <a:ext cx="5151055" cy="21058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3460215"/>
            <a:ext cx="5723890" cy="1497965"/>
          </a:xfrm>
          <a:prstGeom prst="rect">
            <a:avLst/>
          </a:prstGeom>
        </p:spPr>
        <p:txBody>
          <a:bodyPr vert="horz" wrap="square" lIns="0" tIns="12700" rIns="0" bIns="0" rtlCol="0">
            <a:spAutoFit/>
          </a:bodyPr>
          <a:lstStyle/>
          <a:p>
            <a:pPr marL="12700" marR="5080">
              <a:lnSpc>
                <a:spcPct val="109700"/>
              </a:lnSpc>
              <a:spcBef>
                <a:spcPts val="100"/>
              </a:spcBef>
            </a:pPr>
            <a:r>
              <a:rPr sz="1100" spc="-5" dirty="0">
                <a:latin typeface="Calibri"/>
                <a:cs typeface="Calibri"/>
              </a:rPr>
              <a:t>There</a:t>
            </a:r>
            <a:r>
              <a:rPr sz="1100" spc="5" dirty="0">
                <a:latin typeface="Calibri"/>
                <a:cs typeface="Calibri"/>
              </a:rPr>
              <a:t> </a:t>
            </a:r>
            <a:r>
              <a:rPr sz="1100" dirty="0">
                <a:latin typeface="Calibri"/>
                <a:cs typeface="Calibri"/>
              </a:rPr>
              <a:t>is</a:t>
            </a:r>
            <a:r>
              <a:rPr sz="1100" spc="-10" dirty="0">
                <a:latin typeface="Calibri"/>
                <a:cs typeface="Calibri"/>
              </a:rPr>
              <a:t> </a:t>
            </a:r>
            <a:r>
              <a:rPr sz="1100" dirty="0">
                <a:latin typeface="Calibri"/>
                <a:cs typeface="Calibri"/>
              </a:rPr>
              <a:t>a</a:t>
            </a:r>
            <a:r>
              <a:rPr sz="1100" spc="5" dirty="0">
                <a:latin typeface="Calibri"/>
                <a:cs typeface="Calibri"/>
              </a:rPr>
              <a:t> </a:t>
            </a:r>
            <a:r>
              <a:rPr sz="1100" spc="-5" dirty="0">
                <a:latin typeface="Calibri"/>
                <a:cs typeface="Calibri"/>
              </a:rPr>
              <a:t>significant</a:t>
            </a:r>
            <a:r>
              <a:rPr sz="1100" spc="5" dirty="0">
                <a:latin typeface="Calibri"/>
                <a:cs typeface="Calibri"/>
              </a:rPr>
              <a:t> </a:t>
            </a:r>
            <a:r>
              <a:rPr sz="1100" spc="-5" dirty="0">
                <a:latin typeface="Calibri"/>
                <a:cs typeface="Calibri"/>
              </a:rPr>
              <a:t>relationship</a:t>
            </a:r>
            <a:r>
              <a:rPr sz="1100" dirty="0">
                <a:latin typeface="Calibri"/>
                <a:cs typeface="Calibri"/>
              </a:rPr>
              <a:t> </a:t>
            </a:r>
            <a:r>
              <a:rPr sz="1100" spc="-5" dirty="0">
                <a:latin typeface="Calibri"/>
                <a:cs typeface="Calibri"/>
              </a:rPr>
              <a:t>between</a:t>
            </a:r>
            <a:r>
              <a:rPr sz="1100" spc="5" dirty="0">
                <a:latin typeface="Calibri"/>
                <a:cs typeface="Calibri"/>
              </a:rPr>
              <a:t> </a:t>
            </a:r>
            <a:r>
              <a:rPr sz="1100" spc="-5" dirty="0">
                <a:latin typeface="Calibri"/>
                <a:cs typeface="Calibri"/>
              </a:rPr>
              <a:t>hemoglobin</a:t>
            </a:r>
            <a:r>
              <a:rPr sz="1100" spc="-15" dirty="0">
                <a:latin typeface="Calibri"/>
                <a:cs typeface="Calibri"/>
              </a:rPr>
              <a:t> </a:t>
            </a:r>
            <a:r>
              <a:rPr sz="1100" dirty="0">
                <a:latin typeface="Calibri"/>
                <a:cs typeface="Calibri"/>
              </a:rPr>
              <a:t>and</a:t>
            </a:r>
            <a:r>
              <a:rPr sz="1100" spc="15" dirty="0">
                <a:latin typeface="Calibri"/>
                <a:cs typeface="Calibri"/>
              </a:rPr>
              <a:t> </a:t>
            </a:r>
            <a:r>
              <a:rPr sz="1100" dirty="0">
                <a:latin typeface="Calibri"/>
                <a:cs typeface="Calibri"/>
              </a:rPr>
              <a:t>diabetes.</a:t>
            </a:r>
            <a:r>
              <a:rPr sz="1100" spc="-5" dirty="0">
                <a:latin typeface="Calibri"/>
                <a:cs typeface="Calibri"/>
              </a:rPr>
              <a:t> The</a:t>
            </a:r>
            <a:r>
              <a:rPr sz="1100" spc="10" dirty="0">
                <a:latin typeface="Calibri"/>
                <a:cs typeface="Calibri"/>
              </a:rPr>
              <a:t> </a:t>
            </a:r>
            <a:r>
              <a:rPr sz="1100" spc="-5" dirty="0">
                <a:latin typeface="Calibri"/>
                <a:cs typeface="Calibri"/>
              </a:rPr>
              <a:t>above</a:t>
            </a:r>
            <a:r>
              <a:rPr sz="1100" spc="10" dirty="0">
                <a:latin typeface="Calibri"/>
                <a:cs typeface="Calibri"/>
              </a:rPr>
              <a:t> </a:t>
            </a:r>
            <a:r>
              <a:rPr sz="1100" spc="-5" dirty="0">
                <a:latin typeface="Calibri"/>
                <a:cs typeface="Calibri"/>
              </a:rPr>
              <a:t>figure</a:t>
            </a:r>
            <a:r>
              <a:rPr sz="1100" spc="5" dirty="0">
                <a:latin typeface="Calibri"/>
                <a:cs typeface="Calibri"/>
              </a:rPr>
              <a:t> </a:t>
            </a:r>
            <a:r>
              <a:rPr sz="1100" dirty="0">
                <a:latin typeface="Calibri"/>
                <a:cs typeface="Calibri"/>
              </a:rPr>
              <a:t>indicates that </a:t>
            </a:r>
            <a:r>
              <a:rPr sz="1100" spc="-235" dirty="0">
                <a:latin typeface="Calibri"/>
                <a:cs typeface="Calibri"/>
              </a:rPr>
              <a:t> </a:t>
            </a:r>
            <a:r>
              <a:rPr sz="1100" dirty="0">
                <a:latin typeface="Calibri"/>
                <a:cs typeface="Calibri"/>
              </a:rPr>
              <a:t>a</a:t>
            </a:r>
            <a:r>
              <a:rPr sz="1100" spc="5" dirty="0">
                <a:latin typeface="Calibri"/>
                <a:cs typeface="Calibri"/>
              </a:rPr>
              <a:t> </a:t>
            </a:r>
            <a:r>
              <a:rPr sz="1100" spc="-5" dirty="0">
                <a:latin typeface="Calibri"/>
                <a:cs typeface="Calibri"/>
              </a:rPr>
              <a:t>hemoglobin</a:t>
            </a:r>
            <a:r>
              <a:rPr sz="1100" spc="5" dirty="0">
                <a:latin typeface="Calibri"/>
                <a:cs typeface="Calibri"/>
              </a:rPr>
              <a:t> </a:t>
            </a:r>
            <a:r>
              <a:rPr sz="1100" spc="-5" dirty="0">
                <a:latin typeface="Calibri"/>
                <a:cs typeface="Calibri"/>
              </a:rPr>
              <a:t>level</a:t>
            </a:r>
            <a:r>
              <a:rPr sz="1100" spc="5" dirty="0">
                <a:latin typeface="Calibri"/>
                <a:cs typeface="Calibri"/>
              </a:rPr>
              <a:t> </a:t>
            </a:r>
            <a:r>
              <a:rPr sz="1100" spc="-5" dirty="0">
                <a:latin typeface="Calibri"/>
                <a:cs typeface="Calibri"/>
              </a:rPr>
              <a:t>ranging</a:t>
            </a:r>
            <a:r>
              <a:rPr sz="1100" spc="5" dirty="0">
                <a:latin typeface="Calibri"/>
                <a:cs typeface="Calibri"/>
              </a:rPr>
              <a:t> </a:t>
            </a:r>
            <a:r>
              <a:rPr sz="1100" spc="-5" dirty="0">
                <a:latin typeface="Calibri"/>
                <a:cs typeface="Calibri"/>
              </a:rPr>
              <a:t>from</a:t>
            </a:r>
            <a:r>
              <a:rPr sz="1100" dirty="0">
                <a:latin typeface="Calibri"/>
                <a:cs typeface="Calibri"/>
              </a:rPr>
              <a:t> 4.8 to</a:t>
            </a:r>
            <a:r>
              <a:rPr sz="1100" spc="5" dirty="0">
                <a:latin typeface="Calibri"/>
                <a:cs typeface="Calibri"/>
              </a:rPr>
              <a:t> </a:t>
            </a:r>
            <a:r>
              <a:rPr sz="1100" dirty="0">
                <a:latin typeface="Calibri"/>
                <a:cs typeface="Calibri"/>
              </a:rPr>
              <a:t>6.2</a:t>
            </a:r>
            <a:r>
              <a:rPr sz="1100" spc="-5" dirty="0">
                <a:latin typeface="Calibri"/>
                <a:cs typeface="Calibri"/>
              </a:rPr>
              <a:t> </a:t>
            </a:r>
            <a:r>
              <a:rPr sz="1100" dirty="0">
                <a:latin typeface="Calibri"/>
                <a:cs typeface="Calibri"/>
              </a:rPr>
              <a:t>is</a:t>
            </a:r>
            <a:r>
              <a:rPr sz="1100" spc="10" dirty="0">
                <a:latin typeface="Calibri"/>
                <a:cs typeface="Calibri"/>
              </a:rPr>
              <a:t> </a:t>
            </a:r>
            <a:r>
              <a:rPr sz="1100" spc="-5" dirty="0">
                <a:latin typeface="Calibri"/>
                <a:cs typeface="Calibri"/>
              </a:rPr>
              <a:t>considered</a:t>
            </a:r>
            <a:r>
              <a:rPr sz="1100" spc="5" dirty="0">
                <a:latin typeface="Calibri"/>
                <a:cs typeface="Calibri"/>
              </a:rPr>
              <a:t> </a:t>
            </a:r>
            <a:r>
              <a:rPr sz="1100" spc="-5" dirty="0">
                <a:latin typeface="Calibri"/>
                <a:cs typeface="Calibri"/>
              </a:rPr>
              <a:t>healthy. However,</a:t>
            </a:r>
            <a:r>
              <a:rPr sz="1100" spc="5" dirty="0">
                <a:latin typeface="Calibri"/>
                <a:cs typeface="Calibri"/>
              </a:rPr>
              <a:t> </a:t>
            </a:r>
            <a:r>
              <a:rPr sz="1100" dirty="0">
                <a:latin typeface="Calibri"/>
                <a:cs typeface="Calibri"/>
              </a:rPr>
              <a:t>if</a:t>
            </a:r>
            <a:r>
              <a:rPr sz="1100" spc="-5" dirty="0">
                <a:latin typeface="Calibri"/>
                <a:cs typeface="Calibri"/>
              </a:rPr>
              <a:t> </a:t>
            </a:r>
            <a:r>
              <a:rPr sz="1100" dirty="0">
                <a:latin typeface="Calibri"/>
                <a:cs typeface="Calibri"/>
              </a:rPr>
              <a:t>a</a:t>
            </a:r>
            <a:r>
              <a:rPr sz="1100" spc="10" dirty="0">
                <a:latin typeface="Calibri"/>
                <a:cs typeface="Calibri"/>
              </a:rPr>
              <a:t> </a:t>
            </a:r>
            <a:r>
              <a:rPr sz="1100" spc="-5" dirty="0">
                <a:latin typeface="Calibri"/>
                <a:cs typeface="Calibri"/>
              </a:rPr>
              <a:t>person</a:t>
            </a:r>
            <a:r>
              <a:rPr sz="1100" dirty="0">
                <a:latin typeface="Calibri"/>
                <a:cs typeface="Calibri"/>
              </a:rPr>
              <a:t> </a:t>
            </a:r>
            <a:r>
              <a:rPr sz="1100" spc="-5" dirty="0">
                <a:latin typeface="Calibri"/>
                <a:cs typeface="Calibri"/>
              </a:rPr>
              <a:t>has </a:t>
            </a:r>
            <a:r>
              <a:rPr sz="1100" dirty="0">
                <a:latin typeface="Calibri"/>
                <a:cs typeface="Calibri"/>
              </a:rPr>
              <a:t>an</a:t>
            </a:r>
            <a:r>
              <a:rPr sz="1100" spc="5" dirty="0">
                <a:latin typeface="Calibri"/>
                <a:cs typeface="Calibri"/>
              </a:rPr>
              <a:t> </a:t>
            </a:r>
            <a:r>
              <a:rPr sz="1100" spc="-5" dirty="0">
                <a:latin typeface="Calibri"/>
                <a:cs typeface="Calibri"/>
              </a:rPr>
              <a:t>HbA1c </a:t>
            </a:r>
            <a:r>
              <a:rPr sz="1100" dirty="0">
                <a:latin typeface="Calibri"/>
                <a:cs typeface="Calibri"/>
              </a:rPr>
              <a:t> level</a:t>
            </a:r>
            <a:r>
              <a:rPr sz="1100" spc="-10" dirty="0">
                <a:latin typeface="Calibri"/>
                <a:cs typeface="Calibri"/>
              </a:rPr>
              <a:t> </a:t>
            </a:r>
            <a:r>
              <a:rPr sz="1100" spc="-5" dirty="0">
                <a:latin typeface="Calibri"/>
                <a:cs typeface="Calibri"/>
              </a:rPr>
              <a:t>higher</a:t>
            </a:r>
            <a:r>
              <a:rPr sz="1100" spc="5" dirty="0">
                <a:latin typeface="Calibri"/>
                <a:cs typeface="Calibri"/>
              </a:rPr>
              <a:t> </a:t>
            </a:r>
            <a:r>
              <a:rPr sz="1100" dirty="0">
                <a:latin typeface="Calibri"/>
                <a:cs typeface="Calibri"/>
              </a:rPr>
              <a:t>than</a:t>
            </a:r>
            <a:r>
              <a:rPr sz="1100" spc="-10" dirty="0">
                <a:latin typeface="Calibri"/>
                <a:cs typeface="Calibri"/>
              </a:rPr>
              <a:t> </a:t>
            </a:r>
            <a:r>
              <a:rPr sz="1100" spc="-5" dirty="0">
                <a:latin typeface="Calibri"/>
                <a:cs typeface="Calibri"/>
              </a:rPr>
              <a:t>6.1,</a:t>
            </a:r>
            <a:r>
              <a:rPr sz="1100" spc="5" dirty="0">
                <a:latin typeface="Calibri"/>
                <a:cs typeface="Calibri"/>
              </a:rPr>
              <a:t> </a:t>
            </a:r>
            <a:r>
              <a:rPr sz="1100" spc="-10" dirty="0">
                <a:latin typeface="Calibri"/>
                <a:cs typeface="Calibri"/>
              </a:rPr>
              <a:t>it</a:t>
            </a:r>
            <a:r>
              <a:rPr sz="1100" spc="10" dirty="0">
                <a:latin typeface="Calibri"/>
                <a:cs typeface="Calibri"/>
              </a:rPr>
              <a:t> </a:t>
            </a:r>
            <a:r>
              <a:rPr sz="1100" spc="-5" dirty="0">
                <a:latin typeface="Calibri"/>
                <a:cs typeface="Calibri"/>
              </a:rPr>
              <a:t>could</a:t>
            </a:r>
            <a:r>
              <a:rPr sz="1100" dirty="0">
                <a:latin typeface="Calibri"/>
                <a:cs typeface="Calibri"/>
              </a:rPr>
              <a:t> </a:t>
            </a:r>
            <a:r>
              <a:rPr sz="1100" spc="-5" dirty="0">
                <a:latin typeface="Calibri"/>
                <a:cs typeface="Calibri"/>
              </a:rPr>
              <a:t>be</a:t>
            </a:r>
            <a:r>
              <a:rPr sz="1100" spc="5" dirty="0">
                <a:latin typeface="Calibri"/>
                <a:cs typeface="Calibri"/>
              </a:rPr>
              <a:t> </a:t>
            </a:r>
            <a:r>
              <a:rPr sz="1100" spc="-5" dirty="0">
                <a:latin typeface="Calibri"/>
                <a:cs typeface="Calibri"/>
              </a:rPr>
              <a:t>considered</a:t>
            </a:r>
            <a:r>
              <a:rPr sz="1100" spc="10" dirty="0">
                <a:latin typeface="Calibri"/>
                <a:cs typeface="Calibri"/>
              </a:rPr>
              <a:t> </a:t>
            </a:r>
            <a:r>
              <a:rPr sz="1100" spc="-5" dirty="0">
                <a:latin typeface="Calibri"/>
                <a:cs typeface="Calibri"/>
              </a:rPr>
              <a:t>risky.</a:t>
            </a:r>
            <a:r>
              <a:rPr sz="1100" spc="-10" dirty="0">
                <a:latin typeface="Calibri"/>
                <a:cs typeface="Calibri"/>
              </a:rPr>
              <a:t> </a:t>
            </a:r>
            <a:r>
              <a:rPr sz="1100" spc="-5" dirty="0">
                <a:latin typeface="Calibri"/>
                <a:cs typeface="Calibri"/>
              </a:rPr>
              <a:t>There</a:t>
            </a:r>
            <a:r>
              <a:rPr sz="1100" spc="10" dirty="0">
                <a:latin typeface="Calibri"/>
                <a:cs typeface="Calibri"/>
              </a:rPr>
              <a:t> </a:t>
            </a:r>
            <a:r>
              <a:rPr sz="1100" dirty="0">
                <a:latin typeface="Calibri"/>
                <a:cs typeface="Calibri"/>
              </a:rPr>
              <a:t>are</a:t>
            </a:r>
            <a:r>
              <a:rPr sz="1100" spc="-5" dirty="0">
                <a:latin typeface="Calibri"/>
                <a:cs typeface="Calibri"/>
              </a:rPr>
              <a:t> many</a:t>
            </a:r>
            <a:r>
              <a:rPr sz="1100" spc="5" dirty="0">
                <a:latin typeface="Calibri"/>
                <a:cs typeface="Calibri"/>
              </a:rPr>
              <a:t> </a:t>
            </a:r>
            <a:r>
              <a:rPr sz="1100" spc="-5" dirty="0">
                <a:latin typeface="Calibri"/>
                <a:cs typeface="Calibri"/>
              </a:rPr>
              <a:t>people</a:t>
            </a:r>
            <a:r>
              <a:rPr sz="1100" dirty="0">
                <a:latin typeface="Calibri"/>
                <a:cs typeface="Calibri"/>
              </a:rPr>
              <a:t> with</a:t>
            </a:r>
            <a:r>
              <a:rPr sz="1100" spc="5" dirty="0">
                <a:latin typeface="Calibri"/>
                <a:cs typeface="Calibri"/>
              </a:rPr>
              <a:t> </a:t>
            </a:r>
            <a:r>
              <a:rPr sz="1100" dirty="0">
                <a:latin typeface="Calibri"/>
                <a:cs typeface="Calibri"/>
              </a:rPr>
              <a:t>a</a:t>
            </a:r>
            <a:r>
              <a:rPr sz="1100" spc="5" dirty="0">
                <a:latin typeface="Calibri"/>
                <a:cs typeface="Calibri"/>
              </a:rPr>
              <a:t> </a:t>
            </a:r>
            <a:r>
              <a:rPr sz="1100" spc="-5" dirty="0">
                <a:latin typeface="Calibri"/>
                <a:cs typeface="Calibri"/>
              </a:rPr>
              <a:t>hemoglobin</a:t>
            </a:r>
            <a:r>
              <a:rPr sz="1100" spc="5" dirty="0">
                <a:latin typeface="Calibri"/>
                <a:cs typeface="Calibri"/>
              </a:rPr>
              <a:t> </a:t>
            </a:r>
            <a:r>
              <a:rPr sz="1100" spc="-5" dirty="0">
                <a:latin typeface="Calibri"/>
                <a:cs typeface="Calibri"/>
              </a:rPr>
              <a:t>level </a:t>
            </a:r>
            <a:r>
              <a:rPr sz="1100" dirty="0">
                <a:latin typeface="Calibri"/>
                <a:cs typeface="Calibri"/>
              </a:rPr>
              <a:t> </a:t>
            </a:r>
            <a:r>
              <a:rPr sz="1100" spc="-5" dirty="0">
                <a:latin typeface="Calibri"/>
                <a:cs typeface="Calibri"/>
              </a:rPr>
              <a:t>lower</a:t>
            </a:r>
            <a:r>
              <a:rPr sz="1100" spc="10" dirty="0">
                <a:latin typeface="Calibri"/>
                <a:cs typeface="Calibri"/>
              </a:rPr>
              <a:t> </a:t>
            </a:r>
            <a:r>
              <a:rPr sz="1100" dirty="0">
                <a:latin typeface="Calibri"/>
                <a:cs typeface="Calibri"/>
              </a:rPr>
              <a:t>than 6.8 who</a:t>
            </a:r>
            <a:r>
              <a:rPr sz="1100" spc="5" dirty="0">
                <a:latin typeface="Calibri"/>
                <a:cs typeface="Calibri"/>
              </a:rPr>
              <a:t> </a:t>
            </a:r>
            <a:r>
              <a:rPr sz="1100" spc="-5" dirty="0">
                <a:latin typeface="Calibri"/>
                <a:cs typeface="Calibri"/>
              </a:rPr>
              <a:t>have</a:t>
            </a:r>
            <a:r>
              <a:rPr sz="1100" spc="5" dirty="0">
                <a:latin typeface="Calibri"/>
                <a:cs typeface="Calibri"/>
              </a:rPr>
              <a:t> </a:t>
            </a:r>
            <a:r>
              <a:rPr sz="1100" spc="-5" dirty="0">
                <a:latin typeface="Calibri"/>
                <a:cs typeface="Calibri"/>
              </a:rPr>
              <a:t>diabetes,</a:t>
            </a:r>
            <a:r>
              <a:rPr sz="1100" dirty="0">
                <a:latin typeface="Calibri"/>
                <a:cs typeface="Calibri"/>
              </a:rPr>
              <a:t> </a:t>
            </a:r>
            <a:r>
              <a:rPr sz="1100" spc="-5" dirty="0">
                <a:latin typeface="Calibri"/>
                <a:cs typeface="Calibri"/>
              </a:rPr>
              <a:t>potentially</a:t>
            </a:r>
            <a:r>
              <a:rPr sz="1100" spc="5" dirty="0">
                <a:latin typeface="Calibri"/>
                <a:cs typeface="Calibri"/>
              </a:rPr>
              <a:t> </a:t>
            </a:r>
            <a:r>
              <a:rPr sz="1100" spc="-5" dirty="0">
                <a:latin typeface="Calibri"/>
                <a:cs typeface="Calibri"/>
              </a:rPr>
              <a:t>due</a:t>
            </a:r>
            <a:r>
              <a:rPr sz="1100" spc="20" dirty="0">
                <a:latin typeface="Calibri"/>
                <a:cs typeface="Calibri"/>
              </a:rPr>
              <a:t> </a:t>
            </a:r>
            <a:r>
              <a:rPr sz="1100" spc="-5" dirty="0">
                <a:latin typeface="Calibri"/>
                <a:cs typeface="Calibri"/>
              </a:rPr>
              <a:t>to</a:t>
            </a:r>
            <a:r>
              <a:rPr sz="1100" spc="20" dirty="0">
                <a:latin typeface="Calibri"/>
                <a:cs typeface="Calibri"/>
              </a:rPr>
              <a:t> </a:t>
            </a:r>
            <a:r>
              <a:rPr sz="1100" spc="-5" dirty="0">
                <a:latin typeface="Calibri"/>
                <a:cs typeface="Calibri"/>
              </a:rPr>
              <a:t>their</a:t>
            </a:r>
            <a:r>
              <a:rPr sz="1100" spc="10" dirty="0">
                <a:latin typeface="Calibri"/>
                <a:cs typeface="Calibri"/>
              </a:rPr>
              <a:t> </a:t>
            </a:r>
            <a:r>
              <a:rPr sz="1100" spc="-5" dirty="0">
                <a:latin typeface="Calibri"/>
                <a:cs typeface="Calibri"/>
              </a:rPr>
              <a:t>high</a:t>
            </a:r>
            <a:r>
              <a:rPr sz="1100" spc="10" dirty="0">
                <a:latin typeface="Calibri"/>
                <a:cs typeface="Calibri"/>
              </a:rPr>
              <a:t> </a:t>
            </a:r>
            <a:r>
              <a:rPr sz="1100" dirty="0">
                <a:latin typeface="Calibri"/>
                <a:cs typeface="Calibri"/>
              </a:rPr>
              <a:t>glucose</a:t>
            </a:r>
            <a:r>
              <a:rPr sz="1100" spc="5" dirty="0">
                <a:latin typeface="Calibri"/>
                <a:cs typeface="Calibri"/>
              </a:rPr>
              <a:t> </a:t>
            </a:r>
            <a:r>
              <a:rPr sz="1100" dirty="0">
                <a:latin typeface="Calibri"/>
                <a:cs typeface="Calibri"/>
              </a:rPr>
              <a:t>levels.</a:t>
            </a:r>
            <a:r>
              <a:rPr sz="1100" spc="10" dirty="0">
                <a:latin typeface="Calibri"/>
                <a:cs typeface="Calibri"/>
              </a:rPr>
              <a:t> </a:t>
            </a:r>
            <a:r>
              <a:rPr sz="1100" spc="-5" dirty="0">
                <a:latin typeface="Calibri"/>
                <a:cs typeface="Calibri"/>
              </a:rPr>
              <a:t>However,</a:t>
            </a:r>
            <a:r>
              <a:rPr sz="1100" spc="15" dirty="0">
                <a:latin typeface="Calibri"/>
                <a:cs typeface="Calibri"/>
              </a:rPr>
              <a:t> </a:t>
            </a:r>
            <a:r>
              <a:rPr sz="1100" spc="-5" dirty="0">
                <a:latin typeface="Calibri"/>
                <a:cs typeface="Calibri"/>
              </a:rPr>
              <a:t>diabetes </a:t>
            </a:r>
            <a:r>
              <a:rPr sz="1100" dirty="0">
                <a:latin typeface="Calibri"/>
                <a:cs typeface="Calibri"/>
              </a:rPr>
              <a:t> risk</a:t>
            </a:r>
            <a:r>
              <a:rPr sz="1100" spc="5" dirty="0">
                <a:latin typeface="Calibri"/>
                <a:cs typeface="Calibri"/>
              </a:rPr>
              <a:t> </a:t>
            </a:r>
            <a:r>
              <a:rPr sz="1100" spc="-5" dirty="0">
                <a:latin typeface="Calibri"/>
                <a:cs typeface="Calibri"/>
              </a:rPr>
              <a:t>also</a:t>
            </a:r>
            <a:r>
              <a:rPr sz="1100" spc="15" dirty="0">
                <a:latin typeface="Calibri"/>
                <a:cs typeface="Calibri"/>
              </a:rPr>
              <a:t> </a:t>
            </a:r>
            <a:r>
              <a:rPr sz="1100" spc="-5" dirty="0">
                <a:latin typeface="Calibri"/>
                <a:cs typeface="Calibri"/>
              </a:rPr>
              <a:t>depends </a:t>
            </a:r>
            <a:r>
              <a:rPr sz="1100" dirty="0">
                <a:latin typeface="Calibri"/>
                <a:cs typeface="Calibri"/>
              </a:rPr>
              <a:t>on</a:t>
            </a:r>
            <a:r>
              <a:rPr sz="1100" spc="-5" dirty="0">
                <a:latin typeface="Calibri"/>
                <a:cs typeface="Calibri"/>
              </a:rPr>
              <a:t> </a:t>
            </a:r>
            <a:r>
              <a:rPr sz="1100" dirty="0">
                <a:latin typeface="Calibri"/>
                <a:cs typeface="Calibri"/>
              </a:rPr>
              <a:t>other</a:t>
            </a:r>
            <a:r>
              <a:rPr sz="1100" spc="-20" dirty="0">
                <a:latin typeface="Calibri"/>
                <a:cs typeface="Calibri"/>
              </a:rPr>
              <a:t> </a:t>
            </a:r>
            <a:r>
              <a:rPr sz="1100" spc="-5" dirty="0">
                <a:latin typeface="Calibri"/>
                <a:cs typeface="Calibri"/>
              </a:rPr>
              <a:t>factors.</a:t>
            </a:r>
            <a:r>
              <a:rPr sz="1100" spc="-10" dirty="0">
                <a:latin typeface="Calibri"/>
                <a:cs typeface="Calibri"/>
              </a:rPr>
              <a:t> </a:t>
            </a:r>
            <a:r>
              <a:rPr sz="1100" spc="-5" dirty="0">
                <a:latin typeface="Calibri"/>
                <a:cs typeface="Calibri"/>
              </a:rPr>
              <a:t>There</a:t>
            </a:r>
            <a:r>
              <a:rPr sz="1100" spc="15" dirty="0">
                <a:latin typeface="Calibri"/>
                <a:cs typeface="Calibri"/>
              </a:rPr>
              <a:t> </a:t>
            </a:r>
            <a:r>
              <a:rPr sz="1100" dirty="0">
                <a:latin typeface="Calibri"/>
                <a:cs typeface="Calibri"/>
              </a:rPr>
              <a:t>is</a:t>
            </a:r>
            <a:r>
              <a:rPr sz="1100" spc="5" dirty="0">
                <a:latin typeface="Calibri"/>
                <a:cs typeface="Calibri"/>
              </a:rPr>
              <a:t> </a:t>
            </a:r>
            <a:r>
              <a:rPr sz="1100" dirty="0">
                <a:latin typeface="Calibri"/>
                <a:cs typeface="Calibri"/>
              </a:rPr>
              <a:t>a</a:t>
            </a:r>
            <a:r>
              <a:rPr sz="1100" spc="-5" dirty="0">
                <a:latin typeface="Calibri"/>
                <a:cs typeface="Calibri"/>
              </a:rPr>
              <a:t> high</a:t>
            </a:r>
            <a:r>
              <a:rPr sz="1100" dirty="0">
                <a:latin typeface="Calibri"/>
                <a:cs typeface="Calibri"/>
              </a:rPr>
              <a:t> </a:t>
            </a:r>
            <a:r>
              <a:rPr sz="1100" spc="-5" dirty="0">
                <a:latin typeface="Calibri"/>
                <a:cs typeface="Calibri"/>
              </a:rPr>
              <a:t>chance</a:t>
            </a:r>
            <a:r>
              <a:rPr sz="1100" spc="15" dirty="0">
                <a:latin typeface="Calibri"/>
                <a:cs typeface="Calibri"/>
              </a:rPr>
              <a:t> </a:t>
            </a:r>
            <a:r>
              <a:rPr sz="1100" dirty="0">
                <a:latin typeface="Calibri"/>
                <a:cs typeface="Calibri"/>
              </a:rPr>
              <a:t>of</a:t>
            </a:r>
            <a:r>
              <a:rPr sz="1100" spc="-10" dirty="0">
                <a:latin typeface="Calibri"/>
                <a:cs typeface="Calibri"/>
              </a:rPr>
              <a:t> </a:t>
            </a:r>
            <a:r>
              <a:rPr sz="1100" spc="-5" dirty="0">
                <a:latin typeface="Calibri"/>
                <a:cs typeface="Calibri"/>
              </a:rPr>
              <a:t>diabetes</a:t>
            </a:r>
            <a:r>
              <a:rPr sz="1100" spc="10" dirty="0">
                <a:latin typeface="Calibri"/>
                <a:cs typeface="Calibri"/>
              </a:rPr>
              <a:t> </a:t>
            </a:r>
            <a:r>
              <a:rPr sz="1100" dirty="0">
                <a:latin typeface="Calibri"/>
                <a:cs typeface="Calibri"/>
              </a:rPr>
              <a:t>risk.</a:t>
            </a:r>
            <a:r>
              <a:rPr sz="1100" spc="-5" dirty="0">
                <a:latin typeface="Calibri"/>
                <a:cs typeface="Calibri"/>
              </a:rPr>
              <a:t> To</a:t>
            </a:r>
            <a:r>
              <a:rPr sz="1100" spc="5" dirty="0">
                <a:latin typeface="Calibri"/>
                <a:cs typeface="Calibri"/>
              </a:rPr>
              <a:t> </a:t>
            </a:r>
            <a:r>
              <a:rPr sz="1100" spc="-5" dirty="0">
                <a:latin typeface="Calibri"/>
                <a:cs typeface="Calibri"/>
              </a:rPr>
              <a:t>verify</a:t>
            </a:r>
            <a:r>
              <a:rPr sz="1100" spc="10" dirty="0">
                <a:latin typeface="Calibri"/>
                <a:cs typeface="Calibri"/>
              </a:rPr>
              <a:t> </a:t>
            </a:r>
            <a:r>
              <a:rPr sz="1100" dirty="0">
                <a:latin typeface="Calibri"/>
                <a:cs typeface="Calibri"/>
              </a:rPr>
              <a:t>this</a:t>
            </a:r>
            <a:r>
              <a:rPr sz="1100" spc="5" dirty="0">
                <a:latin typeface="Calibri"/>
                <a:cs typeface="Calibri"/>
              </a:rPr>
              <a:t> </a:t>
            </a:r>
            <a:r>
              <a:rPr sz="1100" spc="-5" dirty="0">
                <a:latin typeface="Calibri"/>
                <a:cs typeface="Calibri"/>
              </a:rPr>
              <a:t>relationship, </a:t>
            </a:r>
            <a:r>
              <a:rPr sz="1100" dirty="0">
                <a:latin typeface="Calibri"/>
                <a:cs typeface="Calibri"/>
              </a:rPr>
              <a:t> let's create</a:t>
            </a:r>
            <a:r>
              <a:rPr sz="1100" spc="-5" dirty="0">
                <a:latin typeface="Calibri"/>
                <a:cs typeface="Calibri"/>
              </a:rPr>
              <a:t> </a:t>
            </a:r>
            <a:r>
              <a:rPr sz="1100" dirty="0">
                <a:latin typeface="Calibri"/>
                <a:cs typeface="Calibri"/>
              </a:rPr>
              <a:t>a </a:t>
            </a:r>
            <a:r>
              <a:rPr sz="1100" spc="-5" dirty="0">
                <a:latin typeface="Calibri"/>
                <a:cs typeface="Calibri"/>
              </a:rPr>
              <a:t>box</a:t>
            </a:r>
            <a:r>
              <a:rPr sz="1100" spc="5" dirty="0">
                <a:latin typeface="Calibri"/>
                <a:cs typeface="Calibri"/>
              </a:rPr>
              <a:t> </a:t>
            </a:r>
            <a:r>
              <a:rPr sz="1100" spc="-5" dirty="0">
                <a:latin typeface="Calibri"/>
                <a:cs typeface="Calibri"/>
              </a:rPr>
              <a:t>plot.</a:t>
            </a:r>
            <a:r>
              <a:rPr sz="1100" spc="5" dirty="0">
                <a:latin typeface="Calibri"/>
                <a:cs typeface="Calibri"/>
              </a:rPr>
              <a:t> </a:t>
            </a:r>
            <a:r>
              <a:rPr sz="1100" dirty="0">
                <a:latin typeface="Calibri"/>
                <a:cs typeface="Calibri"/>
              </a:rPr>
              <a:t>Additionally,</a:t>
            </a:r>
            <a:r>
              <a:rPr sz="1100" spc="-15" dirty="0">
                <a:latin typeface="Calibri"/>
                <a:cs typeface="Calibri"/>
              </a:rPr>
              <a:t> </a:t>
            </a:r>
            <a:r>
              <a:rPr sz="1100" dirty="0">
                <a:latin typeface="Calibri"/>
                <a:cs typeface="Calibri"/>
              </a:rPr>
              <a:t>let's</a:t>
            </a:r>
            <a:r>
              <a:rPr sz="1100" spc="-5" dirty="0">
                <a:latin typeface="Calibri"/>
                <a:cs typeface="Calibri"/>
              </a:rPr>
              <a:t> create</a:t>
            </a:r>
            <a:r>
              <a:rPr sz="1100" dirty="0">
                <a:latin typeface="Calibri"/>
                <a:cs typeface="Calibri"/>
              </a:rPr>
              <a:t> </a:t>
            </a:r>
            <a:r>
              <a:rPr sz="1100" spc="-5" dirty="0">
                <a:latin typeface="Calibri"/>
                <a:cs typeface="Calibri"/>
              </a:rPr>
              <a:t>another</a:t>
            </a:r>
            <a:r>
              <a:rPr sz="1100" spc="5" dirty="0">
                <a:latin typeface="Calibri"/>
                <a:cs typeface="Calibri"/>
              </a:rPr>
              <a:t> </a:t>
            </a:r>
            <a:r>
              <a:rPr sz="1100" spc="-5" dirty="0">
                <a:latin typeface="Calibri"/>
                <a:cs typeface="Calibri"/>
              </a:rPr>
              <a:t>dataframe</a:t>
            </a:r>
            <a:r>
              <a:rPr sz="1100" spc="10" dirty="0">
                <a:latin typeface="Calibri"/>
                <a:cs typeface="Calibri"/>
              </a:rPr>
              <a:t> </a:t>
            </a:r>
            <a:r>
              <a:rPr sz="1100" spc="-5" dirty="0">
                <a:latin typeface="Calibri"/>
                <a:cs typeface="Calibri"/>
              </a:rPr>
              <a:t>that</a:t>
            </a:r>
            <a:r>
              <a:rPr sz="1100" dirty="0">
                <a:latin typeface="Calibri"/>
                <a:cs typeface="Calibri"/>
              </a:rPr>
              <a:t> </a:t>
            </a:r>
            <a:r>
              <a:rPr sz="1100" spc="-5" dirty="0">
                <a:latin typeface="Calibri"/>
                <a:cs typeface="Calibri"/>
              </a:rPr>
              <a:t>specifically</a:t>
            </a:r>
            <a:r>
              <a:rPr sz="1100" spc="5" dirty="0">
                <a:latin typeface="Calibri"/>
                <a:cs typeface="Calibri"/>
              </a:rPr>
              <a:t> </a:t>
            </a:r>
            <a:r>
              <a:rPr sz="1100" spc="-5" dirty="0">
                <a:latin typeface="Calibri"/>
                <a:cs typeface="Calibri"/>
              </a:rPr>
              <a:t>includes </a:t>
            </a:r>
            <a:r>
              <a:rPr sz="1100" dirty="0">
                <a:latin typeface="Calibri"/>
                <a:cs typeface="Calibri"/>
              </a:rPr>
              <a:t> individuals with</a:t>
            </a:r>
            <a:r>
              <a:rPr sz="1100" spc="5" dirty="0">
                <a:latin typeface="Calibri"/>
                <a:cs typeface="Calibri"/>
              </a:rPr>
              <a:t> </a:t>
            </a:r>
            <a:r>
              <a:rPr sz="1100" dirty="0">
                <a:latin typeface="Calibri"/>
                <a:cs typeface="Calibri"/>
              </a:rPr>
              <a:t>an</a:t>
            </a:r>
            <a:r>
              <a:rPr sz="1100" spc="5" dirty="0">
                <a:latin typeface="Calibri"/>
                <a:cs typeface="Calibri"/>
              </a:rPr>
              <a:t> </a:t>
            </a:r>
            <a:r>
              <a:rPr sz="1100" spc="-5" dirty="0">
                <a:latin typeface="Calibri"/>
                <a:cs typeface="Calibri"/>
              </a:rPr>
              <a:t>HbA1c</a:t>
            </a:r>
            <a:r>
              <a:rPr sz="1100" spc="5" dirty="0">
                <a:latin typeface="Calibri"/>
                <a:cs typeface="Calibri"/>
              </a:rPr>
              <a:t> </a:t>
            </a:r>
            <a:r>
              <a:rPr sz="1100" spc="-5" dirty="0">
                <a:latin typeface="Calibri"/>
                <a:cs typeface="Calibri"/>
              </a:rPr>
              <a:t>level</a:t>
            </a:r>
            <a:r>
              <a:rPr sz="1100" spc="-10" dirty="0">
                <a:latin typeface="Calibri"/>
                <a:cs typeface="Calibri"/>
              </a:rPr>
              <a:t> </a:t>
            </a:r>
            <a:r>
              <a:rPr sz="1100" spc="-5" dirty="0">
                <a:latin typeface="Calibri"/>
                <a:cs typeface="Calibri"/>
              </a:rPr>
              <a:t>greater</a:t>
            </a:r>
            <a:r>
              <a:rPr sz="1100" spc="5" dirty="0">
                <a:latin typeface="Calibri"/>
                <a:cs typeface="Calibri"/>
              </a:rPr>
              <a:t> </a:t>
            </a:r>
            <a:r>
              <a:rPr sz="1100" dirty="0">
                <a:latin typeface="Calibri"/>
                <a:cs typeface="Calibri"/>
              </a:rPr>
              <a:t>than</a:t>
            </a:r>
            <a:r>
              <a:rPr sz="1100" spc="-10" dirty="0">
                <a:latin typeface="Calibri"/>
                <a:cs typeface="Calibri"/>
              </a:rPr>
              <a:t> </a:t>
            </a:r>
            <a:r>
              <a:rPr sz="1100" dirty="0">
                <a:latin typeface="Calibri"/>
                <a:cs typeface="Calibri"/>
              </a:rPr>
              <a:t>or</a:t>
            </a:r>
            <a:r>
              <a:rPr sz="1100" spc="-5" dirty="0">
                <a:latin typeface="Calibri"/>
                <a:cs typeface="Calibri"/>
              </a:rPr>
              <a:t> </a:t>
            </a:r>
            <a:r>
              <a:rPr sz="1100" dirty="0">
                <a:latin typeface="Calibri"/>
                <a:cs typeface="Calibri"/>
              </a:rPr>
              <a:t>equal</a:t>
            </a:r>
            <a:r>
              <a:rPr sz="1100" spc="5" dirty="0">
                <a:latin typeface="Calibri"/>
                <a:cs typeface="Calibri"/>
              </a:rPr>
              <a:t> </a:t>
            </a:r>
            <a:r>
              <a:rPr sz="1100" spc="-5" dirty="0">
                <a:latin typeface="Calibri"/>
                <a:cs typeface="Calibri"/>
              </a:rPr>
              <a:t>to</a:t>
            </a:r>
            <a:r>
              <a:rPr sz="1100" spc="10" dirty="0">
                <a:latin typeface="Calibri"/>
                <a:cs typeface="Calibri"/>
              </a:rPr>
              <a:t> </a:t>
            </a:r>
            <a:r>
              <a:rPr sz="1100" spc="-5" dirty="0">
                <a:latin typeface="Calibri"/>
                <a:cs typeface="Calibri"/>
              </a:rPr>
              <a:t>6.8, enabling</a:t>
            </a:r>
            <a:r>
              <a:rPr sz="1100" dirty="0">
                <a:latin typeface="Calibri"/>
                <a:cs typeface="Calibri"/>
              </a:rPr>
              <a:t> </a:t>
            </a:r>
            <a:r>
              <a:rPr sz="1100" spc="-5" dirty="0">
                <a:latin typeface="Calibri"/>
                <a:cs typeface="Calibri"/>
              </a:rPr>
              <a:t>us</a:t>
            </a:r>
            <a:r>
              <a:rPr sz="1100" spc="5" dirty="0">
                <a:latin typeface="Calibri"/>
                <a:cs typeface="Calibri"/>
              </a:rPr>
              <a:t> </a:t>
            </a:r>
            <a:r>
              <a:rPr sz="1100" dirty="0">
                <a:latin typeface="Calibri"/>
                <a:cs typeface="Calibri"/>
              </a:rPr>
              <a:t>to</a:t>
            </a:r>
            <a:r>
              <a:rPr sz="1100" spc="-5" dirty="0">
                <a:latin typeface="Calibri"/>
                <a:cs typeface="Calibri"/>
              </a:rPr>
              <a:t> analyze</a:t>
            </a:r>
            <a:r>
              <a:rPr sz="1100" spc="10" dirty="0">
                <a:latin typeface="Calibri"/>
                <a:cs typeface="Calibri"/>
              </a:rPr>
              <a:t> </a:t>
            </a:r>
            <a:r>
              <a:rPr sz="1100" dirty="0">
                <a:latin typeface="Calibri"/>
                <a:cs typeface="Calibri"/>
              </a:rPr>
              <a:t>the</a:t>
            </a:r>
            <a:r>
              <a:rPr sz="1100" spc="-5" dirty="0">
                <a:latin typeface="Calibri"/>
                <a:cs typeface="Calibri"/>
              </a:rPr>
              <a:t> </a:t>
            </a:r>
            <a:r>
              <a:rPr sz="1100" dirty="0">
                <a:latin typeface="Calibri"/>
                <a:cs typeface="Calibri"/>
              </a:rPr>
              <a:t>associated </a:t>
            </a:r>
            <a:r>
              <a:rPr sz="1100" spc="5" dirty="0">
                <a:latin typeface="Calibri"/>
                <a:cs typeface="Calibri"/>
              </a:rPr>
              <a:t> </a:t>
            </a:r>
            <a:r>
              <a:rPr sz="1100" spc="-5" dirty="0">
                <a:latin typeface="Calibri"/>
                <a:cs typeface="Calibri"/>
              </a:rPr>
              <a:t>diabetes</a:t>
            </a:r>
            <a:r>
              <a:rPr sz="1100" dirty="0">
                <a:latin typeface="Calibri"/>
                <a:cs typeface="Calibri"/>
              </a:rPr>
              <a:t> </a:t>
            </a:r>
            <a:r>
              <a:rPr sz="1100" spc="-5" dirty="0">
                <a:latin typeface="Calibri"/>
                <a:cs typeface="Calibri"/>
              </a:rPr>
              <a:t>risk.</a:t>
            </a:r>
            <a:endParaRPr sz="1100">
              <a:latin typeface="Calibri"/>
              <a:cs typeface="Calibri"/>
            </a:endParaRPr>
          </a:p>
        </p:txBody>
      </p:sp>
      <p:sp>
        <p:nvSpPr>
          <p:cNvPr id="3" name="object 3"/>
          <p:cNvSpPr txBox="1"/>
          <p:nvPr/>
        </p:nvSpPr>
        <p:spPr>
          <a:xfrm>
            <a:off x="902004" y="7705191"/>
            <a:ext cx="5732780" cy="579120"/>
          </a:xfrm>
          <a:prstGeom prst="rect">
            <a:avLst/>
          </a:prstGeom>
        </p:spPr>
        <p:txBody>
          <a:bodyPr vert="horz" wrap="square" lIns="0" tIns="12700" rIns="0" bIns="0" rtlCol="0">
            <a:spAutoFit/>
          </a:bodyPr>
          <a:lstStyle/>
          <a:p>
            <a:pPr marL="12700" marR="5080">
              <a:lnSpc>
                <a:spcPct val="110000"/>
              </a:lnSpc>
              <a:spcBef>
                <a:spcPts val="100"/>
              </a:spcBef>
            </a:pPr>
            <a:r>
              <a:rPr sz="1100" spc="-5" dirty="0">
                <a:latin typeface="Calibri"/>
                <a:cs typeface="Calibri"/>
              </a:rPr>
              <a:t>The</a:t>
            </a:r>
            <a:r>
              <a:rPr sz="1100" spc="10" dirty="0">
                <a:latin typeface="Calibri"/>
                <a:cs typeface="Calibri"/>
              </a:rPr>
              <a:t> </a:t>
            </a:r>
            <a:r>
              <a:rPr sz="1100" spc="-5" dirty="0">
                <a:latin typeface="Calibri"/>
                <a:cs typeface="Calibri"/>
              </a:rPr>
              <a:t>above</a:t>
            </a:r>
            <a:r>
              <a:rPr sz="1100" dirty="0">
                <a:latin typeface="Calibri"/>
                <a:cs typeface="Calibri"/>
              </a:rPr>
              <a:t> </a:t>
            </a:r>
            <a:r>
              <a:rPr sz="1100" spc="-5" dirty="0">
                <a:latin typeface="Calibri"/>
                <a:cs typeface="Calibri"/>
              </a:rPr>
              <a:t>figure</a:t>
            </a:r>
            <a:r>
              <a:rPr sz="1100" spc="10" dirty="0">
                <a:latin typeface="Calibri"/>
                <a:cs typeface="Calibri"/>
              </a:rPr>
              <a:t> </a:t>
            </a:r>
            <a:r>
              <a:rPr sz="1100" spc="-5" dirty="0">
                <a:latin typeface="Calibri"/>
                <a:cs typeface="Calibri"/>
              </a:rPr>
              <a:t>indicates</a:t>
            </a:r>
            <a:r>
              <a:rPr sz="1100" spc="10" dirty="0">
                <a:latin typeface="Calibri"/>
                <a:cs typeface="Calibri"/>
              </a:rPr>
              <a:t> </a:t>
            </a:r>
            <a:r>
              <a:rPr sz="1100" dirty="0">
                <a:latin typeface="Calibri"/>
                <a:cs typeface="Calibri"/>
              </a:rPr>
              <a:t>that</a:t>
            </a:r>
            <a:r>
              <a:rPr sz="1100" spc="10" dirty="0">
                <a:latin typeface="Calibri"/>
                <a:cs typeface="Calibri"/>
              </a:rPr>
              <a:t> </a:t>
            </a:r>
            <a:r>
              <a:rPr sz="1100" dirty="0">
                <a:latin typeface="Calibri"/>
                <a:cs typeface="Calibri"/>
              </a:rPr>
              <a:t>if</a:t>
            </a:r>
            <a:r>
              <a:rPr sz="1100" spc="10" dirty="0">
                <a:latin typeface="Calibri"/>
                <a:cs typeface="Calibri"/>
              </a:rPr>
              <a:t> </a:t>
            </a:r>
            <a:r>
              <a:rPr sz="1100" spc="-5" dirty="0">
                <a:latin typeface="Calibri"/>
                <a:cs typeface="Calibri"/>
              </a:rPr>
              <a:t>the</a:t>
            </a:r>
            <a:r>
              <a:rPr sz="1100" spc="15" dirty="0">
                <a:latin typeface="Calibri"/>
                <a:cs typeface="Calibri"/>
              </a:rPr>
              <a:t> </a:t>
            </a:r>
            <a:r>
              <a:rPr sz="1100" spc="-5" dirty="0">
                <a:latin typeface="Calibri"/>
                <a:cs typeface="Calibri"/>
              </a:rPr>
              <a:t>hemoglobin</a:t>
            </a:r>
            <a:r>
              <a:rPr sz="1100" spc="10" dirty="0">
                <a:latin typeface="Calibri"/>
                <a:cs typeface="Calibri"/>
              </a:rPr>
              <a:t> </a:t>
            </a:r>
            <a:r>
              <a:rPr sz="1100" spc="-5" dirty="0">
                <a:latin typeface="Calibri"/>
                <a:cs typeface="Calibri"/>
              </a:rPr>
              <a:t>level</a:t>
            </a:r>
            <a:r>
              <a:rPr sz="1100" spc="10" dirty="0">
                <a:latin typeface="Calibri"/>
                <a:cs typeface="Calibri"/>
              </a:rPr>
              <a:t> </a:t>
            </a:r>
            <a:r>
              <a:rPr sz="1100" dirty="0">
                <a:latin typeface="Calibri"/>
                <a:cs typeface="Calibri"/>
              </a:rPr>
              <a:t>is</a:t>
            </a:r>
            <a:r>
              <a:rPr sz="1100" spc="10" dirty="0">
                <a:latin typeface="Calibri"/>
                <a:cs typeface="Calibri"/>
              </a:rPr>
              <a:t> </a:t>
            </a:r>
            <a:r>
              <a:rPr sz="1100" spc="-5" dirty="0">
                <a:latin typeface="Calibri"/>
                <a:cs typeface="Calibri"/>
              </a:rPr>
              <a:t>greater</a:t>
            </a:r>
            <a:r>
              <a:rPr sz="1100" spc="15" dirty="0">
                <a:latin typeface="Calibri"/>
                <a:cs typeface="Calibri"/>
              </a:rPr>
              <a:t> </a:t>
            </a:r>
            <a:r>
              <a:rPr sz="1100" dirty="0">
                <a:latin typeface="Calibri"/>
                <a:cs typeface="Calibri"/>
              </a:rPr>
              <a:t>than</a:t>
            </a:r>
            <a:r>
              <a:rPr sz="1100" spc="-5" dirty="0">
                <a:latin typeface="Calibri"/>
                <a:cs typeface="Calibri"/>
              </a:rPr>
              <a:t> 6.8,</a:t>
            </a:r>
            <a:r>
              <a:rPr sz="1100" dirty="0">
                <a:latin typeface="Calibri"/>
                <a:cs typeface="Calibri"/>
              </a:rPr>
              <a:t> </a:t>
            </a:r>
            <a:r>
              <a:rPr sz="1100" spc="-5" dirty="0">
                <a:latin typeface="Calibri"/>
                <a:cs typeface="Calibri"/>
              </a:rPr>
              <a:t>there</a:t>
            </a:r>
            <a:r>
              <a:rPr sz="1100" spc="15" dirty="0">
                <a:latin typeface="Calibri"/>
                <a:cs typeface="Calibri"/>
              </a:rPr>
              <a:t> </a:t>
            </a:r>
            <a:r>
              <a:rPr sz="1100" spc="-10" dirty="0">
                <a:latin typeface="Calibri"/>
                <a:cs typeface="Calibri"/>
              </a:rPr>
              <a:t>is</a:t>
            </a:r>
            <a:r>
              <a:rPr sz="1100" spc="15" dirty="0">
                <a:latin typeface="Calibri"/>
                <a:cs typeface="Calibri"/>
              </a:rPr>
              <a:t> </a:t>
            </a:r>
            <a:r>
              <a:rPr sz="1100" dirty="0">
                <a:latin typeface="Calibri"/>
                <a:cs typeface="Calibri"/>
              </a:rPr>
              <a:t>a</a:t>
            </a:r>
            <a:r>
              <a:rPr sz="1100" spc="10" dirty="0">
                <a:latin typeface="Calibri"/>
                <a:cs typeface="Calibri"/>
              </a:rPr>
              <a:t> </a:t>
            </a:r>
            <a:r>
              <a:rPr sz="1100" spc="-5" dirty="0">
                <a:latin typeface="Calibri"/>
                <a:cs typeface="Calibri"/>
              </a:rPr>
              <a:t>high</a:t>
            </a:r>
            <a:r>
              <a:rPr sz="1100" spc="5" dirty="0">
                <a:latin typeface="Calibri"/>
                <a:cs typeface="Calibri"/>
              </a:rPr>
              <a:t> </a:t>
            </a:r>
            <a:r>
              <a:rPr sz="1100" dirty="0">
                <a:latin typeface="Calibri"/>
                <a:cs typeface="Calibri"/>
              </a:rPr>
              <a:t>likelihood </a:t>
            </a:r>
            <a:r>
              <a:rPr sz="1100" spc="5" dirty="0">
                <a:latin typeface="Calibri"/>
                <a:cs typeface="Calibri"/>
              </a:rPr>
              <a:t> </a:t>
            </a:r>
            <a:r>
              <a:rPr sz="1100" dirty="0">
                <a:latin typeface="Calibri"/>
                <a:cs typeface="Calibri"/>
              </a:rPr>
              <a:t>of</a:t>
            </a:r>
            <a:r>
              <a:rPr sz="1100" spc="5" dirty="0">
                <a:latin typeface="Calibri"/>
                <a:cs typeface="Calibri"/>
              </a:rPr>
              <a:t> </a:t>
            </a:r>
            <a:r>
              <a:rPr sz="1100" spc="-5" dirty="0">
                <a:latin typeface="Calibri"/>
                <a:cs typeface="Calibri"/>
              </a:rPr>
              <a:t>diabetes</a:t>
            </a:r>
            <a:r>
              <a:rPr sz="1100" spc="15" dirty="0">
                <a:latin typeface="Calibri"/>
                <a:cs typeface="Calibri"/>
              </a:rPr>
              <a:t> </a:t>
            </a:r>
            <a:r>
              <a:rPr sz="1100" spc="-5" dirty="0">
                <a:latin typeface="Calibri"/>
                <a:cs typeface="Calibri"/>
              </a:rPr>
              <a:t>risk</a:t>
            </a:r>
            <a:r>
              <a:rPr sz="1100" spc="10" dirty="0">
                <a:latin typeface="Calibri"/>
                <a:cs typeface="Calibri"/>
              </a:rPr>
              <a:t> </a:t>
            </a:r>
            <a:r>
              <a:rPr sz="1100" dirty="0">
                <a:latin typeface="Calibri"/>
                <a:cs typeface="Calibri"/>
              </a:rPr>
              <a:t>based</a:t>
            </a:r>
            <a:r>
              <a:rPr sz="1100" spc="-5" dirty="0">
                <a:latin typeface="Calibri"/>
                <a:cs typeface="Calibri"/>
              </a:rPr>
              <a:t> </a:t>
            </a:r>
            <a:r>
              <a:rPr sz="1100" dirty="0">
                <a:latin typeface="Calibri"/>
                <a:cs typeface="Calibri"/>
              </a:rPr>
              <a:t>on</a:t>
            </a:r>
            <a:r>
              <a:rPr sz="1100" spc="-10" dirty="0">
                <a:latin typeface="Calibri"/>
                <a:cs typeface="Calibri"/>
              </a:rPr>
              <a:t> </a:t>
            </a:r>
            <a:r>
              <a:rPr sz="1100" spc="-5" dirty="0">
                <a:latin typeface="Calibri"/>
                <a:cs typeface="Calibri"/>
              </a:rPr>
              <a:t>the</a:t>
            </a:r>
            <a:r>
              <a:rPr sz="1100" spc="15" dirty="0">
                <a:latin typeface="Calibri"/>
                <a:cs typeface="Calibri"/>
              </a:rPr>
              <a:t> </a:t>
            </a:r>
            <a:r>
              <a:rPr sz="1100" dirty="0">
                <a:latin typeface="Calibri"/>
                <a:cs typeface="Calibri"/>
              </a:rPr>
              <a:t>data.</a:t>
            </a:r>
            <a:r>
              <a:rPr sz="1100" spc="5" dirty="0">
                <a:latin typeface="Calibri"/>
                <a:cs typeface="Calibri"/>
              </a:rPr>
              <a:t> </a:t>
            </a:r>
            <a:r>
              <a:rPr sz="1100" spc="-5" dirty="0">
                <a:latin typeface="Calibri"/>
                <a:cs typeface="Calibri"/>
              </a:rPr>
              <a:t>now</a:t>
            </a:r>
            <a:r>
              <a:rPr sz="1100" spc="15" dirty="0">
                <a:latin typeface="Calibri"/>
                <a:cs typeface="Calibri"/>
              </a:rPr>
              <a:t> </a:t>
            </a:r>
            <a:r>
              <a:rPr sz="1100" spc="-5" dirty="0">
                <a:latin typeface="Calibri"/>
                <a:cs typeface="Calibri"/>
              </a:rPr>
              <a:t>let's</a:t>
            </a:r>
            <a:r>
              <a:rPr sz="1100" spc="5" dirty="0">
                <a:latin typeface="Calibri"/>
                <a:cs typeface="Calibri"/>
              </a:rPr>
              <a:t> </a:t>
            </a:r>
            <a:r>
              <a:rPr sz="1100" spc="-5" dirty="0">
                <a:latin typeface="Calibri"/>
                <a:cs typeface="Calibri"/>
              </a:rPr>
              <a:t>check</a:t>
            </a:r>
            <a:r>
              <a:rPr sz="1100" dirty="0">
                <a:latin typeface="Calibri"/>
                <a:cs typeface="Calibri"/>
              </a:rPr>
              <a:t> the</a:t>
            </a:r>
            <a:r>
              <a:rPr sz="1100" spc="5" dirty="0">
                <a:latin typeface="Calibri"/>
                <a:cs typeface="Calibri"/>
              </a:rPr>
              <a:t> </a:t>
            </a:r>
            <a:r>
              <a:rPr sz="1100" dirty="0">
                <a:latin typeface="Calibri"/>
                <a:cs typeface="Calibri"/>
              </a:rPr>
              <a:t>the</a:t>
            </a:r>
            <a:r>
              <a:rPr sz="1100" spc="15" dirty="0">
                <a:latin typeface="Calibri"/>
                <a:cs typeface="Calibri"/>
              </a:rPr>
              <a:t> </a:t>
            </a:r>
            <a:r>
              <a:rPr sz="1100" spc="-5" dirty="0">
                <a:latin typeface="Calibri"/>
                <a:cs typeface="Calibri"/>
              </a:rPr>
              <a:t>relation</a:t>
            </a:r>
            <a:r>
              <a:rPr sz="1100" dirty="0">
                <a:latin typeface="Calibri"/>
                <a:cs typeface="Calibri"/>
              </a:rPr>
              <a:t> </a:t>
            </a:r>
            <a:r>
              <a:rPr sz="1100" spc="-5" dirty="0">
                <a:latin typeface="Calibri"/>
                <a:cs typeface="Calibri"/>
              </a:rPr>
              <a:t>between</a:t>
            </a:r>
            <a:r>
              <a:rPr sz="1100" spc="10" dirty="0">
                <a:latin typeface="Calibri"/>
                <a:cs typeface="Calibri"/>
              </a:rPr>
              <a:t> </a:t>
            </a:r>
            <a:r>
              <a:rPr sz="1100" spc="-5" dirty="0">
                <a:latin typeface="Calibri"/>
                <a:cs typeface="Calibri"/>
              </a:rPr>
              <a:t>blood</a:t>
            </a:r>
            <a:r>
              <a:rPr sz="1100" dirty="0">
                <a:latin typeface="Calibri"/>
                <a:cs typeface="Calibri"/>
              </a:rPr>
              <a:t> </a:t>
            </a:r>
            <a:r>
              <a:rPr sz="1100" spc="-5" dirty="0">
                <a:latin typeface="Calibri"/>
                <a:cs typeface="Calibri"/>
              </a:rPr>
              <a:t>glucose</a:t>
            </a:r>
            <a:r>
              <a:rPr sz="1100" spc="15" dirty="0">
                <a:latin typeface="Calibri"/>
                <a:cs typeface="Calibri"/>
              </a:rPr>
              <a:t> </a:t>
            </a:r>
            <a:r>
              <a:rPr sz="1100" spc="-5" dirty="0">
                <a:latin typeface="Calibri"/>
                <a:cs typeface="Calibri"/>
              </a:rPr>
              <a:t>level</a:t>
            </a:r>
            <a:r>
              <a:rPr sz="1100" spc="-10" dirty="0">
                <a:latin typeface="Calibri"/>
                <a:cs typeface="Calibri"/>
              </a:rPr>
              <a:t> </a:t>
            </a:r>
            <a:r>
              <a:rPr sz="1100" dirty="0">
                <a:latin typeface="Calibri"/>
                <a:cs typeface="Calibri"/>
              </a:rPr>
              <a:t>with </a:t>
            </a:r>
            <a:r>
              <a:rPr sz="1100" spc="-229" dirty="0">
                <a:latin typeface="Calibri"/>
                <a:cs typeface="Calibri"/>
              </a:rPr>
              <a:t> </a:t>
            </a:r>
            <a:r>
              <a:rPr sz="1100" dirty="0">
                <a:latin typeface="Calibri"/>
                <a:cs typeface="Calibri"/>
              </a:rPr>
              <a:t>diabetes.</a:t>
            </a:r>
            <a:endParaRPr sz="1100">
              <a:latin typeface="Calibri"/>
              <a:cs typeface="Calibri"/>
            </a:endParaRPr>
          </a:p>
        </p:txBody>
      </p:sp>
      <p:sp>
        <p:nvSpPr>
          <p:cNvPr id="4" name="object 4"/>
          <p:cNvSpPr txBox="1"/>
          <p:nvPr/>
        </p:nvSpPr>
        <p:spPr>
          <a:xfrm>
            <a:off x="1569466" y="8658605"/>
            <a:ext cx="442087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Relation</a:t>
            </a:r>
            <a:r>
              <a:rPr sz="1800" b="1" dirty="0">
                <a:latin typeface="Calibri"/>
                <a:cs typeface="Calibri"/>
              </a:rPr>
              <a:t> </a:t>
            </a:r>
            <a:r>
              <a:rPr sz="1800" b="1" spc="-5" dirty="0">
                <a:latin typeface="Calibri"/>
                <a:cs typeface="Calibri"/>
              </a:rPr>
              <a:t>Between</a:t>
            </a:r>
            <a:r>
              <a:rPr sz="1800" b="1" spc="-10" dirty="0">
                <a:latin typeface="Calibri"/>
                <a:cs typeface="Calibri"/>
              </a:rPr>
              <a:t> </a:t>
            </a:r>
            <a:r>
              <a:rPr sz="1800" b="1" spc="-5" dirty="0">
                <a:latin typeface="Calibri"/>
                <a:cs typeface="Calibri"/>
              </a:rPr>
              <a:t>Diabetes</a:t>
            </a:r>
            <a:r>
              <a:rPr sz="1800" b="1" dirty="0">
                <a:latin typeface="Calibri"/>
                <a:cs typeface="Calibri"/>
              </a:rPr>
              <a:t> </a:t>
            </a:r>
            <a:r>
              <a:rPr sz="1800" b="1" spc="-5" dirty="0">
                <a:latin typeface="Calibri"/>
                <a:cs typeface="Calibri"/>
              </a:rPr>
              <a:t>and</a:t>
            </a:r>
            <a:r>
              <a:rPr sz="1800" b="1" spc="5" dirty="0">
                <a:latin typeface="Calibri"/>
                <a:cs typeface="Calibri"/>
              </a:rPr>
              <a:t> </a:t>
            </a:r>
            <a:r>
              <a:rPr sz="1800" b="1" dirty="0">
                <a:latin typeface="Calibri"/>
                <a:cs typeface="Calibri"/>
              </a:rPr>
              <a:t>Blood</a:t>
            </a:r>
            <a:r>
              <a:rPr sz="1800" b="1" spc="-10" dirty="0">
                <a:latin typeface="Calibri"/>
                <a:cs typeface="Calibri"/>
              </a:rPr>
              <a:t> </a:t>
            </a:r>
            <a:r>
              <a:rPr sz="1800" b="1" spc="-5" dirty="0">
                <a:latin typeface="Calibri"/>
                <a:cs typeface="Calibri"/>
              </a:rPr>
              <a:t>Glucose</a:t>
            </a:r>
            <a:endParaRPr sz="1800">
              <a:latin typeface="Calibri"/>
              <a:cs typeface="Calibri"/>
            </a:endParaRPr>
          </a:p>
        </p:txBody>
      </p:sp>
      <p:pic>
        <p:nvPicPr>
          <p:cNvPr id="5" name="object 5"/>
          <p:cNvPicPr/>
          <p:nvPr/>
        </p:nvPicPr>
        <p:blipFill>
          <a:blip r:embed="rId2" cstate="print"/>
          <a:stretch>
            <a:fillRect/>
          </a:stretch>
        </p:blipFill>
        <p:spPr>
          <a:xfrm>
            <a:off x="1142869" y="1072413"/>
            <a:ext cx="5052707" cy="1844810"/>
          </a:xfrm>
          <a:prstGeom prst="rect">
            <a:avLst/>
          </a:prstGeom>
        </p:spPr>
      </p:pic>
      <p:pic>
        <p:nvPicPr>
          <p:cNvPr id="6" name="object 6"/>
          <p:cNvPicPr/>
          <p:nvPr/>
        </p:nvPicPr>
        <p:blipFill>
          <a:blip r:embed="rId3" cstate="print"/>
          <a:stretch>
            <a:fillRect/>
          </a:stretch>
        </p:blipFill>
        <p:spPr>
          <a:xfrm>
            <a:off x="1027734" y="5537472"/>
            <a:ext cx="5237693" cy="18901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5602604"/>
            <a:ext cx="5628005" cy="2421890"/>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minimum</a:t>
            </a:r>
            <a:r>
              <a:rPr sz="1200" spc="-20" dirty="0">
                <a:latin typeface="Calibri"/>
                <a:cs typeface="Calibri"/>
              </a:rPr>
              <a:t> </a:t>
            </a:r>
            <a:r>
              <a:rPr sz="1200" dirty="0">
                <a:latin typeface="Calibri"/>
                <a:cs typeface="Calibri"/>
              </a:rPr>
              <a:t>level</a:t>
            </a:r>
            <a:r>
              <a:rPr sz="1200" spc="-20" dirty="0">
                <a:latin typeface="Calibri"/>
                <a:cs typeface="Calibri"/>
              </a:rPr>
              <a:t> </a:t>
            </a:r>
            <a:r>
              <a:rPr sz="1200" spc="-5" dirty="0">
                <a:latin typeface="Calibri"/>
                <a:cs typeface="Calibri"/>
              </a:rPr>
              <a:t>of</a:t>
            </a:r>
            <a:r>
              <a:rPr sz="1200" spc="-10" dirty="0">
                <a:latin typeface="Calibri"/>
                <a:cs typeface="Calibri"/>
              </a:rPr>
              <a:t> </a:t>
            </a:r>
            <a:r>
              <a:rPr sz="1200" spc="-5" dirty="0">
                <a:latin typeface="Calibri"/>
                <a:cs typeface="Calibri"/>
              </a:rPr>
              <a:t>blood</a:t>
            </a:r>
            <a:r>
              <a:rPr sz="1200" spc="-25" dirty="0">
                <a:latin typeface="Calibri"/>
                <a:cs typeface="Calibri"/>
              </a:rPr>
              <a:t> </a:t>
            </a:r>
            <a:r>
              <a:rPr sz="1200" spc="-5" dirty="0">
                <a:latin typeface="Calibri"/>
                <a:cs typeface="Calibri"/>
              </a:rPr>
              <a:t>Glucose</a:t>
            </a:r>
            <a:r>
              <a:rPr sz="1200" dirty="0">
                <a:latin typeface="Calibri"/>
                <a:cs typeface="Calibri"/>
              </a:rPr>
              <a:t> </a:t>
            </a:r>
            <a:r>
              <a:rPr sz="1200" spc="-5" dirty="0">
                <a:latin typeface="Calibri"/>
                <a:cs typeface="Calibri"/>
              </a:rPr>
              <a:t>80</a:t>
            </a:r>
            <a:endParaRPr sz="1200">
              <a:latin typeface="Calibri"/>
              <a:cs typeface="Calibri"/>
            </a:endParaRPr>
          </a:p>
          <a:p>
            <a:pPr marL="12700">
              <a:lnSpc>
                <a:spcPct val="100000"/>
              </a:lnSpc>
              <a:spcBef>
                <a:spcPts val="935"/>
              </a:spcBef>
            </a:pPr>
            <a:r>
              <a:rPr sz="1200" dirty="0">
                <a:latin typeface="Calibri"/>
                <a:cs typeface="Calibri"/>
              </a:rPr>
              <a:t>maximum</a:t>
            </a:r>
            <a:r>
              <a:rPr sz="1200" spc="-5" dirty="0">
                <a:latin typeface="Calibri"/>
                <a:cs typeface="Calibri"/>
              </a:rPr>
              <a:t> </a:t>
            </a:r>
            <a:r>
              <a:rPr sz="1200" dirty="0">
                <a:latin typeface="Calibri"/>
                <a:cs typeface="Calibri"/>
              </a:rPr>
              <a:t>level</a:t>
            </a:r>
            <a:r>
              <a:rPr sz="1200" spc="-20" dirty="0">
                <a:latin typeface="Calibri"/>
                <a:cs typeface="Calibri"/>
              </a:rPr>
              <a:t> </a:t>
            </a:r>
            <a:r>
              <a:rPr sz="1200" spc="-5" dirty="0">
                <a:latin typeface="Calibri"/>
                <a:cs typeface="Calibri"/>
              </a:rPr>
              <a:t>of blood</a:t>
            </a:r>
            <a:r>
              <a:rPr sz="1200" spc="-25" dirty="0">
                <a:latin typeface="Calibri"/>
                <a:cs typeface="Calibri"/>
              </a:rPr>
              <a:t> </a:t>
            </a:r>
            <a:r>
              <a:rPr sz="1200" spc="-5" dirty="0">
                <a:latin typeface="Calibri"/>
                <a:cs typeface="Calibri"/>
              </a:rPr>
              <a:t>Glucose 300</a:t>
            </a:r>
            <a:endParaRPr sz="1200">
              <a:latin typeface="Calibri"/>
              <a:cs typeface="Calibri"/>
            </a:endParaRPr>
          </a:p>
          <a:p>
            <a:pPr marL="12700">
              <a:lnSpc>
                <a:spcPct val="100000"/>
              </a:lnSpc>
              <a:spcBef>
                <a:spcPts val="944"/>
              </a:spcBef>
            </a:pPr>
            <a:r>
              <a:rPr sz="1200" dirty="0">
                <a:latin typeface="Calibri"/>
                <a:cs typeface="Calibri"/>
              </a:rPr>
              <a:t>Average</a:t>
            </a:r>
            <a:r>
              <a:rPr sz="1200" spc="-5" dirty="0">
                <a:latin typeface="Calibri"/>
                <a:cs typeface="Calibri"/>
              </a:rPr>
              <a:t> </a:t>
            </a:r>
            <a:r>
              <a:rPr sz="1200" dirty="0">
                <a:latin typeface="Calibri"/>
                <a:cs typeface="Calibri"/>
              </a:rPr>
              <a:t>level</a:t>
            </a:r>
            <a:r>
              <a:rPr sz="1200" spc="-15" dirty="0">
                <a:latin typeface="Calibri"/>
                <a:cs typeface="Calibri"/>
              </a:rPr>
              <a:t> </a:t>
            </a:r>
            <a:r>
              <a:rPr sz="1200" spc="-5" dirty="0">
                <a:latin typeface="Calibri"/>
                <a:cs typeface="Calibri"/>
              </a:rPr>
              <a:t>of</a:t>
            </a:r>
            <a:r>
              <a:rPr sz="1200" dirty="0">
                <a:latin typeface="Calibri"/>
                <a:cs typeface="Calibri"/>
              </a:rPr>
              <a:t> </a:t>
            </a:r>
            <a:r>
              <a:rPr sz="1200" spc="-5" dirty="0">
                <a:latin typeface="Calibri"/>
                <a:cs typeface="Calibri"/>
              </a:rPr>
              <a:t>blood</a:t>
            </a:r>
            <a:r>
              <a:rPr sz="1200" dirty="0">
                <a:latin typeface="Calibri"/>
                <a:cs typeface="Calibri"/>
              </a:rPr>
              <a:t> </a:t>
            </a:r>
            <a:r>
              <a:rPr sz="1200" spc="-5" dirty="0">
                <a:latin typeface="Calibri"/>
                <a:cs typeface="Calibri"/>
              </a:rPr>
              <a:t>Glucose</a:t>
            </a:r>
            <a:r>
              <a:rPr sz="1200" dirty="0">
                <a:latin typeface="Calibri"/>
                <a:cs typeface="Calibri"/>
              </a:rPr>
              <a:t> </a:t>
            </a:r>
            <a:r>
              <a:rPr sz="1200" spc="-5" dirty="0">
                <a:latin typeface="Calibri"/>
                <a:cs typeface="Calibri"/>
              </a:rPr>
              <a:t>138.0551864230392</a:t>
            </a:r>
            <a:endParaRPr sz="1200">
              <a:latin typeface="Calibri"/>
              <a:cs typeface="Calibri"/>
            </a:endParaRPr>
          </a:p>
          <a:p>
            <a:pPr>
              <a:lnSpc>
                <a:spcPct val="100000"/>
              </a:lnSpc>
            </a:pPr>
            <a:endParaRPr sz="1200">
              <a:latin typeface="Calibri"/>
              <a:cs typeface="Calibri"/>
            </a:endParaRPr>
          </a:p>
          <a:p>
            <a:pPr>
              <a:lnSpc>
                <a:spcPct val="100000"/>
              </a:lnSpc>
              <a:spcBef>
                <a:spcPts val="60"/>
              </a:spcBef>
            </a:pPr>
            <a:endParaRPr sz="1350">
              <a:latin typeface="Calibri"/>
              <a:cs typeface="Calibri"/>
            </a:endParaRPr>
          </a:p>
          <a:p>
            <a:pPr marL="12700" marR="5080">
              <a:lnSpc>
                <a:spcPct val="109900"/>
              </a:lnSpc>
            </a:pPr>
            <a:r>
              <a:rPr sz="1200" dirty="0">
                <a:latin typeface="Calibri"/>
                <a:cs typeface="Calibri"/>
              </a:rPr>
              <a:t>We</a:t>
            </a:r>
            <a:r>
              <a:rPr sz="1200" spc="5" dirty="0">
                <a:latin typeface="Calibri"/>
                <a:cs typeface="Calibri"/>
              </a:rPr>
              <a:t> </a:t>
            </a:r>
            <a:r>
              <a:rPr sz="1200" spc="-5" dirty="0">
                <a:latin typeface="Calibri"/>
                <a:cs typeface="Calibri"/>
              </a:rPr>
              <a:t>can</a:t>
            </a:r>
            <a:r>
              <a:rPr sz="1200" dirty="0">
                <a:latin typeface="Calibri"/>
                <a:cs typeface="Calibri"/>
              </a:rPr>
              <a:t> </a:t>
            </a:r>
            <a:r>
              <a:rPr sz="1200" spc="-5" dirty="0">
                <a:latin typeface="Calibri"/>
                <a:cs typeface="Calibri"/>
              </a:rPr>
              <a:t>observe</a:t>
            </a:r>
            <a:r>
              <a:rPr sz="1200" spc="-10" dirty="0">
                <a:latin typeface="Calibri"/>
                <a:cs typeface="Calibri"/>
              </a:rPr>
              <a:t> </a:t>
            </a:r>
            <a:r>
              <a:rPr sz="1200" dirty="0">
                <a:latin typeface="Calibri"/>
                <a:cs typeface="Calibri"/>
              </a:rPr>
              <a:t>a</a:t>
            </a:r>
            <a:r>
              <a:rPr sz="1200" spc="5" dirty="0">
                <a:latin typeface="Calibri"/>
                <a:cs typeface="Calibri"/>
              </a:rPr>
              <a:t> </a:t>
            </a:r>
            <a:r>
              <a:rPr sz="1200" spc="-5" dirty="0">
                <a:latin typeface="Calibri"/>
                <a:cs typeface="Calibri"/>
              </a:rPr>
              <a:t>significant</a:t>
            </a:r>
            <a:r>
              <a:rPr sz="1200" spc="10" dirty="0">
                <a:latin typeface="Calibri"/>
                <a:cs typeface="Calibri"/>
              </a:rPr>
              <a:t> </a:t>
            </a:r>
            <a:r>
              <a:rPr sz="1200" spc="-5" dirty="0">
                <a:latin typeface="Calibri"/>
                <a:cs typeface="Calibri"/>
              </a:rPr>
              <a:t>relationship between</a:t>
            </a:r>
            <a:r>
              <a:rPr sz="1200" spc="10" dirty="0">
                <a:latin typeface="Calibri"/>
                <a:cs typeface="Calibri"/>
              </a:rPr>
              <a:t> </a:t>
            </a:r>
            <a:r>
              <a:rPr sz="1200" spc="-5" dirty="0">
                <a:latin typeface="Calibri"/>
                <a:cs typeface="Calibri"/>
              </a:rPr>
              <a:t>blood glucose</a:t>
            </a:r>
            <a:r>
              <a:rPr sz="1200" dirty="0">
                <a:latin typeface="Calibri"/>
                <a:cs typeface="Calibri"/>
              </a:rPr>
              <a:t> levels</a:t>
            </a:r>
            <a:r>
              <a:rPr sz="1200" spc="10" dirty="0">
                <a:latin typeface="Calibri"/>
                <a:cs typeface="Calibri"/>
              </a:rPr>
              <a:t> </a:t>
            </a:r>
            <a:r>
              <a:rPr sz="1200" spc="-10" dirty="0">
                <a:latin typeface="Calibri"/>
                <a:cs typeface="Calibri"/>
              </a:rPr>
              <a:t>and</a:t>
            </a:r>
            <a:r>
              <a:rPr sz="1200" spc="5" dirty="0">
                <a:latin typeface="Calibri"/>
                <a:cs typeface="Calibri"/>
              </a:rPr>
              <a:t> </a:t>
            </a:r>
            <a:r>
              <a:rPr sz="1200" spc="-5" dirty="0">
                <a:latin typeface="Calibri"/>
                <a:cs typeface="Calibri"/>
              </a:rPr>
              <a:t>diabetes.</a:t>
            </a:r>
            <a:r>
              <a:rPr sz="1200" spc="5" dirty="0">
                <a:latin typeface="Calibri"/>
                <a:cs typeface="Calibri"/>
              </a:rPr>
              <a:t> </a:t>
            </a:r>
            <a:r>
              <a:rPr sz="1200" spc="-5" dirty="0">
                <a:latin typeface="Calibri"/>
                <a:cs typeface="Calibri"/>
              </a:rPr>
              <a:t>The </a:t>
            </a:r>
            <a:r>
              <a:rPr sz="1200" dirty="0">
                <a:latin typeface="Calibri"/>
                <a:cs typeface="Calibri"/>
              </a:rPr>
              <a:t> figure</a:t>
            </a:r>
            <a:r>
              <a:rPr sz="1200" spc="-5" dirty="0">
                <a:latin typeface="Calibri"/>
                <a:cs typeface="Calibri"/>
              </a:rPr>
              <a:t> shows</a:t>
            </a:r>
            <a:r>
              <a:rPr sz="1200" spc="-10" dirty="0">
                <a:latin typeface="Calibri"/>
                <a:cs typeface="Calibri"/>
              </a:rPr>
              <a:t> </a:t>
            </a:r>
            <a:r>
              <a:rPr sz="1200" spc="-5" dirty="0">
                <a:latin typeface="Calibri"/>
                <a:cs typeface="Calibri"/>
              </a:rPr>
              <a:t>that </a:t>
            </a:r>
            <a:r>
              <a:rPr sz="1200" dirty="0">
                <a:latin typeface="Calibri"/>
                <a:cs typeface="Calibri"/>
              </a:rPr>
              <a:t>the</a:t>
            </a:r>
            <a:r>
              <a:rPr sz="1200" spc="-10" dirty="0">
                <a:latin typeface="Calibri"/>
                <a:cs typeface="Calibri"/>
              </a:rPr>
              <a:t> </a:t>
            </a:r>
            <a:r>
              <a:rPr sz="1200" spc="-5" dirty="0">
                <a:latin typeface="Calibri"/>
                <a:cs typeface="Calibri"/>
              </a:rPr>
              <a:t>range</a:t>
            </a:r>
            <a:r>
              <a:rPr sz="1200" spc="10" dirty="0">
                <a:latin typeface="Calibri"/>
                <a:cs typeface="Calibri"/>
              </a:rPr>
              <a:t> </a:t>
            </a:r>
            <a:r>
              <a:rPr sz="1200" spc="-5" dirty="0">
                <a:latin typeface="Calibri"/>
                <a:cs typeface="Calibri"/>
              </a:rPr>
              <a:t>between 100</a:t>
            </a:r>
            <a:r>
              <a:rPr sz="1200" spc="5" dirty="0">
                <a:latin typeface="Calibri"/>
                <a:cs typeface="Calibri"/>
              </a:rPr>
              <a:t> </a:t>
            </a:r>
            <a:r>
              <a:rPr sz="1200" spc="-5" dirty="0">
                <a:latin typeface="Calibri"/>
                <a:cs typeface="Calibri"/>
              </a:rPr>
              <a:t>and </a:t>
            </a:r>
            <a:r>
              <a:rPr sz="1200" dirty="0">
                <a:latin typeface="Calibri"/>
                <a:cs typeface="Calibri"/>
              </a:rPr>
              <a:t>160</a:t>
            </a:r>
            <a:r>
              <a:rPr sz="1200" spc="-5" dirty="0">
                <a:latin typeface="Calibri"/>
                <a:cs typeface="Calibri"/>
              </a:rPr>
              <a:t> </a:t>
            </a:r>
            <a:r>
              <a:rPr sz="1200" dirty="0">
                <a:latin typeface="Calibri"/>
                <a:cs typeface="Calibri"/>
              </a:rPr>
              <a:t>in </a:t>
            </a:r>
            <a:r>
              <a:rPr sz="1200" spc="-5" dirty="0">
                <a:latin typeface="Calibri"/>
                <a:cs typeface="Calibri"/>
              </a:rPr>
              <a:t>blood</a:t>
            </a:r>
            <a:r>
              <a:rPr sz="1200" spc="5" dirty="0">
                <a:latin typeface="Calibri"/>
                <a:cs typeface="Calibri"/>
              </a:rPr>
              <a:t> </a:t>
            </a:r>
            <a:r>
              <a:rPr sz="1200" spc="-5" dirty="0">
                <a:latin typeface="Calibri"/>
                <a:cs typeface="Calibri"/>
              </a:rPr>
              <a:t>glucose</a:t>
            </a:r>
            <a:r>
              <a:rPr sz="1200" spc="5" dirty="0">
                <a:latin typeface="Calibri"/>
                <a:cs typeface="Calibri"/>
              </a:rPr>
              <a:t> </a:t>
            </a:r>
            <a:r>
              <a:rPr sz="1200" dirty="0">
                <a:latin typeface="Calibri"/>
                <a:cs typeface="Calibri"/>
              </a:rPr>
              <a:t>levels</a:t>
            </a:r>
            <a:r>
              <a:rPr sz="1200" spc="-10" dirty="0">
                <a:latin typeface="Calibri"/>
                <a:cs typeface="Calibri"/>
              </a:rPr>
              <a:t> </a:t>
            </a:r>
            <a:r>
              <a:rPr sz="1200" dirty="0">
                <a:latin typeface="Calibri"/>
                <a:cs typeface="Calibri"/>
              </a:rPr>
              <a:t>is</a:t>
            </a:r>
            <a:r>
              <a:rPr sz="1200" spc="-10" dirty="0">
                <a:latin typeface="Calibri"/>
                <a:cs typeface="Calibri"/>
              </a:rPr>
              <a:t> </a:t>
            </a:r>
            <a:r>
              <a:rPr sz="1200" spc="-5" dirty="0">
                <a:latin typeface="Calibri"/>
                <a:cs typeface="Calibri"/>
              </a:rPr>
              <a:t>mostly </a:t>
            </a:r>
            <a:r>
              <a:rPr sz="1200" dirty="0">
                <a:latin typeface="Calibri"/>
                <a:cs typeface="Calibri"/>
              </a:rPr>
              <a:t> </a:t>
            </a:r>
            <a:r>
              <a:rPr sz="1200" spc="-5" dirty="0">
                <a:latin typeface="Calibri"/>
                <a:cs typeface="Calibri"/>
              </a:rPr>
              <a:t>considered healthy. However,</a:t>
            </a:r>
            <a:r>
              <a:rPr sz="1200" spc="5" dirty="0">
                <a:latin typeface="Calibri"/>
                <a:cs typeface="Calibri"/>
              </a:rPr>
              <a:t> </a:t>
            </a:r>
            <a:r>
              <a:rPr sz="1200" spc="-5" dirty="0">
                <a:latin typeface="Calibri"/>
                <a:cs typeface="Calibri"/>
              </a:rPr>
              <a:t>the </a:t>
            </a:r>
            <a:r>
              <a:rPr sz="1200" dirty="0">
                <a:latin typeface="Calibri"/>
                <a:cs typeface="Calibri"/>
              </a:rPr>
              <a:t>range</a:t>
            </a:r>
            <a:r>
              <a:rPr sz="1200" spc="-10" dirty="0">
                <a:latin typeface="Calibri"/>
                <a:cs typeface="Calibri"/>
              </a:rPr>
              <a:t> </a:t>
            </a:r>
            <a:r>
              <a:rPr sz="1200" spc="-5" dirty="0">
                <a:latin typeface="Calibri"/>
                <a:cs typeface="Calibri"/>
              </a:rPr>
              <a:t>between</a:t>
            </a:r>
            <a:r>
              <a:rPr sz="1200" spc="-10" dirty="0">
                <a:latin typeface="Calibri"/>
                <a:cs typeface="Calibri"/>
              </a:rPr>
              <a:t> </a:t>
            </a:r>
            <a:r>
              <a:rPr sz="1200" dirty="0">
                <a:latin typeface="Calibri"/>
                <a:cs typeface="Calibri"/>
              </a:rPr>
              <a:t>160</a:t>
            </a:r>
            <a:r>
              <a:rPr sz="1200" spc="5" dirty="0">
                <a:latin typeface="Calibri"/>
                <a:cs typeface="Calibri"/>
              </a:rPr>
              <a:t> </a:t>
            </a:r>
            <a:r>
              <a:rPr sz="1200" spc="-5" dirty="0">
                <a:latin typeface="Calibri"/>
                <a:cs typeface="Calibri"/>
              </a:rPr>
              <a:t>and </a:t>
            </a:r>
            <a:r>
              <a:rPr sz="1200" spc="5" dirty="0">
                <a:latin typeface="Calibri"/>
                <a:cs typeface="Calibri"/>
              </a:rPr>
              <a:t>above </a:t>
            </a:r>
            <a:r>
              <a:rPr sz="1200" dirty="0">
                <a:latin typeface="Calibri"/>
                <a:cs typeface="Calibri"/>
              </a:rPr>
              <a:t>is </a:t>
            </a:r>
            <a:r>
              <a:rPr sz="1200" spc="-5" dirty="0">
                <a:latin typeface="Calibri"/>
                <a:cs typeface="Calibri"/>
              </a:rPr>
              <a:t>considered</a:t>
            </a:r>
            <a:r>
              <a:rPr sz="1200" spc="10" dirty="0">
                <a:latin typeface="Calibri"/>
                <a:cs typeface="Calibri"/>
              </a:rPr>
              <a:t> </a:t>
            </a:r>
            <a:r>
              <a:rPr sz="1200" spc="-5" dirty="0">
                <a:latin typeface="Calibri"/>
                <a:cs typeface="Calibri"/>
              </a:rPr>
              <a:t>risky,</a:t>
            </a:r>
            <a:r>
              <a:rPr sz="1200" dirty="0">
                <a:latin typeface="Calibri"/>
                <a:cs typeface="Calibri"/>
              </a:rPr>
              <a:t> </a:t>
            </a:r>
            <a:r>
              <a:rPr sz="1200" spc="-5" dirty="0">
                <a:latin typeface="Calibri"/>
                <a:cs typeface="Calibri"/>
              </a:rPr>
              <a:t>and </a:t>
            </a:r>
            <a:r>
              <a:rPr sz="1200" dirty="0">
                <a:latin typeface="Calibri"/>
                <a:cs typeface="Calibri"/>
              </a:rPr>
              <a:t> </a:t>
            </a:r>
            <a:r>
              <a:rPr sz="1200" spc="-5" dirty="0">
                <a:latin typeface="Calibri"/>
                <a:cs typeface="Calibri"/>
              </a:rPr>
              <a:t>when </a:t>
            </a:r>
            <a:r>
              <a:rPr sz="1200" dirty="0">
                <a:latin typeface="Calibri"/>
                <a:cs typeface="Calibri"/>
              </a:rPr>
              <a:t>the</a:t>
            </a:r>
            <a:r>
              <a:rPr sz="1200" spc="-5" dirty="0">
                <a:latin typeface="Calibri"/>
                <a:cs typeface="Calibri"/>
              </a:rPr>
              <a:t> glucose</a:t>
            </a:r>
            <a:r>
              <a:rPr sz="1200" dirty="0">
                <a:latin typeface="Calibri"/>
                <a:cs typeface="Calibri"/>
              </a:rPr>
              <a:t> level</a:t>
            </a:r>
            <a:r>
              <a:rPr sz="1200" spc="-5" dirty="0">
                <a:latin typeface="Calibri"/>
                <a:cs typeface="Calibri"/>
              </a:rPr>
              <a:t> exceeds</a:t>
            </a:r>
            <a:r>
              <a:rPr sz="1200" spc="5" dirty="0">
                <a:latin typeface="Calibri"/>
                <a:cs typeface="Calibri"/>
              </a:rPr>
              <a:t> </a:t>
            </a:r>
            <a:r>
              <a:rPr sz="1200" spc="-5" dirty="0">
                <a:latin typeface="Calibri"/>
                <a:cs typeface="Calibri"/>
              </a:rPr>
              <a:t>200,</a:t>
            </a:r>
            <a:r>
              <a:rPr sz="1200" spc="10" dirty="0">
                <a:latin typeface="Calibri"/>
                <a:cs typeface="Calibri"/>
              </a:rPr>
              <a:t> </a:t>
            </a:r>
            <a:r>
              <a:rPr sz="1200" spc="-5" dirty="0">
                <a:latin typeface="Calibri"/>
                <a:cs typeface="Calibri"/>
              </a:rPr>
              <a:t>the chances</a:t>
            </a:r>
            <a:r>
              <a:rPr sz="1200" spc="-20" dirty="0">
                <a:latin typeface="Calibri"/>
                <a:cs typeface="Calibri"/>
              </a:rPr>
              <a:t> </a:t>
            </a:r>
            <a:r>
              <a:rPr sz="1200" spc="-5" dirty="0">
                <a:latin typeface="Calibri"/>
                <a:cs typeface="Calibri"/>
              </a:rPr>
              <a:t>of</a:t>
            </a:r>
            <a:r>
              <a:rPr sz="1200" spc="5" dirty="0">
                <a:latin typeface="Calibri"/>
                <a:cs typeface="Calibri"/>
              </a:rPr>
              <a:t> </a:t>
            </a:r>
            <a:r>
              <a:rPr sz="1200" spc="-5" dirty="0">
                <a:latin typeface="Calibri"/>
                <a:cs typeface="Calibri"/>
              </a:rPr>
              <a:t>diabetes</a:t>
            </a:r>
            <a:r>
              <a:rPr sz="1200" dirty="0">
                <a:latin typeface="Calibri"/>
                <a:cs typeface="Calibri"/>
              </a:rPr>
              <a:t> risk</a:t>
            </a:r>
            <a:r>
              <a:rPr sz="1200" spc="-5" dirty="0">
                <a:latin typeface="Calibri"/>
                <a:cs typeface="Calibri"/>
              </a:rPr>
              <a:t> </a:t>
            </a:r>
            <a:r>
              <a:rPr sz="1200" dirty="0">
                <a:latin typeface="Calibri"/>
                <a:cs typeface="Calibri"/>
              </a:rPr>
              <a:t>are</a:t>
            </a:r>
            <a:r>
              <a:rPr sz="1200" spc="10" dirty="0">
                <a:latin typeface="Calibri"/>
                <a:cs typeface="Calibri"/>
              </a:rPr>
              <a:t> </a:t>
            </a:r>
            <a:r>
              <a:rPr sz="1200" spc="-5" dirty="0">
                <a:latin typeface="Calibri"/>
                <a:cs typeface="Calibri"/>
              </a:rPr>
              <a:t>very </a:t>
            </a:r>
            <a:r>
              <a:rPr sz="1200" dirty="0">
                <a:latin typeface="Calibri"/>
                <a:cs typeface="Calibri"/>
              </a:rPr>
              <a:t>high. </a:t>
            </a:r>
            <a:r>
              <a:rPr sz="1200" spc="-5" dirty="0">
                <a:latin typeface="Calibri"/>
                <a:cs typeface="Calibri"/>
              </a:rPr>
              <a:t>Now,</a:t>
            </a:r>
            <a:r>
              <a:rPr sz="1200" spc="-10" dirty="0">
                <a:latin typeface="Calibri"/>
                <a:cs typeface="Calibri"/>
              </a:rPr>
              <a:t> </a:t>
            </a:r>
            <a:r>
              <a:rPr sz="1200" dirty="0">
                <a:latin typeface="Calibri"/>
                <a:cs typeface="Calibri"/>
              </a:rPr>
              <a:t>let's </a:t>
            </a:r>
            <a:r>
              <a:rPr sz="1200" spc="5" dirty="0">
                <a:latin typeface="Calibri"/>
                <a:cs typeface="Calibri"/>
              </a:rPr>
              <a:t> </a:t>
            </a:r>
            <a:r>
              <a:rPr sz="1200" dirty="0">
                <a:latin typeface="Calibri"/>
                <a:cs typeface="Calibri"/>
              </a:rPr>
              <a:t>create</a:t>
            </a:r>
            <a:r>
              <a:rPr sz="1200" spc="5" dirty="0">
                <a:latin typeface="Calibri"/>
                <a:cs typeface="Calibri"/>
              </a:rPr>
              <a:t> </a:t>
            </a:r>
            <a:r>
              <a:rPr sz="1200" spc="-5" dirty="0">
                <a:latin typeface="Calibri"/>
                <a:cs typeface="Calibri"/>
              </a:rPr>
              <a:t>another</a:t>
            </a:r>
            <a:r>
              <a:rPr sz="1200" dirty="0">
                <a:latin typeface="Calibri"/>
                <a:cs typeface="Calibri"/>
              </a:rPr>
              <a:t> </a:t>
            </a:r>
            <a:r>
              <a:rPr sz="1200" spc="-5" dirty="0">
                <a:latin typeface="Calibri"/>
                <a:cs typeface="Calibri"/>
              </a:rPr>
              <a:t>dataframe</a:t>
            </a:r>
            <a:r>
              <a:rPr sz="1200" spc="10" dirty="0">
                <a:latin typeface="Calibri"/>
                <a:cs typeface="Calibri"/>
              </a:rPr>
              <a:t> </a:t>
            </a:r>
            <a:r>
              <a:rPr sz="1200" spc="-5" dirty="0">
                <a:latin typeface="Calibri"/>
                <a:cs typeface="Calibri"/>
              </a:rPr>
              <a:t>that consists of</a:t>
            </a:r>
            <a:r>
              <a:rPr sz="1200" dirty="0">
                <a:latin typeface="Calibri"/>
                <a:cs typeface="Calibri"/>
              </a:rPr>
              <a:t> values</a:t>
            </a:r>
            <a:r>
              <a:rPr sz="1200" spc="-20" dirty="0">
                <a:latin typeface="Calibri"/>
                <a:cs typeface="Calibri"/>
              </a:rPr>
              <a:t> </a:t>
            </a:r>
            <a:r>
              <a:rPr sz="1200" spc="-5" dirty="0">
                <a:latin typeface="Calibri"/>
                <a:cs typeface="Calibri"/>
              </a:rPr>
              <a:t>where</a:t>
            </a:r>
            <a:r>
              <a:rPr sz="1200" spc="10" dirty="0">
                <a:latin typeface="Calibri"/>
                <a:cs typeface="Calibri"/>
              </a:rPr>
              <a:t> </a:t>
            </a:r>
            <a:r>
              <a:rPr sz="1200" spc="-5" dirty="0">
                <a:latin typeface="Calibri"/>
                <a:cs typeface="Calibri"/>
              </a:rPr>
              <a:t>the glucose </a:t>
            </a:r>
            <a:r>
              <a:rPr sz="1200" dirty="0">
                <a:latin typeface="Calibri"/>
                <a:cs typeface="Calibri"/>
              </a:rPr>
              <a:t>level</a:t>
            </a:r>
            <a:r>
              <a:rPr sz="1200" spc="10" dirty="0">
                <a:latin typeface="Calibri"/>
                <a:cs typeface="Calibri"/>
              </a:rPr>
              <a:t> </a:t>
            </a:r>
            <a:r>
              <a:rPr sz="1200" spc="-10" dirty="0">
                <a:latin typeface="Calibri"/>
                <a:cs typeface="Calibri"/>
              </a:rPr>
              <a:t>is</a:t>
            </a:r>
            <a:r>
              <a:rPr sz="1200" spc="5" dirty="0">
                <a:latin typeface="Calibri"/>
                <a:cs typeface="Calibri"/>
              </a:rPr>
              <a:t> </a:t>
            </a:r>
            <a:r>
              <a:rPr sz="1200" spc="-5" dirty="0">
                <a:latin typeface="Calibri"/>
                <a:cs typeface="Calibri"/>
              </a:rPr>
              <a:t>greater</a:t>
            </a:r>
            <a:r>
              <a:rPr sz="1200" spc="5" dirty="0">
                <a:latin typeface="Calibri"/>
                <a:cs typeface="Calibri"/>
              </a:rPr>
              <a:t> </a:t>
            </a:r>
            <a:r>
              <a:rPr sz="1200" spc="-5" dirty="0">
                <a:latin typeface="Calibri"/>
                <a:cs typeface="Calibri"/>
              </a:rPr>
              <a:t>than</a:t>
            </a:r>
            <a:r>
              <a:rPr sz="1200" dirty="0">
                <a:latin typeface="Calibri"/>
                <a:cs typeface="Calibri"/>
              </a:rPr>
              <a:t> </a:t>
            </a:r>
            <a:r>
              <a:rPr sz="1200" spc="-5" dirty="0">
                <a:latin typeface="Calibri"/>
                <a:cs typeface="Calibri"/>
              </a:rPr>
              <a:t>or </a:t>
            </a:r>
            <a:r>
              <a:rPr sz="1200" spc="-254" dirty="0">
                <a:latin typeface="Calibri"/>
                <a:cs typeface="Calibri"/>
              </a:rPr>
              <a:t> </a:t>
            </a:r>
            <a:r>
              <a:rPr sz="1200" dirty="0">
                <a:latin typeface="Calibri"/>
                <a:cs typeface="Calibri"/>
              </a:rPr>
              <a:t>equal</a:t>
            </a:r>
            <a:r>
              <a:rPr sz="1200" spc="-10" dirty="0">
                <a:latin typeface="Calibri"/>
                <a:cs typeface="Calibri"/>
              </a:rPr>
              <a:t> </a:t>
            </a:r>
            <a:r>
              <a:rPr sz="1200" dirty="0">
                <a:latin typeface="Calibri"/>
                <a:cs typeface="Calibri"/>
              </a:rPr>
              <a:t>to</a:t>
            </a:r>
            <a:r>
              <a:rPr sz="1200" spc="-10" dirty="0">
                <a:latin typeface="Calibri"/>
                <a:cs typeface="Calibri"/>
              </a:rPr>
              <a:t> </a:t>
            </a:r>
            <a:r>
              <a:rPr sz="1200" spc="-5" dirty="0">
                <a:latin typeface="Calibri"/>
                <a:cs typeface="Calibri"/>
              </a:rPr>
              <a:t>200</a:t>
            </a:r>
            <a:r>
              <a:rPr sz="1200" spc="5" dirty="0">
                <a:latin typeface="Calibri"/>
                <a:cs typeface="Calibri"/>
              </a:rPr>
              <a:t> </a:t>
            </a:r>
            <a:r>
              <a:rPr sz="1200" spc="-5" dirty="0">
                <a:latin typeface="Calibri"/>
                <a:cs typeface="Calibri"/>
              </a:rPr>
              <a:t>and identify</a:t>
            </a:r>
            <a:r>
              <a:rPr sz="1200" spc="-15" dirty="0">
                <a:latin typeface="Calibri"/>
                <a:cs typeface="Calibri"/>
              </a:rPr>
              <a:t> </a:t>
            </a:r>
            <a:r>
              <a:rPr sz="1200" spc="-5" dirty="0">
                <a:latin typeface="Calibri"/>
                <a:cs typeface="Calibri"/>
              </a:rPr>
              <a:t>the</a:t>
            </a:r>
            <a:r>
              <a:rPr sz="1200" spc="5" dirty="0">
                <a:latin typeface="Calibri"/>
                <a:cs typeface="Calibri"/>
              </a:rPr>
              <a:t> </a:t>
            </a:r>
            <a:r>
              <a:rPr sz="1200" spc="-5" dirty="0">
                <a:latin typeface="Calibri"/>
                <a:cs typeface="Calibri"/>
              </a:rPr>
              <a:t>number</a:t>
            </a:r>
            <a:r>
              <a:rPr sz="1200" spc="5" dirty="0">
                <a:latin typeface="Calibri"/>
                <a:cs typeface="Calibri"/>
              </a:rPr>
              <a:t> </a:t>
            </a:r>
            <a:r>
              <a:rPr sz="1200" spc="-5" dirty="0">
                <a:latin typeface="Calibri"/>
                <a:cs typeface="Calibri"/>
              </a:rPr>
              <a:t>of</a:t>
            </a:r>
            <a:r>
              <a:rPr sz="1200" spc="5" dirty="0">
                <a:latin typeface="Calibri"/>
                <a:cs typeface="Calibri"/>
              </a:rPr>
              <a:t> </a:t>
            </a:r>
            <a:r>
              <a:rPr sz="1200" spc="-5" dirty="0">
                <a:latin typeface="Calibri"/>
                <a:cs typeface="Calibri"/>
              </a:rPr>
              <a:t>individuals</a:t>
            </a:r>
            <a:r>
              <a:rPr sz="1200" dirty="0">
                <a:latin typeface="Calibri"/>
                <a:cs typeface="Calibri"/>
              </a:rPr>
              <a:t> </a:t>
            </a:r>
            <a:r>
              <a:rPr sz="1200" spc="-5" dirty="0">
                <a:latin typeface="Calibri"/>
                <a:cs typeface="Calibri"/>
              </a:rPr>
              <a:t>with </a:t>
            </a:r>
            <a:r>
              <a:rPr sz="1200" dirty="0">
                <a:latin typeface="Calibri"/>
                <a:cs typeface="Calibri"/>
              </a:rPr>
              <a:t>diabetes.</a:t>
            </a:r>
            <a:endParaRPr sz="1200">
              <a:latin typeface="Calibri"/>
              <a:cs typeface="Calibri"/>
            </a:endParaRPr>
          </a:p>
        </p:txBody>
      </p:sp>
      <p:pic>
        <p:nvPicPr>
          <p:cNvPr id="3" name="object 3"/>
          <p:cNvPicPr/>
          <p:nvPr/>
        </p:nvPicPr>
        <p:blipFill>
          <a:blip r:embed="rId2" cstate="print"/>
          <a:stretch>
            <a:fillRect/>
          </a:stretch>
        </p:blipFill>
        <p:spPr>
          <a:xfrm>
            <a:off x="1007103" y="914399"/>
            <a:ext cx="5638806" cy="2237104"/>
          </a:xfrm>
          <a:prstGeom prst="rect">
            <a:avLst/>
          </a:prstGeom>
        </p:spPr>
      </p:pic>
      <p:pic>
        <p:nvPicPr>
          <p:cNvPr id="4" name="object 4"/>
          <p:cNvPicPr/>
          <p:nvPr/>
        </p:nvPicPr>
        <p:blipFill>
          <a:blip r:embed="rId3" cstate="print"/>
          <a:stretch>
            <a:fillRect/>
          </a:stretch>
        </p:blipFill>
        <p:spPr>
          <a:xfrm>
            <a:off x="1011202" y="3448611"/>
            <a:ext cx="5235397" cy="188330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3561713"/>
            <a:ext cx="5519420" cy="828675"/>
          </a:xfrm>
          <a:prstGeom prst="rect">
            <a:avLst/>
          </a:prstGeom>
        </p:spPr>
        <p:txBody>
          <a:bodyPr vert="horz" wrap="square" lIns="0" tIns="13335" rIns="0" bIns="0" rtlCol="0">
            <a:spAutoFit/>
          </a:bodyPr>
          <a:lstStyle/>
          <a:p>
            <a:pPr marL="12700" marR="5080">
              <a:lnSpc>
                <a:spcPct val="109700"/>
              </a:lnSpc>
              <a:spcBef>
                <a:spcPts val="105"/>
              </a:spcBef>
            </a:pPr>
            <a:r>
              <a:rPr sz="1200" dirty="0">
                <a:latin typeface="Calibri"/>
                <a:cs typeface="Calibri"/>
              </a:rPr>
              <a:t>The</a:t>
            </a:r>
            <a:r>
              <a:rPr sz="1200" spc="5" dirty="0">
                <a:latin typeface="Calibri"/>
                <a:cs typeface="Calibri"/>
              </a:rPr>
              <a:t> </a:t>
            </a:r>
            <a:r>
              <a:rPr sz="1200" spc="-5" dirty="0">
                <a:latin typeface="Calibri"/>
                <a:cs typeface="Calibri"/>
              </a:rPr>
              <a:t>above</a:t>
            </a:r>
            <a:r>
              <a:rPr sz="1200" spc="-10" dirty="0">
                <a:latin typeface="Calibri"/>
                <a:cs typeface="Calibri"/>
              </a:rPr>
              <a:t> </a:t>
            </a:r>
            <a:r>
              <a:rPr sz="1200" spc="-5" dirty="0">
                <a:latin typeface="Calibri"/>
                <a:cs typeface="Calibri"/>
              </a:rPr>
              <a:t>figure</a:t>
            </a:r>
            <a:r>
              <a:rPr sz="1200" spc="5" dirty="0">
                <a:latin typeface="Calibri"/>
                <a:cs typeface="Calibri"/>
              </a:rPr>
              <a:t> </a:t>
            </a:r>
            <a:r>
              <a:rPr sz="1200" spc="-5" dirty="0">
                <a:latin typeface="Calibri"/>
                <a:cs typeface="Calibri"/>
              </a:rPr>
              <a:t>indicates</a:t>
            </a:r>
            <a:r>
              <a:rPr sz="1200" spc="5" dirty="0">
                <a:latin typeface="Calibri"/>
                <a:cs typeface="Calibri"/>
              </a:rPr>
              <a:t> </a:t>
            </a:r>
            <a:r>
              <a:rPr sz="1200" spc="-5" dirty="0">
                <a:latin typeface="Calibri"/>
                <a:cs typeface="Calibri"/>
              </a:rPr>
              <a:t>that, based</a:t>
            </a:r>
            <a:r>
              <a:rPr sz="1200" spc="5" dirty="0">
                <a:latin typeface="Calibri"/>
                <a:cs typeface="Calibri"/>
              </a:rPr>
              <a:t> </a:t>
            </a:r>
            <a:r>
              <a:rPr sz="1200" spc="-5" dirty="0">
                <a:latin typeface="Calibri"/>
                <a:cs typeface="Calibri"/>
              </a:rPr>
              <a:t>on </a:t>
            </a:r>
            <a:r>
              <a:rPr sz="1200" dirty="0">
                <a:latin typeface="Calibri"/>
                <a:cs typeface="Calibri"/>
              </a:rPr>
              <a:t>the</a:t>
            </a:r>
            <a:r>
              <a:rPr sz="1200" spc="-10" dirty="0">
                <a:latin typeface="Calibri"/>
                <a:cs typeface="Calibri"/>
              </a:rPr>
              <a:t> </a:t>
            </a:r>
            <a:r>
              <a:rPr sz="1200" spc="-5" dirty="0">
                <a:latin typeface="Calibri"/>
                <a:cs typeface="Calibri"/>
              </a:rPr>
              <a:t>data,</a:t>
            </a:r>
            <a:r>
              <a:rPr sz="1200" dirty="0">
                <a:latin typeface="Calibri"/>
                <a:cs typeface="Calibri"/>
              </a:rPr>
              <a:t> </a:t>
            </a:r>
            <a:r>
              <a:rPr sz="1200" spc="-5" dirty="0">
                <a:latin typeface="Calibri"/>
                <a:cs typeface="Calibri"/>
              </a:rPr>
              <a:t>there</a:t>
            </a:r>
            <a:r>
              <a:rPr sz="1200" dirty="0">
                <a:latin typeface="Calibri"/>
                <a:cs typeface="Calibri"/>
              </a:rPr>
              <a:t> are</a:t>
            </a:r>
            <a:r>
              <a:rPr sz="1200" spc="5" dirty="0">
                <a:latin typeface="Calibri"/>
                <a:cs typeface="Calibri"/>
              </a:rPr>
              <a:t> </a:t>
            </a:r>
            <a:r>
              <a:rPr sz="1200" spc="-5" dirty="0">
                <a:latin typeface="Calibri"/>
                <a:cs typeface="Calibri"/>
              </a:rPr>
              <a:t>many</a:t>
            </a:r>
            <a:r>
              <a:rPr sz="1200" spc="-10" dirty="0">
                <a:latin typeface="Calibri"/>
                <a:cs typeface="Calibri"/>
              </a:rPr>
              <a:t> </a:t>
            </a:r>
            <a:r>
              <a:rPr sz="1200" spc="-5" dirty="0">
                <a:latin typeface="Calibri"/>
                <a:cs typeface="Calibri"/>
              </a:rPr>
              <a:t>people</a:t>
            </a:r>
            <a:r>
              <a:rPr sz="1200" spc="-10" dirty="0">
                <a:latin typeface="Calibri"/>
                <a:cs typeface="Calibri"/>
              </a:rPr>
              <a:t> </a:t>
            </a:r>
            <a:r>
              <a:rPr sz="1200" spc="-5" dirty="0">
                <a:latin typeface="Calibri"/>
                <a:cs typeface="Calibri"/>
              </a:rPr>
              <a:t>with</a:t>
            </a:r>
            <a:r>
              <a:rPr sz="1200" spc="10" dirty="0">
                <a:latin typeface="Calibri"/>
                <a:cs typeface="Calibri"/>
              </a:rPr>
              <a:t> </a:t>
            </a:r>
            <a:r>
              <a:rPr sz="1200" dirty="0">
                <a:latin typeface="Calibri"/>
                <a:cs typeface="Calibri"/>
              </a:rPr>
              <a:t>a</a:t>
            </a:r>
            <a:r>
              <a:rPr sz="1200" spc="-10" dirty="0">
                <a:latin typeface="Calibri"/>
                <a:cs typeface="Calibri"/>
              </a:rPr>
              <a:t> </a:t>
            </a:r>
            <a:r>
              <a:rPr sz="1200" spc="-5" dirty="0">
                <a:latin typeface="Calibri"/>
                <a:cs typeface="Calibri"/>
              </a:rPr>
              <a:t>blood </a:t>
            </a:r>
            <a:r>
              <a:rPr sz="1200" dirty="0">
                <a:latin typeface="Calibri"/>
                <a:cs typeface="Calibri"/>
              </a:rPr>
              <a:t> </a:t>
            </a:r>
            <a:r>
              <a:rPr sz="1200" spc="-5" dirty="0">
                <a:latin typeface="Calibri"/>
                <a:cs typeface="Calibri"/>
              </a:rPr>
              <a:t>glucose</a:t>
            </a:r>
            <a:r>
              <a:rPr sz="1200" spc="5" dirty="0">
                <a:latin typeface="Calibri"/>
                <a:cs typeface="Calibri"/>
              </a:rPr>
              <a:t> </a:t>
            </a:r>
            <a:r>
              <a:rPr sz="1200" dirty="0">
                <a:latin typeface="Calibri"/>
                <a:cs typeface="Calibri"/>
              </a:rPr>
              <a:t>level</a:t>
            </a:r>
            <a:r>
              <a:rPr sz="1200" spc="-5" dirty="0">
                <a:latin typeface="Calibri"/>
                <a:cs typeface="Calibri"/>
              </a:rPr>
              <a:t> of 200</a:t>
            </a:r>
            <a:r>
              <a:rPr sz="1200" dirty="0">
                <a:latin typeface="Calibri"/>
                <a:cs typeface="Calibri"/>
              </a:rPr>
              <a:t> who</a:t>
            </a:r>
            <a:r>
              <a:rPr sz="1200" spc="-20" dirty="0">
                <a:latin typeface="Calibri"/>
                <a:cs typeface="Calibri"/>
              </a:rPr>
              <a:t> </a:t>
            </a:r>
            <a:r>
              <a:rPr sz="1200" dirty="0">
                <a:latin typeface="Calibri"/>
                <a:cs typeface="Calibri"/>
              </a:rPr>
              <a:t>do </a:t>
            </a:r>
            <a:r>
              <a:rPr sz="1200" spc="-5" dirty="0">
                <a:latin typeface="Calibri"/>
                <a:cs typeface="Calibri"/>
              </a:rPr>
              <a:t>not </a:t>
            </a:r>
            <a:r>
              <a:rPr sz="1200" dirty="0">
                <a:latin typeface="Calibri"/>
                <a:cs typeface="Calibri"/>
              </a:rPr>
              <a:t>have</a:t>
            </a:r>
            <a:r>
              <a:rPr sz="1200" spc="-5" dirty="0">
                <a:latin typeface="Calibri"/>
                <a:cs typeface="Calibri"/>
              </a:rPr>
              <a:t> diabetes,</a:t>
            </a:r>
            <a:r>
              <a:rPr sz="1200" spc="5" dirty="0">
                <a:latin typeface="Calibri"/>
                <a:cs typeface="Calibri"/>
              </a:rPr>
              <a:t> </a:t>
            </a:r>
            <a:r>
              <a:rPr sz="1200" spc="-5" dirty="0">
                <a:latin typeface="Calibri"/>
                <a:cs typeface="Calibri"/>
              </a:rPr>
              <a:t>likely</a:t>
            </a:r>
            <a:r>
              <a:rPr sz="1200" spc="5" dirty="0">
                <a:latin typeface="Calibri"/>
                <a:cs typeface="Calibri"/>
              </a:rPr>
              <a:t> </a:t>
            </a:r>
            <a:r>
              <a:rPr sz="1200" spc="-5" dirty="0">
                <a:latin typeface="Calibri"/>
                <a:cs typeface="Calibri"/>
              </a:rPr>
              <a:t>due</a:t>
            </a:r>
            <a:r>
              <a:rPr sz="1200" spc="5" dirty="0">
                <a:latin typeface="Calibri"/>
                <a:cs typeface="Calibri"/>
              </a:rPr>
              <a:t> </a:t>
            </a:r>
            <a:r>
              <a:rPr sz="1200" spc="-5" dirty="0">
                <a:latin typeface="Calibri"/>
                <a:cs typeface="Calibri"/>
              </a:rPr>
              <a:t>to</a:t>
            </a:r>
            <a:r>
              <a:rPr sz="1200" dirty="0">
                <a:latin typeface="Calibri"/>
                <a:cs typeface="Calibri"/>
              </a:rPr>
              <a:t> their</a:t>
            </a:r>
            <a:r>
              <a:rPr sz="1200" spc="-5" dirty="0">
                <a:latin typeface="Calibri"/>
                <a:cs typeface="Calibri"/>
              </a:rPr>
              <a:t> hemoglobin</a:t>
            </a:r>
            <a:r>
              <a:rPr sz="1200" spc="10" dirty="0">
                <a:latin typeface="Calibri"/>
                <a:cs typeface="Calibri"/>
              </a:rPr>
              <a:t> </a:t>
            </a:r>
            <a:r>
              <a:rPr sz="1200" spc="-5" dirty="0">
                <a:latin typeface="Calibri"/>
                <a:cs typeface="Calibri"/>
              </a:rPr>
              <a:t>level </a:t>
            </a:r>
            <a:r>
              <a:rPr sz="1200" dirty="0">
                <a:latin typeface="Calibri"/>
                <a:cs typeface="Calibri"/>
              </a:rPr>
              <a:t>being </a:t>
            </a:r>
            <a:r>
              <a:rPr sz="1200" spc="-254" dirty="0">
                <a:latin typeface="Calibri"/>
                <a:cs typeface="Calibri"/>
              </a:rPr>
              <a:t> </a:t>
            </a:r>
            <a:r>
              <a:rPr sz="1200" dirty="0">
                <a:latin typeface="Calibri"/>
                <a:cs typeface="Calibri"/>
              </a:rPr>
              <a:t>less </a:t>
            </a:r>
            <a:r>
              <a:rPr sz="1200" spc="-5" dirty="0">
                <a:latin typeface="Calibri"/>
                <a:cs typeface="Calibri"/>
              </a:rPr>
              <a:t>than</a:t>
            </a:r>
            <a:r>
              <a:rPr sz="1200" dirty="0">
                <a:latin typeface="Calibri"/>
                <a:cs typeface="Calibri"/>
              </a:rPr>
              <a:t> 6.8. </a:t>
            </a:r>
            <a:r>
              <a:rPr sz="1200" spc="-5" dirty="0">
                <a:latin typeface="Calibri"/>
                <a:cs typeface="Calibri"/>
              </a:rPr>
              <a:t>Diabetes</a:t>
            </a:r>
            <a:r>
              <a:rPr sz="1200" spc="10" dirty="0">
                <a:latin typeface="Calibri"/>
                <a:cs typeface="Calibri"/>
              </a:rPr>
              <a:t> </a:t>
            </a:r>
            <a:r>
              <a:rPr sz="1200" spc="-5" dirty="0">
                <a:latin typeface="Calibri"/>
                <a:cs typeface="Calibri"/>
              </a:rPr>
              <a:t>risk</a:t>
            </a:r>
            <a:r>
              <a:rPr sz="1200" dirty="0">
                <a:latin typeface="Calibri"/>
                <a:cs typeface="Calibri"/>
              </a:rPr>
              <a:t> </a:t>
            </a:r>
            <a:r>
              <a:rPr sz="1200" spc="-5" dirty="0">
                <a:latin typeface="Calibri"/>
                <a:cs typeface="Calibri"/>
              </a:rPr>
              <a:t>depends on</a:t>
            </a:r>
            <a:r>
              <a:rPr sz="1200" dirty="0">
                <a:latin typeface="Calibri"/>
                <a:cs typeface="Calibri"/>
              </a:rPr>
              <a:t> </a:t>
            </a:r>
            <a:r>
              <a:rPr sz="1200" spc="-5" dirty="0">
                <a:latin typeface="Calibri"/>
                <a:cs typeface="Calibri"/>
              </a:rPr>
              <a:t>other factors</a:t>
            </a:r>
            <a:r>
              <a:rPr sz="1200" spc="25" dirty="0">
                <a:latin typeface="Calibri"/>
                <a:cs typeface="Calibri"/>
              </a:rPr>
              <a:t> </a:t>
            </a:r>
            <a:r>
              <a:rPr sz="1200" dirty="0">
                <a:latin typeface="Calibri"/>
                <a:cs typeface="Calibri"/>
              </a:rPr>
              <a:t>as</a:t>
            </a:r>
            <a:r>
              <a:rPr sz="1200" spc="-5" dirty="0">
                <a:latin typeface="Calibri"/>
                <a:cs typeface="Calibri"/>
              </a:rPr>
              <a:t> </a:t>
            </a:r>
            <a:r>
              <a:rPr sz="1200" dirty="0">
                <a:latin typeface="Calibri"/>
                <a:cs typeface="Calibri"/>
              </a:rPr>
              <a:t>well.</a:t>
            </a:r>
            <a:r>
              <a:rPr sz="1200" spc="-5" dirty="0">
                <a:latin typeface="Calibri"/>
                <a:cs typeface="Calibri"/>
              </a:rPr>
              <a:t> Diabetic</a:t>
            </a:r>
            <a:r>
              <a:rPr sz="1200" spc="5" dirty="0">
                <a:latin typeface="Calibri"/>
                <a:cs typeface="Calibri"/>
              </a:rPr>
              <a:t> </a:t>
            </a:r>
            <a:r>
              <a:rPr sz="1200" spc="-5" dirty="0">
                <a:latin typeface="Calibri"/>
                <a:cs typeface="Calibri"/>
              </a:rPr>
              <a:t>patients </a:t>
            </a:r>
            <a:r>
              <a:rPr sz="1200" dirty="0">
                <a:latin typeface="Calibri"/>
                <a:cs typeface="Calibri"/>
              </a:rPr>
              <a:t>are</a:t>
            </a:r>
            <a:r>
              <a:rPr sz="1200" spc="10" dirty="0">
                <a:latin typeface="Calibri"/>
                <a:cs typeface="Calibri"/>
              </a:rPr>
              <a:t> </a:t>
            </a:r>
            <a:r>
              <a:rPr sz="1200" spc="-10" dirty="0">
                <a:latin typeface="Calibri"/>
                <a:cs typeface="Calibri"/>
              </a:rPr>
              <a:t>most </a:t>
            </a:r>
            <a:r>
              <a:rPr sz="1200" spc="-5" dirty="0">
                <a:latin typeface="Calibri"/>
                <a:cs typeface="Calibri"/>
              </a:rPr>
              <a:t> commonly</a:t>
            </a:r>
            <a:r>
              <a:rPr sz="1200" spc="-15" dirty="0">
                <a:latin typeface="Calibri"/>
                <a:cs typeface="Calibri"/>
              </a:rPr>
              <a:t> </a:t>
            </a:r>
            <a:r>
              <a:rPr sz="1200" spc="-5" dirty="0">
                <a:latin typeface="Calibri"/>
                <a:cs typeface="Calibri"/>
              </a:rPr>
              <a:t>found within </a:t>
            </a:r>
            <a:r>
              <a:rPr sz="1200" dirty="0">
                <a:latin typeface="Calibri"/>
                <a:cs typeface="Calibri"/>
              </a:rPr>
              <a:t>the</a:t>
            </a:r>
            <a:r>
              <a:rPr sz="1200" spc="-10" dirty="0">
                <a:latin typeface="Calibri"/>
                <a:cs typeface="Calibri"/>
              </a:rPr>
              <a:t> </a:t>
            </a:r>
            <a:r>
              <a:rPr sz="1200" spc="-5" dirty="0">
                <a:latin typeface="Calibri"/>
                <a:cs typeface="Calibri"/>
              </a:rPr>
              <a:t>blood</a:t>
            </a:r>
            <a:r>
              <a:rPr sz="1200" spc="10" dirty="0">
                <a:latin typeface="Calibri"/>
                <a:cs typeface="Calibri"/>
              </a:rPr>
              <a:t> </a:t>
            </a:r>
            <a:r>
              <a:rPr sz="1200" spc="-5" dirty="0">
                <a:latin typeface="Calibri"/>
                <a:cs typeface="Calibri"/>
              </a:rPr>
              <a:t>glucose</a:t>
            </a:r>
            <a:r>
              <a:rPr sz="1200" spc="5" dirty="0">
                <a:latin typeface="Calibri"/>
                <a:cs typeface="Calibri"/>
              </a:rPr>
              <a:t> </a:t>
            </a:r>
            <a:r>
              <a:rPr sz="1200" spc="-5" dirty="0">
                <a:latin typeface="Calibri"/>
                <a:cs typeface="Calibri"/>
              </a:rPr>
              <a:t>level</a:t>
            </a:r>
            <a:r>
              <a:rPr sz="1200" spc="5" dirty="0">
                <a:latin typeface="Calibri"/>
                <a:cs typeface="Calibri"/>
              </a:rPr>
              <a:t> </a:t>
            </a:r>
            <a:r>
              <a:rPr sz="1200" spc="-5" dirty="0">
                <a:latin typeface="Calibri"/>
                <a:cs typeface="Calibri"/>
              </a:rPr>
              <a:t>range</a:t>
            </a:r>
            <a:r>
              <a:rPr sz="1200" spc="5" dirty="0">
                <a:latin typeface="Calibri"/>
                <a:cs typeface="Calibri"/>
              </a:rPr>
              <a:t> </a:t>
            </a:r>
            <a:r>
              <a:rPr sz="1200" spc="-5" dirty="0">
                <a:latin typeface="Calibri"/>
                <a:cs typeface="Calibri"/>
              </a:rPr>
              <a:t>of </a:t>
            </a:r>
            <a:r>
              <a:rPr sz="1200" dirty="0">
                <a:latin typeface="Calibri"/>
                <a:cs typeface="Calibri"/>
              </a:rPr>
              <a:t>220</a:t>
            </a:r>
            <a:r>
              <a:rPr sz="1200" spc="-5" dirty="0">
                <a:latin typeface="Calibri"/>
                <a:cs typeface="Calibri"/>
              </a:rPr>
              <a:t> </a:t>
            </a:r>
            <a:r>
              <a:rPr sz="1200" dirty="0">
                <a:latin typeface="Calibri"/>
                <a:cs typeface="Calibri"/>
              </a:rPr>
              <a:t>to</a:t>
            </a:r>
            <a:r>
              <a:rPr sz="1200" spc="-10" dirty="0">
                <a:latin typeface="Calibri"/>
                <a:cs typeface="Calibri"/>
              </a:rPr>
              <a:t> </a:t>
            </a:r>
            <a:r>
              <a:rPr sz="1200" spc="-5" dirty="0">
                <a:latin typeface="Calibri"/>
                <a:cs typeface="Calibri"/>
              </a:rPr>
              <a:t>280.</a:t>
            </a:r>
            <a:endParaRPr sz="1200">
              <a:latin typeface="Calibri"/>
              <a:cs typeface="Calibri"/>
            </a:endParaRPr>
          </a:p>
        </p:txBody>
      </p:sp>
      <p:sp>
        <p:nvSpPr>
          <p:cNvPr id="3" name="object 3"/>
          <p:cNvSpPr txBox="1"/>
          <p:nvPr/>
        </p:nvSpPr>
        <p:spPr>
          <a:xfrm>
            <a:off x="2055622" y="4783962"/>
            <a:ext cx="344868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Relation</a:t>
            </a:r>
            <a:r>
              <a:rPr sz="1800" b="1" spc="-20" dirty="0">
                <a:latin typeface="Calibri"/>
                <a:cs typeface="Calibri"/>
              </a:rPr>
              <a:t> </a:t>
            </a:r>
            <a:r>
              <a:rPr sz="1800" b="1" spc="-5" dirty="0">
                <a:latin typeface="Calibri"/>
                <a:cs typeface="Calibri"/>
              </a:rPr>
              <a:t>between</a:t>
            </a:r>
            <a:r>
              <a:rPr sz="1800" b="1" spc="-10" dirty="0">
                <a:latin typeface="Calibri"/>
                <a:cs typeface="Calibri"/>
              </a:rPr>
              <a:t> </a:t>
            </a:r>
            <a:r>
              <a:rPr sz="1800" b="1" dirty="0">
                <a:latin typeface="Calibri"/>
                <a:cs typeface="Calibri"/>
              </a:rPr>
              <a:t>BMI</a:t>
            </a:r>
            <a:r>
              <a:rPr sz="1800" b="1" spc="-10" dirty="0">
                <a:latin typeface="Calibri"/>
                <a:cs typeface="Calibri"/>
              </a:rPr>
              <a:t> </a:t>
            </a:r>
            <a:r>
              <a:rPr sz="1800" b="1" spc="-5" dirty="0">
                <a:latin typeface="Calibri"/>
                <a:cs typeface="Calibri"/>
              </a:rPr>
              <a:t>and</a:t>
            </a:r>
            <a:r>
              <a:rPr sz="1800" b="1" spc="-10" dirty="0">
                <a:latin typeface="Calibri"/>
                <a:cs typeface="Calibri"/>
              </a:rPr>
              <a:t> </a:t>
            </a:r>
            <a:r>
              <a:rPr sz="1800" b="1" spc="-5" dirty="0">
                <a:latin typeface="Calibri"/>
                <a:cs typeface="Calibri"/>
              </a:rPr>
              <a:t>Diabetes</a:t>
            </a:r>
            <a:endParaRPr sz="1800">
              <a:latin typeface="Calibri"/>
              <a:cs typeface="Calibri"/>
            </a:endParaRPr>
          </a:p>
        </p:txBody>
      </p:sp>
      <p:sp>
        <p:nvSpPr>
          <p:cNvPr id="4" name="object 4"/>
          <p:cNvSpPr txBox="1"/>
          <p:nvPr/>
        </p:nvSpPr>
        <p:spPr>
          <a:xfrm>
            <a:off x="902004" y="7459979"/>
            <a:ext cx="5683885" cy="1837055"/>
          </a:xfrm>
          <a:prstGeom prst="rect">
            <a:avLst/>
          </a:prstGeom>
        </p:spPr>
        <p:txBody>
          <a:bodyPr vert="horz" wrap="square" lIns="0" tIns="13335" rIns="0" bIns="0" rtlCol="0">
            <a:spAutoFit/>
          </a:bodyPr>
          <a:lstStyle/>
          <a:p>
            <a:pPr marL="12700" marR="5080">
              <a:lnSpc>
                <a:spcPct val="109700"/>
              </a:lnSpc>
              <a:spcBef>
                <a:spcPts val="105"/>
              </a:spcBef>
            </a:pPr>
            <a:r>
              <a:rPr sz="1200" dirty="0">
                <a:latin typeface="Calibri"/>
                <a:cs typeface="Calibri"/>
              </a:rPr>
              <a:t>We</a:t>
            </a:r>
            <a:r>
              <a:rPr sz="1200" spc="5" dirty="0">
                <a:latin typeface="Calibri"/>
                <a:cs typeface="Calibri"/>
              </a:rPr>
              <a:t> </a:t>
            </a:r>
            <a:r>
              <a:rPr sz="1200" spc="-5" dirty="0">
                <a:latin typeface="Calibri"/>
                <a:cs typeface="Calibri"/>
              </a:rPr>
              <a:t>can</a:t>
            </a:r>
            <a:r>
              <a:rPr sz="1200" dirty="0">
                <a:latin typeface="Calibri"/>
                <a:cs typeface="Calibri"/>
              </a:rPr>
              <a:t> </a:t>
            </a:r>
            <a:r>
              <a:rPr sz="1200" spc="-5" dirty="0">
                <a:latin typeface="Calibri"/>
                <a:cs typeface="Calibri"/>
              </a:rPr>
              <a:t>observe</a:t>
            </a:r>
            <a:r>
              <a:rPr sz="1200" spc="-10" dirty="0">
                <a:latin typeface="Calibri"/>
                <a:cs typeface="Calibri"/>
              </a:rPr>
              <a:t> </a:t>
            </a:r>
            <a:r>
              <a:rPr sz="1200" spc="-5" dirty="0">
                <a:latin typeface="Calibri"/>
                <a:cs typeface="Calibri"/>
              </a:rPr>
              <a:t>that</a:t>
            </a:r>
            <a:r>
              <a:rPr sz="1200" dirty="0">
                <a:latin typeface="Calibri"/>
                <a:cs typeface="Calibri"/>
              </a:rPr>
              <a:t> </a:t>
            </a:r>
            <a:r>
              <a:rPr sz="1200" spc="-5" dirty="0">
                <a:latin typeface="Calibri"/>
                <a:cs typeface="Calibri"/>
              </a:rPr>
              <a:t>there</a:t>
            </a:r>
            <a:r>
              <a:rPr sz="1200" spc="5" dirty="0">
                <a:latin typeface="Calibri"/>
                <a:cs typeface="Calibri"/>
              </a:rPr>
              <a:t> </a:t>
            </a:r>
            <a:r>
              <a:rPr sz="1200" dirty="0">
                <a:latin typeface="Calibri"/>
                <a:cs typeface="Calibri"/>
              </a:rPr>
              <a:t>is</a:t>
            </a:r>
            <a:r>
              <a:rPr sz="1200" spc="-5" dirty="0">
                <a:latin typeface="Calibri"/>
                <a:cs typeface="Calibri"/>
              </a:rPr>
              <a:t> </a:t>
            </a:r>
            <a:r>
              <a:rPr sz="1200" dirty="0">
                <a:latin typeface="Calibri"/>
                <a:cs typeface="Calibri"/>
              </a:rPr>
              <a:t>no</a:t>
            </a:r>
            <a:r>
              <a:rPr sz="1200" spc="5" dirty="0">
                <a:latin typeface="Calibri"/>
                <a:cs typeface="Calibri"/>
              </a:rPr>
              <a:t> </a:t>
            </a:r>
            <a:r>
              <a:rPr sz="1200" spc="-5" dirty="0">
                <a:latin typeface="Calibri"/>
                <a:cs typeface="Calibri"/>
              </a:rPr>
              <a:t>strong relationship</a:t>
            </a:r>
            <a:r>
              <a:rPr sz="1200" spc="5" dirty="0">
                <a:latin typeface="Calibri"/>
                <a:cs typeface="Calibri"/>
              </a:rPr>
              <a:t> </a:t>
            </a:r>
            <a:r>
              <a:rPr sz="1200" spc="-5" dirty="0">
                <a:latin typeface="Calibri"/>
                <a:cs typeface="Calibri"/>
              </a:rPr>
              <a:t>between</a:t>
            </a:r>
            <a:r>
              <a:rPr sz="1200" spc="10" dirty="0">
                <a:latin typeface="Calibri"/>
                <a:cs typeface="Calibri"/>
              </a:rPr>
              <a:t> </a:t>
            </a:r>
            <a:r>
              <a:rPr sz="1200" spc="-5" dirty="0">
                <a:latin typeface="Calibri"/>
                <a:cs typeface="Calibri"/>
              </a:rPr>
              <a:t>BMI</a:t>
            </a:r>
            <a:r>
              <a:rPr sz="1200" dirty="0">
                <a:latin typeface="Calibri"/>
                <a:cs typeface="Calibri"/>
              </a:rPr>
              <a:t> </a:t>
            </a:r>
            <a:r>
              <a:rPr sz="1200" spc="-5" dirty="0">
                <a:latin typeface="Calibri"/>
                <a:cs typeface="Calibri"/>
              </a:rPr>
              <a:t>and</a:t>
            </a:r>
            <a:r>
              <a:rPr sz="1200" dirty="0">
                <a:latin typeface="Calibri"/>
                <a:cs typeface="Calibri"/>
              </a:rPr>
              <a:t> </a:t>
            </a:r>
            <a:r>
              <a:rPr sz="1200" spc="-5" dirty="0">
                <a:latin typeface="Calibri"/>
                <a:cs typeface="Calibri"/>
              </a:rPr>
              <a:t>diabetes.</a:t>
            </a:r>
            <a:r>
              <a:rPr sz="1200" dirty="0">
                <a:latin typeface="Calibri"/>
                <a:cs typeface="Calibri"/>
              </a:rPr>
              <a:t> If a</a:t>
            </a:r>
            <a:r>
              <a:rPr sz="1200" spc="-10" dirty="0">
                <a:latin typeface="Calibri"/>
                <a:cs typeface="Calibri"/>
              </a:rPr>
              <a:t> </a:t>
            </a:r>
            <a:r>
              <a:rPr sz="1200" spc="-5" dirty="0">
                <a:latin typeface="Calibri"/>
                <a:cs typeface="Calibri"/>
              </a:rPr>
              <a:t>person </a:t>
            </a:r>
            <a:r>
              <a:rPr sz="1200" dirty="0">
                <a:latin typeface="Calibri"/>
                <a:cs typeface="Calibri"/>
              </a:rPr>
              <a:t> has a </a:t>
            </a:r>
            <a:r>
              <a:rPr sz="1200" spc="-10" dirty="0">
                <a:latin typeface="Calibri"/>
                <a:cs typeface="Calibri"/>
              </a:rPr>
              <a:t>low</a:t>
            </a:r>
            <a:r>
              <a:rPr sz="1200" spc="-5" dirty="0">
                <a:latin typeface="Calibri"/>
                <a:cs typeface="Calibri"/>
              </a:rPr>
              <a:t> </a:t>
            </a:r>
            <a:r>
              <a:rPr sz="1200" dirty="0">
                <a:latin typeface="Calibri"/>
                <a:cs typeface="Calibri"/>
              </a:rPr>
              <a:t>BMI </a:t>
            </a:r>
            <a:r>
              <a:rPr sz="1200" spc="-5" dirty="0">
                <a:latin typeface="Calibri"/>
                <a:cs typeface="Calibri"/>
              </a:rPr>
              <a:t>score,</a:t>
            </a:r>
            <a:r>
              <a:rPr sz="1200" dirty="0">
                <a:latin typeface="Calibri"/>
                <a:cs typeface="Calibri"/>
              </a:rPr>
              <a:t> </a:t>
            </a:r>
            <a:r>
              <a:rPr sz="1200" spc="-5" dirty="0">
                <a:latin typeface="Calibri"/>
                <a:cs typeface="Calibri"/>
              </a:rPr>
              <a:t>the</a:t>
            </a:r>
            <a:r>
              <a:rPr sz="1200" dirty="0">
                <a:latin typeface="Calibri"/>
                <a:cs typeface="Calibri"/>
              </a:rPr>
              <a:t> risk</a:t>
            </a:r>
            <a:r>
              <a:rPr sz="1200" spc="-5" dirty="0">
                <a:latin typeface="Calibri"/>
                <a:cs typeface="Calibri"/>
              </a:rPr>
              <a:t> of</a:t>
            </a:r>
            <a:r>
              <a:rPr sz="1200" dirty="0">
                <a:latin typeface="Calibri"/>
                <a:cs typeface="Calibri"/>
              </a:rPr>
              <a:t> </a:t>
            </a:r>
            <a:r>
              <a:rPr sz="1200" spc="-5" dirty="0">
                <a:latin typeface="Calibri"/>
                <a:cs typeface="Calibri"/>
              </a:rPr>
              <a:t>diabetes</a:t>
            </a:r>
            <a:r>
              <a:rPr sz="1200" spc="5" dirty="0">
                <a:latin typeface="Calibri"/>
                <a:cs typeface="Calibri"/>
              </a:rPr>
              <a:t> </a:t>
            </a:r>
            <a:r>
              <a:rPr sz="1200" spc="-5" dirty="0">
                <a:latin typeface="Calibri"/>
                <a:cs typeface="Calibri"/>
              </a:rPr>
              <a:t>increases;</a:t>
            </a:r>
            <a:r>
              <a:rPr sz="1200" spc="5" dirty="0">
                <a:latin typeface="Calibri"/>
                <a:cs typeface="Calibri"/>
              </a:rPr>
              <a:t> </a:t>
            </a:r>
            <a:r>
              <a:rPr sz="1200" spc="-5" dirty="0">
                <a:latin typeface="Calibri"/>
                <a:cs typeface="Calibri"/>
              </a:rPr>
              <a:t>similarly,</a:t>
            </a:r>
            <a:r>
              <a:rPr sz="1200" spc="-10" dirty="0">
                <a:latin typeface="Calibri"/>
                <a:cs typeface="Calibri"/>
              </a:rPr>
              <a:t> </a:t>
            </a:r>
            <a:r>
              <a:rPr sz="1200" spc="-5" dirty="0">
                <a:latin typeface="Calibri"/>
                <a:cs typeface="Calibri"/>
              </a:rPr>
              <a:t>when</a:t>
            </a:r>
            <a:r>
              <a:rPr sz="1200" spc="10" dirty="0">
                <a:latin typeface="Calibri"/>
                <a:cs typeface="Calibri"/>
              </a:rPr>
              <a:t> </a:t>
            </a:r>
            <a:r>
              <a:rPr sz="1200" dirty="0">
                <a:latin typeface="Calibri"/>
                <a:cs typeface="Calibri"/>
              </a:rPr>
              <a:t>a</a:t>
            </a:r>
            <a:r>
              <a:rPr sz="1200" spc="-10" dirty="0">
                <a:latin typeface="Calibri"/>
                <a:cs typeface="Calibri"/>
              </a:rPr>
              <a:t> </a:t>
            </a:r>
            <a:r>
              <a:rPr sz="1200" spc="-5" dirty="0">
                <a:latin typeface="Calibri"/>
                <a:cs typeface="Calibri"/>
              </a:rPr>
              <a:t>person</a:t>
            </a:r>
            <a:r>
              <a:rPr sz="1200" spc="5" dirty="0">
                <a:latin typeface="Calibri"/>
                <a:cs typeface="Calibri"/>
              </a:rPr>
              <a:t> </a:t>
            </a:r>
            <a:r>
              <a:rPr sz="1200" dirty="0">
                <a:latin typeface="Calibri"/>
                <a:cs typeface="Calibri"/>
              </a:rPr>
              <a:t>has</a:t>
            </a:r>
            <a:r>
              <a:rPr sz="1200" spc="-10" dirty="0">
                <a:latin typeface="Calibri"/>
                <a:cs typeface="Calibri"/>
              </a:rPr>
              <a:t> </a:t>
            </a:r>
            <a:r>
              <a:rPr sz="1200" dirty="0">
                <a:latin typeface="Calibri"/>
                <a:cs typeface="Calibri"/>
              </a:rPr>
              <a:t>a</a:t>
            </a:r>
            <a:r>
              <a:rPr sz="1200" spc="-10" dirty="0">
                <a:latin typeface="Calibri"/>
                <a:cs typeface="Calibri"/>
              </a:rPr>
              <a:t> </a:t>
            </a:r>
            <a:r>
              <a:rPr sz="1200" dirty="0">
                <a:latin typeface="Calibri"/>
                <a:cs typeface="Calibri"/>
              </a:rPr>
              <a:t>high</a:t>
            </a:r>
            <a:r>
              <a:rPr sz="1200" spc="5" dirty="0">
                <a:latin typeface="Calibri"/>
                <a:cs typeface="Calibri"/>
              </a:rPr>
              <a:t> </a:t>
            </a:r>
            <a:r>
              <a:rPr sz="1200" spc="-5" dirty="0">
                <a:latin typeface="Calibri"/>
                <a:cs typeface="Calibri"/>
              </a:rPr>
              <a:t>BMI, </a:t>
            </a:r>
            <a:r>
              <a:rPr sz="1200" spc="-254" dirty="0">
                <a:latin typeface="Calibri"/>
                <a:cs typeface="Calibri"/>
              </a:rPr>
              <a:t> </a:t>
            </a:r>
            <a:r>
              <a:rPr sz="1200" dirty="0">
                <a:latin typeface="Calibri"/>
                <a:cs typeface="Calibri"/>
              </a:rPr>
              <a:t>the</a:t>
            </a:r>
            <a:r>
              <a:rPr sz="1200" spc="-10" dirty="0">
                <a:latin typeface="Calibri"/>
                <a:cs typeface="Calibri"/>
              </a:rPr>
              <a:t> </a:t>
            </a:r>
            <a:r>
              <a:rPr sz="1200" spc="-5" dirty="0">
                <a:latin typeface="Calibri"/>
                <a:cs typeface="Calibri"/>
              </a:rPr>
              <a:t>chances of diabetes</a:t>
            </a:r>
            <a:r>
              <a:rPr sz="1200" spc="5" dirty="0">
                <a:latin typeface="Calibri"/>
                <a:cs typeface="Calibri"/>
              </a:rPr>
              <a:t> </a:t>
            </a:r>
            <a:r>
              <a:rPr sz="1200" spc="-5" dirty="0">
                <a:latin typeface="Calibri"/>
                <a:cs typeface="Calibri"/>
              </a:rPr>
              <a:t>risk </a:t>
            </a:r>
            <a:r>
              <a:rPr sz="1200" dirty="0">
                <a:latin typeface="Calibri"/>
                <a:cs typeface="Calibri"/>
              </a:rPr>
              <a:t>also</a:t>
            </a:r>
            <a:r>
              <a:rPr sz="1200" spc="10" dirty="0">
                <a:latin typeface="Calibri"/>
                <a:cs typeface="Calibri"/>
              </a:rPr>
              <a:t> </a:t>
            </a:r>
            <a:r>
              <a:rPr sz="1200" dirty="0">
                <a:latin typeface="Calibri"/>
                <a:cs typeface="Calibri"/>
              </a:rPr>
              <a:t>increase,</a:t>
            </a:r>
            <a:r>
              <a:rPr sz="1200" spc="-5" dirty="0">
                <a:latin typeface="Calibri"/>
                <a:cs typeface="Calibri"/>
              </a:rPr>
              <a:t> potentially affecting both conditions.</a:t>
            </a:r>
            <a:endParaRPr sz="1200">
              <a:latin typeface="Calibri"/>
              <a:cs typeface="Calibri"/>
            </a:endParaRPr>
          </a:p>
          <a:p>
            <a:pPr>
              <a:lnSpc>
                <a:spcPct val="100000"/>
              </a:lnSpc>
            </a:pPr>
            <a:endParaRPr sz="1200">
              <a:latin typeface="Calibri"/>
              <a:cs typeface="Calibri"/>
            </a:endParaRPr>
          </a:p>
          <a:p>
            <a:pPr>
              <a:lnSpc>
                <a:spcPct val="100000"/>
              </a:lnSpc>
              <a:spcBef>
                <a:spcPts val="5"/>
              </a:spcBef>
            </a:pPr>
            <a:endParaRPr sz="1500">
              <a:latin typeface="Calibri"/>
              <a:cs typeface="Calibri"/>
            </a:endParaRPr>
          </a:p>
          <a:p>
            <a:pPr marL="72390" algn="ctr">
              <a:lnSpc>
                <a:spcPct val="100000"/>
              </a:lnSpc>
            </a:pPr>
            <a:r>
              <a:rPr sz="1800" b="1" dirty="0">
                <a:latin typeface="Calibri"/>
                <a:cs typeface="Calibri"/>
              </a:rPr>
              <a:t>Model</a:t>
            </a:r>
            <a:r>
              <a:rPr sz="1800" b="1" spc="-45" dirty="0">
                <a:latin typeface="Calibri"/>
                <a:cs typeface="Calibri"/>
              </a:rPr>
              <a:t> </a:t>
            </a:r>
            <a:r>
              <a:rPr sz="1800" b="1" spc="-5" dirty="0">
                <a:latin typeface="Calibri"/>
                <a:cs typeface="Calibri"/>
              </a:rPr>
              <a:t>Selection</a:t>
            </a:r>
            <a:endParaRPr sz="1800">
              <a:latin typeface="Calibri"/>
              <a:cs typeface="Calibri"/>
            </a:endParaRPr>
          </a:p>
          <a:p>
            <a:pPr marL="12700" marR="248285">
              <a:lnSpc>
                <a:spcPct val="110000"/>
              </a:lnSpc>
              <a:spcBef>
                <a:spcPts val="890"/>
              </a:spcBef>
            </a:pPr>
            <a:r>
              <a:rPr sz="1200" dirty="0">
                <a:latin typeface="Calibri"/>
                <a:cs typeface="Calibri"/>
              </a:rPr>
              <a:t>We</a:t>
            </a:r>
            <a:r>
              <a:rPr sz="1200" spc="5" dirty="0">
                <a:latin typeface="Calibri"/>
                <a:cs typeface="Calibri"/>
              </a:rPr>
              <a:t> </a:t>
            </a:r>
            <a:r>
              <a:rPr sz="1200" spc="-5" dirty="0">
                <a:latin typeface="Calibri"/>
                <a:cs typeface="Calibri"/>
              </a:rPr>
              <a:t>used three</a:t>
            </a:r>
            <a:r>
              <a:rPr sz="1200" spc="10" dirty="0">
                <a:latin typeface="Calibri"/>
                <a:cs typeface="Calibri"/>
              </a:rPr>
              <a:t> </a:t>
            </a:r>
            <a:r>
              <a:rPr sz="1200" spc="-5" dirty="0">
                <a:latin typeface="Calibri"/>
                <a:cs typeface="Calibri"/>
              </a:rPr>
              <a:t>models, namely</a:t>
            </a:r>
            <a:r>
              <a:rPr sz="1200" dirty="0">
                <a:latin typeface="Calibri"/>
                <a:cs typeface="Calibri"/>
              </a:rPr>
              <a:t> </a:t>
            </a:r>
            <a:r>
              <a:rPr sz="1200" spc="-5" dirty="0">
                <a:latin typeface="Calibri"/>
                <a:cs typeface="Calibri"/>
              </a:rPr>
              <a:t>the</a:t>
            </a:r>
            <a:r>
              <a:rPr sz="1200" dirty="0">
                <a:latin typeface="Calibri"/>
                <a:cs typeface="Calibri"/>
              </a:rPr>
              <a:t> decision</a:t>
            </a:r>
            <a:r>
              <a:rPr sz="1200" spc="-5" dirty="0">
                <a:latin typeface="Calibri"/>
                <a:cs typeface="Calibri"/>
              </a:rPr>
              <a:t> tree</a:t>
            </a:r>
            <a:r>
              <a:rPr sz="1200" spc="10" dirty="0">
                <a:latin typeface="Calibri"/>
                <a:cs typeface="Calibri"/>
              </a:rPr>
              <a:t> </a:t>
            </a:r>
            <a:r>
              <a:rPr sz="1200" spc="-5" dirty="0">
                <a:latin typeface="Calibri"/>
                <a:cs typeface="Calibri"/>
              </a:rPr>
              <a:t>classifier,</a:t>
            </a:r>
            <a:r>
              <a:rPr sz="1200" dirty="0">
                <a:latin typeface="Calibri"/>
                <a:cs typeface="Calibri"/>
              </a:rPr>
              <a:t> </a:t>
            </a:r>
            <a:r>
              <a:rPr sz="1200" spc="-5" dirty="0">
                <a:latin typeface="Calibri"/>
                <a:cs typeface="Calibri"/>
              </a:rPr>
              <a:t>random forest</a:t>
            </a:r>
            <a:r>
              <a:rPr sz="1200" spc="10" dirty="0">
                <a:latin typeface="Calibri"/>
                <a:cs typeface="Calibri"/>
              </a:rPr>
              <a:t> </a:t>
            </a:r>
            <a:r>
              <a:rPr sz="1200" dirty="0">
                <a:latin typeface="Calibri"/>
                <a:cs typeface="Calibri"/>
              </a:rPr>
              <a:t>classifier, </a:t>
            </a:r>
            <a:r>
              <a:rPr sz="1200" spc="-5" dirty="0">
                <a:latin typeface="Calibri"/>
                <a:cs typeface="Calibri"/>
              </a:rPr>
              <a:t>and </a:t>
            </a:r>
            <a:r>
              <a:rPr sz="1200" spc="-254" dirty="0">
                <a:latin typeface="Calibri"/>
                <a:cs typeface="Calibri"/>
              </a:rPr>
              <a:t> </a:t>
            </a:r>
            <a:r>
              <a:rPr sz="1200" dirty="0">
                <a:latin typeface="Calibri"/>
                <a:cs typeface="Calibri"/>
              </a:rPr>
              <a:t>logistic </a:t>
            </a:r>
            <a:r>
              <a:rPr sz="1200" spc="-5" dirty="0">
                <a:latin typeface="Calibri"/>
                <a:cs typeface="Calibri"/>
              </a:rPr>
              <a:t>regression</a:t>
            </a:r>
            <a:r>
              <a:rPr sz="1200" spc="10" dirty="0">
                <a:latin typeface="Calibri"/>
                <a:cs typeface="Calibri"/>
              </a:rPr>
              <a:t> </a:t>
            </a:r>
            <a:r>
              <a:rPr sz="1200" spc="-5" dirty="0">
                <a:latin typeface="Calibri"/>
                <a:cs typeface="Calibri"/>
              </a:rPr>
              <a:t>classifier,</a:t>
            </a:r>
            <a:r>
              <a:rPr sz="1200" dirty="0">
                <a:latin typeface="Calibri"/>
                <a:cs typeface="Calibri"/>
              </a:rPr>
              <a:t> </a:t>
            </a:r>
            <a:r>
              <a:rPr sz="1200" spc="-5" dirty="0">
                <a:latin typeface="Calibri"/>
                <a:cs typeface="Calibri"/>
              </a:rPr>
              <a:t>for</a:t>
            </a:r>
            <a:r>
              <a:rPr sz="1200" spc="5" dirty="0">
                <a:latin typeface="Calibri"/>
                <a:cs typeface="Calibri"/>
              </a:rPr>
              <a:t> </a:t>
            </a:r>
            <a:r>
              <a:rPr sz="1200" dirty="0">
                <a:latin typeface="Calibri"/>
                <a:cs typeface="Calibri"/>
              </a:rPr>
              <a:t>a</a:t>
            </a:r>
            <a:r>
              <a:rPr sz="1200" spc="-10" dirty="0">
                <a:latin typeface="Calibri"/>
                <a:cs typeface="Calibri"/>
              </a:rPr>
              <a:t> </a:t>
            </a:r>
            <a:r>
              <a:rPr sz="1200" spc="-5" dirty="0">
                <a:latin typeface="Calibri"/>
                <a:cs typeface="Calibri"/>
              </a:rPr>
              <a:t>classification problem.</a:t>
            </a:r>
            <a:endParaRPr sz="1200">
              <a:latin typeface="Calibri"/>
              <a:cs typeface="Calibri"/>
            </a:endParaRPr>
          </a:p>
        </p:txBody>
      </p:sp>
      <p:pic>
        <p:nvPicPr>
          <p:cNvPr id="5" name="object 5"/>
          <p:cNvPicPr/>
          <p:nvPr/>
        </p:nvPicPr>
        <p:blipFill>
          <a:blip r:embed="rId2" cstate="print"/>
          <a:stretch>
            <a:fillRect/>
          </a:stretch>
        </p:blipFill>
        <p:spPr>
          <a:xfrm>
            <a:off x="914400" y="914399"/>
            <a:ext cx="5731509" cy="2083547"/>
          </a:xfrm>
          <a:prstGeom prst="rect">
            <a:avLst/>
          </a:prstGeom>
        </p:spPr>
      </p:pic>
      <p:pic>
        <p:nvPicPr>
          <p:cNvPr id="6" name="object 6"/>
          <p:cNvPicPr/>
          <p:nvPr/>
        </p:nvPicPr>
        <p:blipFill>
          <a:blip r:embed="rId3" cstate="print"/>
          <a:stretch>
            <a:fillRect/>
          </a:stretch>
        </p:blipFill>
        <p:spPr>
          <a:xfrm>
            <a:off x="1011407" y="5380236"/>
            <a:ext cx="5246473" cy="188669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94079"/>
            <a:ext cx="5732145" cy="3130550"/>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Calibri"/>
                <a:cs typeface="Calibri"/>
              </a:rPr>
              <a:t>RandomForestClassifier:</a:t>
            </a:r>
            <a:endParaRPr sz="1200">
              <a:latin typeface="Calibri"/>
              <a:cs typeface="Calibri"/>
            </a:endParaRPr>
          </a:p>
          <a:p>
            <a:pPr marL="12700">
              <a:lnSpc>
                <a:spcPct val="100000"/>
              </a:lnSpc>
              <a:spcBef>
                <a:spcPts val="935"/>
              </a:spcBef>
            </a:pPr>
            <a:r>
              <a:rPr sz="1200" spc="-5" dirty="0">
                <a:latin typeface="Calibri"/>
                <a:cs typeface="Calibri"/>
              </a:rPr>
              <a:t>Model Score:</a:t>
            </a:r>
            <a:r>
              <a:rPr sz="1200" dirty="0">
                <a:latin typeface="Calibri"/>
                <a:cs typeface="Calibri"/>
              </a:rPr>
              <a:t> </a:t>
            </a:r>
            <a:r>
              <a:rPr sz="1200" spc="-5" dirty="0">
                <a:latin typeface="Calibri"/>
                <a:cs typeface="Calibri"/>
              </a:rPr>
              <a:t>0.9689298043728424</a:t>
            </a:r>
            <a:endParaRPr sz="1200">
              <a:latin typeface="Calibri"/>
              <a:cs typeface="Calibri"/>
            </a:endParaRPr>
          </a:p>
          <a:p>
            <a:pPr>
              <a:lnSpc>
                <a:spcPct val="100000"/>
              </a:lnSpc>
            </a:pPr>
            <a:endParaRPr sz="1200">
              <a:latin typeface="Calibri"/>
              <a:cs typeface="Calibri"/>
            </a:endParaRPr>
          </a:p>
          <a:p>
            <a:pPr>
              <a:lnSpc>
                <a:spcPct val="100000"/>
              </a:lnSpc>
              <a:spcBef>
                <a:spcPts val="30"/>
              </a:spcBef>
            </a:pPr>
            <a:endParaRPr sz="1500">
              <a:latin typeface="Calibri"/>
              <a:cs typeface="Calibri"/>
            </a:endParaRPr>
          </a:p>
          <a:p>
            <a:pPr marL="12700">
              <a:lnSpc>
                <a:spcPct val="100000"/>
              </a:lnSpc>
            </a:pPr>
            <a:r>
              <a:rPr sz="1200" b="1" spc="-5" dirty="0">
                <a:latin typeface="Calibri"/>
                <a:cs typeface="Calibri"/>
              </a:rPr>
              <a:t>LogisticRegression:</a:t>
            </a:r>
            <a:endParaRPr sz="1200">
              <a:latin typeface="Calibri"/>
              <a:cs typeface="Calibri"/>
            </a:endParaRPr>
          </a:p>
          <a:p>
            <a:pPr marL="12700">
              <a:lnSpc>
                <a:spcPct val="100000"/>
              </a:lnSpc>
              <a:spcBef>
                <a:spcPts val="950"/>
              </a:spcBef>
            </a:pPr>
            <a:r>
              <a:rPr sz="1200" spc="-5" dirty="0">
                <a:latin typeface="Calibri"/>
                <a:cs typeface="Calibri"/>
              </a:rPr>
              <a:t>Model Score:</a:t>
            </a:r>
            <a:r>
              <a:rPr sz="1200" dirty="0">
                <a:latin typeface="Calibri"/>
                <a:cs typeface="Calibri"/>
              </a:rPr>
              <a:t> </a:t>
            </a:r>
            <a:r>
              <a:rPr sz="1200" spc="-5" dirty="0">
                <a:latin typeface="Calibri"/>
                <a:cs typeface="Calibri"/>
              </a:rPr>
              <a:t>0.9575724220743483</a:t>
            </a:r>
            <a:endParaRPr sz="1200">
              <a:latin typeface="Calibri"/>
              <a:cs typeface="Calibri"/>
            </a:endParaRPr>
          </a:p>
          <a:p>
            <a:pPr>
              <a:lnSpc>
                <a:spcPct val="100000"/>
              </a:lnSpc>
            </a:pPr>
            <a:endParaRPr sz="1200">
              <a:latin typeface="Calibri"/>
              <a:cs typeface="Calibri"/>
            </a:endParaRPr>
          </a:p>
          <a:p>
            <a:pPr>
              <a:lnSpc>
                <a:spcPct val="100000"/>
              </a:lnSpc>
              <a:spcBef>
                <a:spcPts val="15"/>
              </a:spcBef>
            </a:pPr>
            <a:endParaRPr sz="1500">
              <a:latin typeface="Calibri"/>
              <a:cs typeface="Calibri"/>
            </a:endParaRPr>
          </a:p>
          <a:p>
            <a:pPr marL="12700">
              <a:lnSpc>
                <a:spcPct val="100000"/>
              </a:lnSpc>
            </a:pPr>
            <a:r>
              <a:rPr sz="1200" spc="-5" dirty="0">
                <a:latin typeface="Calibri"/>
                <a:cs typeface="Calibri"/>
              </a:rPr>
              <a:t>DecisionTreeClassifier:</a:t>
            </a:r>
            <a:endParaRPr sz="1200">
              <a:latin typeface="Calibri"/>
              <a:cs typeface="Calibri"/>
            </a:endParaRPr>
          </a:p>
          <a:p>
            <a:pPr marL="12700">
              <a:lnSpc>
                <a:spcPct val="100000"/>
              </a:lnSpc>
              <a:spcBef>
                <a:spcPts val="944"/>
              </a:spcBef>
            </a:pPr>
            <a:r>
              <a:rPr sz="1200" spc="-5" dirty="0">
                <a:latin typeface="Calibri"/>
                <a:cs typeface="Calibri"/>
              </a:rPr>
              <a:t>Model Score:</a:t>
            </a:r>
            <a:r>
              <a:rPr sz="1200" dirty="0">
                <a:latin typeface="Calibri"/>
                <a:cs typeface="Calibri"/>
              </a:rPr>
              <a:t> </a:t>
            </a:r>
            <a:r>
              <a:rPr sz="1200" spc="-5" dirty="0">
                <a:latin typeface="Calibri"/>
                <a:cs typeface="Calibri"/>
              </a:rPr>
              <a:t>0.9532195927352779</a:t>
            </a:r>
            <a:endParaRPr sz="1200">
              <a:latin typeface="Calibri"/>
              <a:cs typeface="Calibri"/>
            </a:endParaRPr>
          </a:p>
          <a:p>
            <a:pPr>
              <a:lnSpc>
                <a:spcPct val="100000"/>
              </a:lnSpc>
            </a:pPr>
            <a:endParaRPr sz="1200">
              <a:latin typeface="Calibri"/>
              <a:cs typeface="Calibri"/>
            </a:endParaRPr>
          </a:p>
          <a:p>
            <a:pPr>
              <a:lnSpc>
                <a:spcPct val="100000"/>
              </a:lnSpc>
              <a:spcBef>
                <a:spcPts val="20"/>
              </a:spcBef>
            </a:pPr>
            <a:endParaRPr sz="1400">
              <a:latin typeface="Calibri"/>
              <a:cs typeface="Calibri"/>
            </a:endParaRPr>
          </a:p>
          <a:p>
            <a:pPr marL="12700" marR="5080">
              <a:lnSpc>
                <a:spcPct val="109200"/>
              </a:lnSpc>
            </a:pPr>
            <a:r>
              <a:rPr sz="1200" dirty="0">
                <a:latin typeface="Calibri"/>
                <a:cs typeface="Calibri"/>
              </a:rPr>
              <a:t>We</a:t>
            </a:r>
            <a:r>
              <a:rPr sz="1200" spc="5" dirty="0">
                <a:latin typeface="Calibri"/>
                <a:cs typeface="Calibri"/>
              </a:rPr>
              <a:t> </a:t>
            </a:r>
            <a:r>
              <a:rPr sz="1200" spc="-5" dirty="0">
                <a:latin typeface="Calibri"/>
                <a:cs typeface="Calibri"/>
              </a:rPr>
              <a:t>can</a:t>
            </a:r>
            <a:r>
              <a:rPr sz="1200" spc="10" dirty="0">
                <a:latin typeface="Calibri"/>
                <a:cs typeface="Calibri"/>
              </a:rPr>
              <a:t> </a:t>
            </a:r>
            <a:r>
              <a:rPr sz="1200" spc="-10" dirty="0">
                <a:latin typeface="Calibri"/>
                <a:cs typeface="Calibri"/>
              </a:rPr>
              <a:t>see</a:t>
            </a:r>
            <a:r>
              <a:rPr sz="1200" dirty="0">
                <a:latin typeface="Calibri"/>
                <a:cs typeface="Calibri"/>
              </a:rPr>
              <a:t> </a:t>
            </a:r>
            <a:r>
              <a:rPr sz="1200" spc="-5" dirty="0">
                <a:latin typeface="Calibri"/>
                <a:cs typeface="Calibri"/>
              </a:rPr>
              <a:t>that</a:t>
            </a:r>
            <a:r>
              <a:rPr sz="1200" spc="5" dirty="0">
                <a:latin typeface="Calibri"/>
                <a:cs typeface="Calibri"/>
              </a:rPr>
              <a:t> </a:t>
            </a:r>
            <a:r>
              <a:rPr sz="1200" dirty="0">
                <a:latin typeface="Calibri"/>
                <a:cs typeface="Calibri"/>
              </a:rPr>
              <a:t>the</a:t>
            </a:r>
            <a:r>
              <a:rPr sz="1200" spc="-5" dirty="0">
                <a:latin typeface="Calibri"/>
                <a:cs typeface="Calibri"/>
              </a:rPr>
              <a:t> Random</a:t>
            </a:r>
            <a:r>
              <a:rPr sz="1200" spc="10" dirty="0">
                <a:latin typeface="Calibri"/>
                <a:cs typeface="Calibri"/>
              </a:rPr>
              <a:t> </a:t>
            </a:r>
            <a:r>
              <a:rPr sz="1200" spc="-5" dirty="0">
                <a:latin typeface="Calibri"/>
                <a:cs typeface="Calibri"/>
              </a:rPr>
              <a:t>Forest</a:t>
            </a:r>
            <a:r>
              <a:rPr sz="1200" dirty="0">
                <a:latin typeface="Calibri"/>
                <a:cs typeface="Calibri"/>
              </a:rPr>
              <a:t> </a:t>
            </a:r>
            <a:r>
              <a:rPr sz="1200" spc="-5" dirty="0">
                <a:latin typeface="Calibri"/>
                <a:cs typeface="Calibri"/>
              </a:rPr>
              <a:t>Classifier</a:t>
            </a:r>
            <a:r>
              <a:rPr sz="1200" dirty="0">
                <a:latin typeface="Calibri"/>
                <a:cs typeface="Calibri"/>
              </a:rPr>
              <a:t> </a:t>
            </a:r>
            <a:r>
              <a:rPr sz="1200" spc="-5" dirty="0">
                <a:latin typeface="Calibri"/>
                <a:cs typeface="Calibri"/>
              </a:rPr>
              <a:t>performs </a:t>
            </a:r>
            <a:r>
              <a:rPr sz="1200" dirty="0">
                <a:latin typeface="Calibri"/>
                <a:cs typeface="Calibri"/>
              </a:rPr>
              <a:t>better</a:t>
            </a:r>
            <a:r>
              <a:rPr sz="1200" spc="-10" dirty="0">
                <a:latin typeface="Calibri"/>
                <a:cs typeface="Calibri"/>
              </a:rPr>
              <a:t> </a:t>
            </a:r>
            <a:r>
              <a:rPr sz="1200" spc="-5" dirty="0">
                <a:latin typeface="Calibri"/>
                <a:cs typeface="Calibri"/>
              </a:rPr>
              <a:t>than</a:t>
            </a:r>
            <a:r>
              <a:rPr sz="1200" dirty="0">
                <a:latin typeface="Calibri"/>
                <a:cs typeface="Calibri"/>
              </a:rPr>
              <a:t> </a:t>
            </a:r>
            <a:r>
              <a:rPr sz="1200" spc="-5" dirty="0">
                <a:latin typeface="Calibri"/>
                <a:cs typeface="Calibri"/>
              </a:rPr>
              <a:t>the</a:t>
            </a:r>
            <a:r>
              <a:rPr sz="1200" spc="10" dirty="0">
                <a:latin typeface="Calibri"/>
                <a:cs typeface="Calibri"/>
              </a:rPr>
              <a:t> </a:t>
            </a:r>
            <a:r>
              <a:rPr sz="1200" spc="-5" dirty="0">
                <a:latin typeface="Calibri"/>
                <a:cs typeface="Calibri"/>
              </a:rPr>
              <a:t>other</a:t>
            </a:r>
            <a:r>
              <a:rPr sz="1200" spc="10" dirty="0">
                <a:latin typeface="Calibri"/>
                <a:cs typeface="Calibri"/>
              </a:rPr>
              <a:t> </a:t>
            </a:r>
            <a:r>
              <a:rPr sz="1200" spc="-5" dirty="0">
                <a:latin typeface="Calibri"/>
                <a:cs typeface="Calibri"/>
              </a:rPr>
              <a:t>models, with</a:t>
            </a:r>
            <a:r>
              <a:rPr sz="1200" dirty="0">
                <a:latin typeface="Calibri"/>
                <a:cs typeface="Calibri"/>
              </a:rPr>
              <a:t> a </a:t>
            </a:r>
            <a:r>
              <a:rPr sz="1200" spc="-254" dirty="0">
                <a:latin typeface="Calibri"/>
                <a:cs typeface="Calibri"/>
              </a:rPr>
              <a:t> </a:t>
            </a:r>
            <a:r>
              <a:rPr sz="1200" dirty="0">
                <a:latin typeface="Calibri"/>
                <a:cs typeface="Calibri"/>
              </a:rPr>
              <a:t>better</a:t>
            </a:r>
            <a:r>
              <a:rPr sz="1200" spc="5" dirty="0">
                <a:latin typeface="Calibri"/>
                <a:cs typeface="Calibri"/>
              </a:rPr>
              <a:t> </a:t>
            </a:r>
            <a:r>
              <a:rPr sz="1200" spc="-5" dirty="0">
                <a:latin typeface="Calibri"/>
                <a:cs typeface="Calibri"/>
              </a:rPr>
              <a:t>score than</a:t>
            </a:r>
            <a:r>
              <a:rPr sz="1200" spc="5" dirty="0">
                <a:latin typeface="Calibri"/>
                <a:cs typeface="Calibri"/>
              </a:rPr>
              <a:t> </a:t>
            </a:r>
            <a:r>
              <a:rPr sz="1200" spc="-5" dirty="0">
                <a:latin typeface="Calibri"/>
                <a:cs typeface="Calibri"/>
              </a:rPr>
              <a:t>the Logistic</a:t>
            </a:r>
            <a:r>
              <a:rPr sz="1200" dirty="0">
                <a:latin typeface="Calibri"/>
                <a:cs typeface="Calibri"/>
              </a:rPr>
              <a:t> Regression </a:t>
            </a:r>
            <a:r>
              <a:rPr sz="1200" spc="-5" dirty="0">
                <a:latin typeface="Calibri"/>
                <a:cs typeface="Calibri"/>
              </a:rPr>
              <a:t>Classifier</a:t>
            </a:r>
            <a:r>
              <a:rPr sz="1200" spc="5" dirty="0">
                <a:latin typeface="Calibri"/>
                <a:cs typeface="Calibri"/>
              </a:rPr>
              <a:t> </a:t>
            </a:r>
            <a:r>
              <a:rPr sz="1200" spc="-5" dirty="0">
                <a:latin typeface="Calibri"/>
                <a:cs typeface="Calibri"/>
              </a:rPr>
              <a:t>and</a:t>
            </a:r>
            <a:r>
              <a:rPr sz="1200" dirty="0">
                <a:latin typeface="Calibri"/>
                <a:cs typeface="Calibri"/>
              </a:rPr>
              <a:t> the</a:t>
            </a:r>
            <a:r>
              <a:rPr sz="1200" spc="-10" dirty="0">
                <a:latin typeface="Calibri"/>
                <a:cs typeface="Calibri"/>
              </a:rPr>
              <a:t> </a:t>
            </a:r>
            <a:r>
              <a:rPr sz="1200" spc="-5" dirty="0">
                <a:latin typeface="Calibri"/>
                <a:cs typeface="Calibri"/>
              </a:rPr>
              <a:t>Decision Tree</a:t>
            </a:r>
            <a:r>
              <a:rPr sz="1200" spc="-10" dirty="0">
                <a:latin typeface="Calibri"/>
                <a:cs typeface="Calibri"/>
              </a:rPr>
              <a:t> </a:t>
            </a:r>
            <a:r>
              <a:rPr sz="1200" spc="-5" dirty="0">
                <a:latin typeface="Calibri"/>
                <a:cs typeface="Calibri"/>
              </a:rPr>
              <a:t>Classifier.</a:t>
            </a:r>
            <a:endParaRPr sz="1200">
              <a:latin typeface="Calibri"/>
              <a:cs typeface="Calibri"/>
            </a:endParaRPr>
          </a:p>
        </p:txBody>
      </p:sp>
      <p:sp>
        <p:nvSpPr>
          <p:cNvPr id="3" name="object 3"/>
          <p:cNvSpPr txBox="1"/>
          <p:nvPr/>
        </p:nvSpPr>
        <p:spPr>
          <a:xfrm>
            <a:off x="1001064" y="5401436"/>
            <a:ext cx="5554345" cy="626110"/>
          </a:xfrm>
          <a:prstGeom prst="rect">
            <a:avLst/>
          </a:prstGeom>
        </p:spPr>
        <p:txBody>
          <a:bodyPr vert="horz" wrap="square" lIns="0" tIns="12700" rIns="0" bIns="0" rtlCol="0">
            <a:spAutoFit/>
          </a:bodyPr>
          <a:lstStyle/>
          <a:p>
            <a:pPr marL="190500" marR="5080" indent="-178435">
              <a:lnSpc>
                <a:spcPct val="109400"/>
              </a:lnSpc>
              <a:spcBef>
                <a:spcPts val="100"/>
              </a:spcBef>
            </a:pPr>
            <a:r>
              <a:rPr sz="1800" b="1" dirty="0">
                <a:latin typeface="Calibri"/>
                <a:cs typeface="Calibri"/>
              </a:rPr>
              <a:t>I </a:t>
            </a:r>
            <a:r>
              <a:rPr sz="1800" b="1" spc="-5" dirty="0">
                <a:latin typeface="Calibri"/>
                <a:cs typeface="Calibri"/>
              </a:rPr>
              <a:t>created </a:t>
            </a:r>
            <a:r>
              <a:rPr sz="1800" b="1" dirty="0">
                <a:latin typeface="Calibri"/>
                <a:cs typeface="Calibri"/>
              </a:rPr>
              <a:t>a </a:t>
            </a:r>
            <a:r>
              <a:rPr sz="1800" b="1" spc="-5" dirty="0">
                <a:latin typeface="Calibri"/>
                <a:cs typeface="Calibri"/>
              </a:rPr>
              <a:t>web </a:t>
            </a:r>
            <a:r>
              <a:rPr sz="1800" b="1" dirty="0">
                <a:latin typeface="Calibri"/>
                <a:cs typeface="Calibri"/>
              </a:rPr>
              <a:t>app </a:t>
            </a:r>
            <a:r>
              <a:rPr sz="1800" b="1" spc="-5" dirty="0">
                <a:latin typeface="Calibri"/>
                <a:cs typeface="Calibri"/>
              </a:rPr>
              <a:t>that can predict whether </a:t>
            </a:r>
            <a:r>
              <a:rPr sz="1800" b="1" dirty="0">
                <a:latin typeface="Calibri"/>
                <a:cs typeface="Calibri"/>
              </a:rPr>
              <a:t>a </a:t>
            </a:r>
            <a:r>
              <a:rPr sz="1800" b="1" spc="-5" dirty="0">
                <a:latin typeface="Calibri"/>
                <a:cs typeface="Calibri"/>
              </a:rPr>
              <a:t>person </a:t>
            </a:r>
            <a:r>
              <a:rPr sz="1800" b="1" dirty="0">
                <a:latin typeface="Calibri"/>
                <a:cs typeface="Calibri"/>
              </a:rPr>
              <a:t>has </a:t>
            </a:r>
            <a:r>
              <a:rPr sz="1800" b="1" spc="-395" dirty="0">
                <a:latin typeface="Calibri"/>
                <a:cs typeface="Calibri"/>
              </a:rPr>
              <a:t> </a:t>
            </a:r>
            <a:r>
              <a:rPr sz="1800" b="1" spc="-5" dirty="0">
                <a:latin typeface="Calibri"/>
                <a:cs typeface="Calibri"/>
              </a:rPr>
              <a:t>diabetes</a:t>
            </a:r>
            <a:r>
              <a:rPr sz="1800" b="1" spc="-10" dirty="0">
                <a:latin typeface="Calibri"/>
                <a:cs typeface="Calibri"/>
              </a:rPr>
              <a:t> </a:t>
            </a:r>
            <a:r>
              <a:rPr sz="1800" b="1" dirty="0">
                <a:latin typeface="Calibri"/>
                <a:cs typeface="Calibri"/>
              </a:rPr>
              <a:t>or not</a:t>
            </a:r>
            <a:r>
              <a:rPr sz="1800" b="1" spc="-5" dirty="0">
                <a:latin typeface="Calibri"/>
                <a:cs typeface="Calibri"/>
              </a:rPr>
              <a:t> </a:t>
            </a:r>
            <a:r>
              <a:rPr sz="1800" b="1" dirty="0">
                <a:latin typeface="Calibri"/>
                <a:cs typeface="Calibri"/>
              </a:rPr>
              <a:t>using</a:t>
            </a:r>
            <a:r>
              <a:rPr sz="1800" b="1" spc="-5" dirty="0">
                <a:latin typeface="Calibri"/>
                <a:cs typeface="Calibri"/>
              </a:rPr>
              <a:t> </a:t>
            </a:r>
            <a:r>
              <a:rPr sz="1800" b="1" dirty="0">
                <a:latin typeface="Calibri"/>
                <a:cs typeface="Calibri"/>
              </a:rPr>
              <a:t>a </a:t>
            </a:r>
            <a:r>
              <a:rPr sz="1800" b="1" spc="-5" dirty="0">
                <a:latin typeface="Calibri"/>
                <a:cs typeface="Calibri"/>
              </a:rPr>
              <a:t>random </a:t>
            </a:r>
            <a:r>
              <a:rPr sz="1800" b="1" dirty="0">
                <a:latin typeface="Calibri"/>
                <a:cs typeface="Calibri"/>
              </a:rPr>
              <a:t>forest</a:t>
            </a:r>
            <a:r>
              <a:rPr sz="1800" b="1" spc="-10" dirty="0">
                <a:latin typeface="Calibri"/>
                <a:cs typeface="Calibri"/>
              </a:rPr>
              <a:t> </a:t>
            </a:r>
            <a:r>
              <a:rPr sz="1800" b="1" spc="-5" dirty="0">
                <a:latin typeface="Calibri"/>
                <a:cs typeface="Calibri"/>
              </a:rPr>
              <a:t>classifier</a:t>
            </a:r>
            <a:r>
              <a:rPr sz="1800" b="1" spc="-20" dirty="0">
                <a:latin typeface="Calibri"/>
                <a:cs typeface="Calibri"/>
              </a:rPr>
              <a:t> </a:t>
            </a:r>
            <a:r>
              <a:rPr sz="1800" b="1" spc="-5" dirty="0">
                <a:latin typeface="Calibri"/>
                <a:cs typeface="Calibri"/>
              </a:rPr>
              <a:t>model.</a:t>
            </a:r>
            <a:endParaRPr sz="18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6356984"/>
            <a:ext cx="112268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Conclusion:</a:t>
            </a:r>
            <a:endParaRPr sz="1800">
              <a:latin typeface="Calibri"/>
              <a:cs typeface="Calibri"/>
            </a:endParaRPr>
          </a:p>
        </p:txBody>
      </p:sp>
      <p:sp>
        <p:nvSpPr>
          <p:cNvPr id="3" name="object 3"/>
          <p:cNvSpPr txBox="1"/>
          <p:nvPr/>
        </p:nvSpPr>
        <p:spPr>
          <a:xfrm>
            <a:off x="902004" y="7164705"/>
            <a:ext cx="5383530" cy="1619885"/>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the</a:t>
            </a:r>
            <a:r>
              <a:rPr sz="1200" spc="-15" dirty="0">
                <a:latin typeface="Calibri"/>
                <a:cs typeface="Calibri"/>
              </a:rPr>
              <a:t> </a:t>
            </a:r>
            <a:r>
              <a:rPr sz="1200" spc="-5" dirty="0">
                <a:latin typeface="Calibri"/>
                <a:cs typeface="Calibri"/>
              </a:rPr>
              <a:t>following</a:t>
            </a:r>
            <a:r>
              <a:rPr sz="1200" dirty="0">
                <a:latin typeface="Calibri"/>
                <a:cs typeface="Calibri"/>
              </a:rPr>
              <a:t> </a:t>
            </a:r>
            <a:r>
              <a:rPr sz="1200" spc="-5" dirty="0">
                <a:latin typeface="Calibri"/>
                <a:cs typeface="Calibri"/>
              </a:rPr>
              <a:t>key </a:t>
            </a:r>
            <a:r>
              <a:rPr sz="1200" dirty="0">
                <a:latin typeface="Calibri"/>
                <a:cs typeface="Calibri"/>
              </a:rPr>
              <a:t>risk</a:t>
            </a:r>
            <a:r>
              <a:rPr sz="1200" spc="-5" dirty="0">
                <a:latin typeface="Calibri"/>
                <a:cs typeface="Calibri"/>
              </a:rPr>
              <a:t> factors</a:t>
            </a:r>
            <a:r>
              <a:rPr sz="1200" spc="-10" dirty="0">
                <a:latin typeface="Calibri"/>
                <a:cs typeface="Calibri"/>
              </a:rPr>
              <a:t> </a:t>
            </a:r>
            <a:r>
              <a:rPr sz="1200" spc="-5" dirty="0">
                <a:latin typeface="Calibri"/>
                <a:cs typeface="Calibri"/>
              </a:rPr>
              <a:t>for</a:t>
            </a:r>
            <a:r>
              <a:rPr sz="1200" spc="-10" dirty="0">
                <a:latin typeface="Calibri"/>
                <a:cs typeface="Calibri"/>
              </a:rPr>
              <a:t> </a:t>
            </a:r>
            <a:r>
              <a:rPr sz="1200" dirty="0">
                <a:latin typeface="Calibri"/>
                <a:cs typeface="Calibri"/>
              </a:rPr>
              <a:t>diabetes</a:t>
            </a:r>
            <a:r>
              <a:rPr sz="1200" spc="-10" dirty="0">
                <a:latin typeface="Calibri"/>
                <a:cs typeface="Calibri"/>
              </a:rPr>
              <a:t> </a:t>
            </a:r>
            <a:r>
              <a:rPr sz="1200" spc="-5" dirty="0">
                <a:latin typeface="Calibri"/>
                <a:cs typeface="Calibri"/>
              </a:rPr>
              <a:t>can</a:t>
            </a:r>
            <a:r>
              <a:rPr sz="1200" spc="-10" dirty="0">
                <a:latin typeface="Calibri"/>
                <a:cs typeface="Calibri"/>
              </a:rPr>
              <a:t> </a:t>
            </a:r>
            <a:r>
              <a:rPr sz="1200" dirty="0">
                <a:latin typeface="Calibri"/>
                <a:cs typeface="Calibri"/>
              </a:rPr>
              <a:t>be</a:t>
            </a:r>
            <a:r>
              <a:rPr sz="1200" spc="-5" dirty="0">
                <a:latin typeface="Calibri"/>
                <a:cs typeface="Calibri"/>
              </a:rPr>
              <a:t> identified:</a:t>
            </a:r>
            <a:endParaRPr sz="1200">
              <a:latin typeface="Calibri"/>
              <a:cs typeface="Calibri"/>
            </a:endParaRPr>
          </a:p>
          <a:p>
            <a:pPr>
              <a:lnSpc>
                <a:spcPct val="100000"/>
              </a:lnSpc>
            </a:pPr>
            <a:endParaRPr sz="1200">
              <a:latin typeface="Calibri"/>
              <a:cs typeface="Calibri"/>
            </a:endParaRPr>
          </a:p>
          <a:p>
            <a:pPr>
              <a:lnSpc>
                <a:spcPct val="100000"/>
              </a:lnSpc>
              <a:spcBef>
                <a:spcPts val="30"/>
              </a:spcBef>
            </a:pPr>
            <a:endParaRPr sz="1500">
              <a:latin typeface="Calibri"/>
              <a:cs typeface="Calibri"/>
            </a:endParaRPr>
          </a:p>
          <a:p>
            <a:pPr marL="12700">
              <a:lnSpc>
                <a:spcPct val="100000"/>
              </a:lnSpc>
            </a:pPr>
            <a:r>
              <a:rPr sz="1200" dirty="0">
                <a:latin typeface="Calibri"/>
                <a:cs typeface="Calibri"/>
              </a:rPr>
              <a:t>Age: </a:t>
            </a:r>
            <a:r>
              <a:rPr sz="1200" spc="-5" dirty="0">
                <a:latin typeface="Calibri"/>
                <a:cs typeface="Calibri"/>
              </a:rPr>
              <a:t>The</a:t>
            </a:r>
            <a:r>
              <a:rPr sz="1200" spc="5" dirty="0">
                <a:latin typeface="Calibri"/>
                <a:cs typeface="Calibri"/>
              </a:rPr>
              <a:t> </a:t>
            </a:r>
            <a:r>
              <a:rPr sz="1200" dirty="0">
                <a:latin typeface="Calibri"/>
                <a:cs typeface="Calibri"/>
              </a:rPr>
              <a:t>risk</a:t>
            </a:r>
            <a:r>
              <a:rPr sz="1200" spc="-15" dirty="0">
                <a:latin typeface="Calibri"/>
                <a:cs typeface="Calibri"/>
              </a:rPr>
              <a:t> </a:t>
            </a:r>
            <a:r>
              <a:rPr sz="1200" spc="-5" dirty="0">
                <a:latin typeface="Calibri"/>
                <a:cs typeface="Calibri"/>
              </a:rPr>
              <a:t>of</a:t>
            </a:r>
            <a:r>
              <a:rPr sz="1200" dirty="0">
                <a:latin typeface="Calibri"/>
                <a:cs typeface="Calibri"/>
              </a:rPr>
              <a:t> diabetes</a:t>
            </a:r>
            <a:r>
              <a:rPr sz="1200" spc="-25" dirty="0">
                <a:latin typeface="Calibri"/>
                <a:cs typeface="Calibri"/>
              </a:rPr>
              <a:t> </a:t>
            </a:r>
            <a:r>
              <a:rPr sz="1200" dirty="0">
                <a:latin typeface="Calibri"/>
                <a:cs typeface="Calibri"/>
              </a:rPr>
              <a:t>increases</a:t>
            </a:r>
            <a:r>
              <a:rPr sz="1200" spc="-10" dirty="0">
                <a:latin typeface="Calibri"/>
                <a:cs typeface="Calibri"/>
              </a:rPr>
              <a:t> </a:t>
            </a:r>
            <a:r>
              <a:rPr sz="1200" spc="-5" dirty="0">
                <a:latin typeface="Calibri"/>
                <a:cs typeface="Calibri"/>
              </a:rPr>
              <a:t>with</a:t>
            </a:r>
            <a:r>
              <a:rPr sz="1200" spc="5" dirty="0">
                <a:latin typeface="Calibri"/>
                <a:cs typeface="Calibri"/>
              </a:rPr>
              <a:t> </a:t>
            </a:r>
            <a:r>
              <a:rPr sz="1200" dirty="0">
                <a:latin typeface="Calibri"/>
                <a:cs typeface="Calibri"/>
              </a:rPr>
              <a:t>age,</a:t>
            </a:r>
            <a:r>
              <a:rPr sz="1200" spc="-10" dirty="0">
                <a:latin typeface="Calibri"/>
                <a:cs typeface="Calibri"/>
              </a:rPr>
              <a:t> </a:t>
            </a:r>
            <a:r>
              <a:rPr sz="1200" spc="-5" dirty="0">
                <a:latin typeface="Calibri"/>
                <a:cs typeface="Calibri"/>
              </a:rPr>
              <a:t>especially</a:t>
            </a:r>
            <a:r>
              <a:rPr sz="1200" dirty="0">
                <a:latin typeface="Calibri"/>
                <a:cs typeface="Calibri"/>
              </a:rPr>
              <a:t> </a:t>
            </a:r>
            <a:r>
              <a:rPr sz="1200" spc="-5" dirty="0">
                <a:latin typeface="Calibri"/>
                <a:cs typeface="Calibri"/>
              </a:rPr>
              <a:t>after</a:t>
            </a:r>
            <a:r>
              <a:rPr sz="1200" dirty="0">
                <a:latin typeface="Calibri"/>
                <a:cs typeface="Calibri"/>
              </a:rPr>
              <a:t> </a:t>
            </a:r>
            <a:r>
              <a:rPr sz="1200" spc="-5" dirty="0">
                <a:latin typeface="Calibri"/>
                <a:cs typeface="Calibri"/>
              </a:rPr>
              <a:t>40</a:t>
            </a:r>
            <a:r>
              <a:rPr sz="1200" spc="5" dirty="0">
                <a:latin typeface="Calibri"/>
                <a:cs typeface="Calibri"/>
              </a:rPr>
              <a:t> </a:t>
            </a:r>
            <a:r>
              <a:rPr sz="1200" dirty="0">
                <a:latin typeface="Calibri"/>
                <a:cs typeface="Calibri"/>
              </a:rPr>
              <a:t>years</a:t>
            </a:r>
            <a:r>
              <a:rPr sz="1200" spc="-10" dirty="0">
                <a:latin typeface="Calibri"/>
                <a:cs typeface="Calibri"/>
              </a:rPr>
              <a:t> </a:t>
            </a:r>
            <a:r>
              <a:rPr sz="1200" spc="-5" dirty="0">
                <a:latin typeface="Calibri"/>
                <a:cs typeface="Calibri"/>
              </a:rPr>
              <a:t>old.</a:t>
            </a:r>
            <a:endParaRPr sz="1200">
              <a:latin typeface="Calibri"/>
              <a:cs typeface="Calibri"/>
            </a:endParaRPr>
          </a:p>
          <a:p>
            <a:pPr marL="12700">
              <a:lnSpc>
                <a:spcPct val="100000"/>
              </a:lnSpc>
              <a:spcBef>
                <a:spcPts val="950"/>
              </a:spcBef>
            </a:pPr>
            <a:r>
              <a:rPr sz="1200" spc="-5" dirty="0">
                <a:latin typeface="Calibri"/>
                <a:cs typeface="Calibri"/>
              </a:rPr>
              <a:t>Hemoglobin</a:t>
            </a:r>
            <a:r>
              <a:rPr sz="1200" spc="5" dirty="0">
                <a:latin typeface="Calibri"/>
                <a:cs typeface="Calibri"/>
              </a:rPr>
              <a:t> </a:t>
            </a:r>
            <a:r>
              <a:rPr sz="1200" spc="-5" dirty="0">
                <a:latin typeface="Calibri"/>
                <a:cs typeface="Calibri"/>
              </a:rPr>
              <a:t>level:</a:t>
            </a:r>
            <a:r>
              <a:rPr sz="1200" spc="10" dirty="0">
                <a:latin typeface="Calibri"/>
                <a:cs typeface="Calibri"/>
              </a:rPr>
              <a:t> </a:t>
            </a:r>
            <a:r>
              <a:rPr sz="1200" dirty="0">
                <a:latin typeface="Calibri"/>
                <a:cs typeface="Calibri"/>
              </a:rPr>
              <a:t>A</a:t>
            </a:r>
            <a:r>
              <a:rPr sz="1200" spc="-10" dirty="0">
                <a:latin typeface="Calibri"/>
                <a:cs typeface="Calibri"/>
              </a:rPr>
              <a:t> </a:t>
            </a:r>
            <a:r>
              <a:rPr sz="1200" spc="-5" dirty="0">
                <a:latin typeface="Calibri"/>
                <a:cs typeface="Calibri"/>
              </a:rPr>
              <a:t>hemoglobin</a:t>
            </a:r>
            <a:r>
              <a:rPr sz="1200" dirty="0">
                <a:latin typeface="Calibri"/>
                <a:cs typeface="Calibri"/>
              </a:rPr>
              <a:t> level</a:t>
            </a:r>
            <a:r>
              <a:rPr sz="1200" spc="-5" dirty="0">
                <a:latin typeface="Calibri"/>
                <a:cs typeface="Calibri"/>
              </a:rPr>
              <a:t> above</a:t>
            </a:r>
            <a:r>
              <a:rPr sz="1200" spc="5" dirty="0">
                <a:latin typeface="Calibri"/>
                <a:cs typeface="Calibri"/>
              </a:rPr>
              <a:t> </a:t>
            </a:r>
            <a:r>
              <a:rPr sz="1200" dirty="0">
                <a:latin typeface="Calibri"/>
                <a:cs typeface="Calibri"/>
              </a:rPr>
              <a:t>6.8 is</a:t>
            </a:r>
            <a:r>
              <a:rPr sz="1200" spc="-5" dirty="0">
                <a:latin typeface="Calibri"/>
                <a:cs typeface="Calibri"/>
              </a:rPr>
              <a:t> </a:t>
            </a:r>
            <a:r>
              <a:rPr sz="1200" dirty="0">
                <a:latin typeface="Calibri"/>
                <a:cs typeface="Calibri"/>
              </a:rPr>
              <a:t>a </a:t>
            </a:r>
            <a:r>
              <a:rPr sz="1200" spc="-5" dirty="0">
                <a:latin typeface="Calibri"/>
                <a:cs typeface="Calibri"/>
              </a:rPr>
              <a:t>significant</a:t>
            </a:r>
            <a:r>
              <a:rPr sz="1200" spc="10" dirty="0">
                <a:latin typeface="Calibri"/>
                <a:cs typeface="Calibri"/>
              </a:rPr>
              <a:t> </a:t>
            </a:r>
            <a:r>
              <a:rPr sz="1200" dirty="0">
                <a:latin typeface="Calibri"/>
                <a:cs typeface="Calibri"/>
              </a:rPr>
              <a:t>risk</a:t>
            </a:r>
            <a:r>
              <a:rPr sz="1200" spc="25" dirty="0">
                <a:latin typeface="Calibri"/>
                <a:cs typeface="Calibri"/>
              </a:rPr>
              <a:t> </a:t>
            </a:r>
            <a:r>
              <a:rPr sz="1200" spc="-5" dirty="0">
                <a:latin typeface="Calibri"/>
                <a:cs typeface="Calibri"/>
              </a:rPr>
              <a:t>factor for</a:t>
            </a:r>
            <a:r>
              <a:rPr sz="1200" spc="10" dirty="0">
                <a:latin typeface="Calibri"/>
                <a:cs typeface="Calibri"/>
              </a:rPr>
              <a:t> </a:t>
            </a:r>
            <a:r>
              <a:rPr sz="1200" spc="-5" dirty="0">
                <a:latin typeface="Calibri"/>
                <a:cs typeface="Calibri"/>
              </a:rPr>
              <a:t>diabetes.</a:t>
            </a:r>
            <a:endParaRPr sz="1200">
              <a:latin typeface="Calibri"/>
              <a:cs typeface="Calibri"/>
            </a:endParaRPr>
          </a:p>
          <a:p>
            <a:pPr marL="12700" marR="67945">
              <a:lnSpc>
                <a:spcPct val="110000"/>
              </a:lnSpc>
              <a:spcBef>
                <a:spcPts val="790"/>
              </a:spcBef>
            </a:pPr>
            <a:r>
              <a:rPr sz="1200" dirty="0">
                <a:latin typeface="Calibri"/>
                <a:cs typeface="Calibri"/>
              </a:rPr>
              <a:t>Blood</a:t>
            </a:r>
            <a:r>
              <a:rPr sz="1200" spc="5" dirty="0">
                <a:latin typeface="Calibri"/>
                <a:cs typeface="Calibri"/>
              </a:rPr>
              <a:t> </a:t>
            </a:r>
            <a:r>
              <a:rPr sz="1200" spc="-5" dirty="0">
                <a:latin typeface="Calibri"/>
                <a:cs typeface="Calibri"/>
              </a:rPr>
              <a:t>glucose</a:t>
            </a:r>
            <a:r>
              <a:rPr sz="1200" spc="5" dirty="0">
                <a:latin typeface="Calibri"/>
                <a:cs typeface="Calibri"/>
              </a:rPr>
              <a:t> </a:t>
            </a:r>
            <a:r>
              <a:rPr sz="1200" spc="-5" dirty="0">
                <a:latin typeface="Calibri"/>
                <a:cs typeface="Calibri"/>
              </a:rPr>
              <a:t>level:</a:t>
            </a:r>
            <a:r>
              <a:rPr sz="1200" spc="5" dirty="0">
                <a:latin typeface="Calibri"/>
                <a:cs typeface="Calibri"/>
              </a:rPr>
              <a:t> </a:t>
            </a:r>
            <a:r>
              <a:rPr sz="1200" dirty="0">
                <a:latin typeface="Calibri"/>
                <a:cs typeface="Calibri"/>
              </a:rPr>
              <a:t>A</a:t>
            </a:r>
            <a:r>
              <a:rPr sz="1200" spc="-5" dirty="0">
                <a:latin typeface="Calibri"/>
                <a:cs typeface="Calibri"/>
              </a:rPr>
              <a:t> blood</a:t>
            </a:r>
            <a:r>
              <a:rPr sz="1200" spc="5" dirty="0">
                <a:latin typeface="Calibri"/>
                <a:cs typeface="Calibri"/>
              </a:rPr>
              <a:t> </a:t>
            </a:r>
            <a:r>
              <a:rPr sz="1200" spc="-5" dirty="0">
                <a:latin typeface="Calibri"/>
                <a:cs typeface="Calibri"/>
              </a:rPr>
              <a:t>glucose</a:t>
            </a:r>
            <a:r>
              <a:rPr sz="1200" spc="5" dirty="0">
                <a:latin typeface="Calibri"/>
                <a:cs typeface="Calibri"/>
              </a:rPr>
              <a:t> </a:t>
            </a:r>
            <a:r>
              <a:rPr sz="1200" spc="-5" dirty="0">
                <a:latin typeface="Calibri"/>
                <a:cs typeface="Calibri"/>
              </a:rPr>
              <a:t>level</a:t>
            </a:r>
            <a:r>
              <a:rPr sz="1200" spc="5" dirty="0">
                <a:latin typeface="Calibri"/>
                <a:cs typeface="Calibri"/>
              </a:rPr>
              <a:t> </a:t>
            </a:r>
            <a:r>
              <a:rPr sz="1200" spc="-5" dirty="0">
                <a:latin typeface="Calibri"/>
                <a:cs typeface="Calibri"/>
              </a:rPr>
              <a:t>above </a:t>
            </a:r>
            <a:r>
              <a:rPr sz="1200" dirty="0">
                <a:latin typeface="Calibri"/>
                <a:cs typeface="Calibri"/>
              </a:rPr>
              <a:t>200</a:t>
            </a:r>
            <a:r>
              <a:rPr sz="1200" spc="5" dirty="0">
                <a:latin typeface="Calibri"/>
                <a:cs typeface="Calibri"/>
              </a:rPr>
              <a:t> </a:t>
            </a:r>
            <a:r>
              <a:rPr sz="1200" dirty="0">
                <a:latin typeface="Calibri"/>
                <a:cs typeface="Calibri"/>
              </a:rPr>
              <a:t>is</a:t>
            </a:r>
            <a:r>
              <a:rPr sz="1200" spc="-10" dirty="0">
                <a:latin typeface="Calibri"/>
                <a:cs typeface="Calibri"/>
              </a:rPr>
              <a:t> </a:t>
            </a:r>
            <a:r>
              <a:rPr sz="1200" dirty="0">
                <a:latin typeface="Calibri"/>
                <a:cs typeface="Calibri"/>
              </a:rPr>
              <a:t>also</a:t>
            </a:r>
            <a:r>
              <a:rPr sz="1200" spc="5" dirty="0">
                <a:latin typeface="Calibri"/>
                <a:cs typeface="Calibri"/>
              </a:rPr>
              <a:t> </a:t>
            </a:r>
            <a:r>
              <a:rPr sz="1200" dirty="0">
                <a:latin typeface="Calibri"/>
                <a:cs typeface="Calibri"/>
              </a:rPr>
              <a:t>a</a:t>
            </a:r>
            <a:r>
              <a:rPr sz="1200" spc="-5" dirty="0">
                <a:latin typeface="Calibri"/>
                <a:cs typeface="Calibri"/>
              </a:rPr>
              <a:t> significant risk factor for </a:t>
            </a:r>
            <a:r>
              <a:rPr sz="1200" spc="-254" dirty="0">
                <a:latin typeface="Calibri"/>
                <a:cs typeface="Calibri"/>
              </a:rPr>
              <a:t> </a:t>
            </a:r>
            <a:r>
              <a:rPr sz="1200" spc="-5" dirty="0">
                <a:latin typeface="Calibri"/>
                <a:cs typeface="Calibri"/>
              </a:rPr>
              <a:t>diabetes.</a:t>
            </a:r>
            <a:endParaRPr sz="1200">
              <a:latin typeface="Calibri"/>
              <a:cs typeface="Calibri"/>
            </a:endParaRPr>
          </a:p>
        </p:txBody>
      </p:sp>
      <p:sp>
        <p:nvSpPr>
          <p:cNvPr id="4" name="object 4"/>
          <p:cNvSpPr txBox="1"/>
          <p:nvPr/>
        </p:nvSpPr>
        <p:spPr>
          <a:xfrm>
            <a:off x="902004" y="9262058"/>
            <a:ext cx="5607685" cy="427990"/>
          </a:xfrm>
          <a:prstGeom prst="rect">
            <a:avLst/>
          </a:prstGeom>
        </p:spPr>
        <p:txBody>
          <a:bodyPr vert="horz" wrap="square" lIns="0" tIns="12700" rIns="0" bIns="0" rtlCol="0">
            <a:spAutoFit/>
          </a:bodyPr>
          <a:lstStyle/>
          <a:p>
            <a:pPr marL="12700" marR="5080">
              <a:lnSpc>
                <a:spcPct val="110000"/>
              </a:lnSpc>
              <a:spcBef>
                <a:spcPts val="100"/>
              </a:spcBef>
            </a:pPr>
            <a:r>
              <a:rPr sz="1200" dirty="0">
                <a:latin typeface="Calibri"/>
                <a:cs typeface="Calibri"/>
              </a:rPr>
              <a:t>There</a:t>
            </a:r>
            <a:r>
              <a:rPr sz="1200" spc="-10" dirty="0">
                <a:latin typeface="Calibri"/>
                <a:cs typeface="Calibri"/>
              </a:rPr>
              <a:t> </a:t>
            </a:r>
            <a:r>
              <a:rPr sz="1200" dirty="0">
                <a:latin typeface="Calibri"/>
                <a:cs typeface="Calibri"/>
              </a:rPr>
              <a:t>is</a:t>
            </a:r>
            <a:r>
              <a:rPr sz="1200" spc="-5" dirty="0">
                <a:latin typeface="Calibri"/>
                <a:cs typeface="Calibri"/>
              </a:rPr>
              <a:t> </a:t>
            </a:r>
            <a:r>
              <a:rPr sz="1200" dirty="0">
                <a:latin typeface="Calibri"/>
                <a:cs typeface="Calibri"/>
              </a:rPr>
              <a:t>no</a:t>
            </a:r>
            <a:r>
              <a:rPr sz="1200" spc="10" dirty="0">
                <a:latin typeface="Calibri"/>
                <a:cs typeface="Calibri"/>
              </a:rPr>
              <a:t> </a:t>
            </a:r>
            <a:r>
              <a:rPr sz="1200" spc="-5" dirty="0">
                <a:latin typeface="Calibri"/>
                <a:cs typeface="Calibri"/>
              </a:rPr>
              <a:t>strong</a:t>
            </a:r>
            <a:r>
              <a:rPr sz="1200" spc="-10" dirty="0">
                <a:latin typeface="Calibri"/>
                <a:cs typeface="Calibri"/>
              </a:rPr>
              <a:t> </a:t>
            </a:r>
            <a:r>
              <a:rPr sz="1200" spc="-5" dirty="0">
                <a:latin typeface="Calibri"/>
                <a:cs typeface="Calibri"/>
              </a:rPr>
              <a:t>relationship</a:t>
            </a:r>
            <a:r>
              <a:rPr sz="1200" dirty="0">
                <a:latin typeface="Calibri"/>
                <a:cs typeface="Calibri"/>
              </a:rPr>
              <a:t> </a:t>
            </a:r>
            <a:r>
              <a:rPr sz="1200" spc="-5" dirty="0">
                <a:latin typeface="Calibri"/>
                <a:cs typeface="Calibri"/>
              </a:rPr>
              <a:t>between</a:t>
            </a:r>
            <a:r>
              <a:rPr sz="1200" dirty="0">
                <a:latin typeface="Calibri"/>
                <a:cs typeface="Calibri"/>
              </a:rPr>
              <a:t> </a:t>
            </a:r>
            <a:r>
              <a:rPr sz="1200" spc="-5" dirty="0">
                <a:latin typeface="Calibri"/>
                <a:cs typeface="Calibri"/>
              </a:rPr>
              <a:t>diabetes </a:t>
            </a:r>
            <a:r>
              <a:rPr sz="1200" dirty="0">
                <a:latin typeface="Calibri"/>
                <a:cs typeface="Calibri"/>
              </a:rPr>
              <a:t>and </a:t>
            </a:r>
            <a:r>
              <a:rPr sz="1200" spc="-5" dirty="0">
                <a:latin typeface="Calibri"/>
                <a:cs typeface="Calibri"/>
              </a:rPr>
              <a:t>hypertension, heart</a:t>
            </a:r>
            <a:r>
              <a:rPr sz="1200" spc="-10" dirty="0">
                <a:latin typeface="Calibri"/>
                <a:cs typeface="Calibri"/>
              </a:rPr>
              <a:t> </a:t>
            </a:r>
            <a:r>
              <a:rPr sz="1200" dirty="0">
                <a:latin typeface="Calibri"/>
                <a:cs typeface="Calibri"/>
              </a:rPr>
              <a:t>disease,</a:t>
            </a:r>
            <a:r>
              <a:rPr sz="1200" spc="-10" dirty="0">
                <a:latin typeface="Calibri"/>
                <a:cs typeface="Calibri"/>
              </a:rPr>
              <a:t> </a:t>
            </a:r>
            <a:r>
              <a:rPr sz="1200" spc="-5" dirty="0">
                <a:latin typeface="Calibri"/>
                <a:cs typeface="Calibri"/>
              </a:rPr>
              <a:t>or</a:t>
            </a:r>
            <a:r>
              <a:rPr sz="1200" spc="10" dirty="0">
                <a:latin typeface="Calibri"/>
                <a:cs typeface="Calibri"/>
              </a:rPr>
              <a:t> </a:t>
            </a:r>
            <a:r>
              <a:rPr sz="1200" spc="-5" dirty="0">
                <a:latin typeface="Calibri"/>
                <a:cs typeface="Calibri"/>
              </a:rPr>
              <a:t>BMI. </a:t>
            </a:r>
            <a:r>
              <a:rPr sz="1200" spc="-254" dirty="0">
                <a:latin typeface="Calibri"/>
                <a:cs typeface="Calibri"/>
              </a:rPr>
              <a:t> </a:t>
            </a:r>
            <a:r>
              <a:rPr sz="1200" spc="-5" dirty="0">
                <a:latin typeface="Calibri"/>
                <a:cs typeface="Calibri"/>
              </a:rPr>
              <a:t>However,</a:t>
            </a:r>
            <a:r>
              <a:rPr sz="1200" spc="-10" dirty="0">
                <a:latin typeface="Calibri"/>
                <a:cs typeface="Calibri"/>
              </a:rPr>
              <a:t> </a:t>
            </a:r>
            <a:r>
              <a:rPr sz="1200" spc="-5" dirty="0">
                <a:latin typeface="Calibri"/>
                <a:cs typeface="Calibri"/>
              </a:rPr>
              <a:t>people with diabetes</a:t>
            </a:r>
            <a:r>
              <a:rPr sz="1200" dirty="0">
                <a:latin typeface="Calibri"/>
                <a:cs typeface="Calibri"/>
              </a:rPr>
              <a:t> are</a:t>
            </a:r>
            <a:r>
              <a:rPr sz="1200" spc="-5" dirty="0">
                <a:latin typeface="Calibri"/>
                <a:cs typeface="Calibri"/>
              </a:rPr>
              <a:t> </a:t>
            </a:r>
            <a:r>
              <a:rPr sz="1200" dirty="0">
                <a:latin typeface="Calibri"/>
                <a:cs typeface="Calibri"/>
              </a:rPr>
              <a:t>more</a:t>
            </a:r>
            <a:r>
              <a:rPr sz="1200" spc="-5" dirty="0">
                <a:latin typeface="Calibri"/>
                <a:cs typeface="Calibri"/>
              </a:rPr>
              <a:t> </a:t>
            </a:r>
            <a:r>
              <a:rPr sz="1200" dirty="0">
                <a:latin typeface="Calibri"/>
                <a:cs typeface="Calibri"/>
              </a:rPr>
              <a:t>likely </a:t>
            </a:r>
            <a:r>
              <a:rPr sz="1200" spc="-5" dirty="0">
                <a:latin typeface="Calibri"/>
                <a:cs typeface="Calibri"/>
              </a:rPr>
              <a:t>to</a:t>
            </a:r>
            <a:r>
              <a:rPr sz="1200" spc="-10" dirty="0">
                <a:latin typeface="Calibri"/>
                <a:cs typeface="Calibri"/>
              </a:rPr>
              <a:t> </a:t>
            </a:r>
            <a:r>
              <a:rPr sz="1200" dirty="0">
                <a:latin typeface="Calibri"/>
                <a:cs typeface="Calibri"/>
              </a:rPr>
              <a:t>have</a:t>
            </a:r>
            <a:r>
              <a:rPr sz="1200" spc="-10" dirty="0">
                <a:latin typeface="Calibri"/>
                <a:cs typeface="Calibri"/>
              </a:rPr>
              <a:t> </a:t>
            </a:r>
            <a:r>
              <a:rPr sz="1200" spc="-5" dirty="0">
                <a:latin typeface="Calibri"/>
                <a:cs typeface="Calibri"/>
              </a:rPr>
              <a:t>these</a:t>
            </a:r>
            <a:r>
              <a:rPr sz="1200" spc="5" dirty="0">
                <a:latin typeface="Calibri"/>
                <a:cs typeface="Calibri"/>
              </a:rPr>
              <a:t> </a:t>
            </a:r>
            <a:r>
              <a:rPr sz="1200" spc="-5" dirty="0">
                <a:latin typeface="Calibri"/>
                <a:cs typeface="Calibri"/>
              </a:rPr>
              <a:t>other</a:t>
            </a:r>
            <a:r>
              <a:rPr sz="1200" spc="10" dirty="0">
                <a:latin typeface="Calibri"/>
                <a:cs typeface="Calibri"/>
              </a:rPr>
              <a:t> </a:t>
            </a:r>
            <a:r>
              <a:rPr sz="1200" spc="-5" dirty="0">
                <a:latin typeface="Calibri"/>
                <a:cs typeface="Calibri"/>
              </a:rPr>
              <a:t>conditions.</a:t>
            </a:r>
            <a:endParaRPr sz="1200">
              <a:latin typeface="Calibri"/>
              <a:cs typeface="Calibri"/>
            </a:endParaRPr>
          </a:p>
        </p:txBody>
      </p:sp>
      <p:pic>
        <p:nvPicPr>
          <p:cNvPr id="5" name="object 5"/>
          <p:cNvPicPr/>
          <p:nvPr/>
        </p:nvPicPr>
        <p:blipFill>
          <a:blip r:embed="rId2" cstate="print"/>
          <a:stretch>
            <a:fillRect/>
          </a:stretch>
        </p:blipFill>
        <p:spPr>
          <a:xfrm>
            <a:off x="912875" y="914399"/>
            <a:ext cx="5727954" cy="493242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1293621"/>
            <a:ext cx="5729605" cy="291274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Recommendations:</a:t>
            </a:r>
            <a:endParaRPr sz="1800">
              <a:latin typeface="Calibri"/>
              <a:cs typeface="Calibri"/>
            </a:endParaRPr>
          </a:p>
          <a:p>
            <a:pPr>
              <a:lnSpc>
                <a:spcPct val="100000"/>
              </a:lnSpc>
            </a:pPr>
            <a:endParaRPr sz="1800">
              <a:latin typeface="Calibri"/>
              <a:cs typeface="Calibri"/>
            </a:endParaRPr>
          </a:p>
          <a:p>
            <a:pPr>
              <a:lnSpc>
                <a:spcPct val="100000"/>
              </a:lnSpc>
              <a:spcBef>
                <a:spcPts val="20"/>
              </a:spcBef>
            </a:pPr>
            <a:endParaRPr sz="1450">
              <a:latin typeface="Calibri"/>
              <a:cs typeface="Calibri"/>
            </a:endParaRPr>
          </a:p>
          <a:p>
            <a:pPr marL="12700" marR="5080">
              <a:lnSpc>
                <a:spcPct val="109700"/>
              </a:lnSpc>
            </a:pPr>
            <a:r>
              <a:rPr sz="1800" spc="-5" dirty="0">
                <a:latin typeface="Calibri"/>
                <a:cs typeface="Calibri"/>
              </a:rPr>
              <a:t>To </a:t>
            </a:r>
            <a:r>
              <a:rPr sz="1800" dirty="0">
                <a:latin typeface="Calibri"/>
                <a:cs typeface="Calibri"/>
              </a:rPr>
              <a:t>reduce your </a:t>
            </a:r>
            <a:r>
              <a:rPr sz="1800" spc="-5" dirty="0">
                <a:latin typeface="Calibri"/>
                <a:cs typeface="Calibri"/>
              </a:rPr>
              <a:t>risk of</a:t>
            </a:r>
            <a:r>
              <a:rPr sz="1800" spc="5" dirty="0">
                <a:latin typeface="Calibri"/>
                <a:cs typeface="Calibri"/>
              </a:rPr>
              <a:t> </a:t>
            </a:r>
            <a:r>
              <a:rPr sz="1800" spc="-5" dirty="0">
                <a:latin typeface="Calibri"/>
                <a:cs typeface="Calibri"/>
              </a:rPr>
              <a:t>diabetes,</a:t>
            </a:r>
            <a:r>
              <a:rPr sz="1800" dirty="0">
                <a:latin typeface="Calibri"/>
                <a:cs typeface="Calibri"/>
              </a:rPr>
              <a:t> </a:t>
            </a:r>
            <a:r>
              <a:rPr sz="1800" spc="-5" dirty="0">
                <a:latin typeface="Calibri"/>
                <a:cs typeface="Calibri"/>
              </a:rPr>
              <a:t>it</a:t>
            </a:r>
            <a:r>
              <a:rPr sz="1800" dirty="0">
                <a:latin typeface="Calibri"/>
                <a:cs typeface="Calibri"/>
              </a:rPr>
              <a:t> </a:t>
            </a:r>
            <a:r>
              <a:rPr sz="1800" spc="-5" dirty="0">
                <a:latin typeface="Calibri"/>
                <a:cs typeface="Calibri"/>
              </a:rPr>
              <a:t>is</a:t>
            </a:r>
            <a:r>
              <a:rPr sz="1800" dirty="0">
                <a:latin typeface="Calibri"/>
                <a:cs typeface="Calibri"/>
              </a:rPr>
              <a:t> </a:t>
            </a:r>
            <a:r>
              <a:rPr sz="1800" spc="-5" dirty="0">
                <a:latin typeface="Calibri"/>
                <a:cs typeface="Calibri"/>
              </a:rPr>
              <a:t>important</a:t>
            </a:r>
            <a:r>
              <a:rPr sz="1800" dirty="0">
                <a:latin typeface="Calibri"/>
                <a:cs typeface="Calibri"/>
              </a:rPr>
              <a:t> to</a:t>
            </a:r>
            <a:r>
              <a:rPr sz="1800" spc="10" dirty="0">
                <a:latin typeface="Calibri"/>
                <a:cs typeface="Calibri"/>
              </a:rPr>
              <a:t> </a:t>
            </a:r>
            <a:r>
              <a:rPr sz="1800" spc="-5" dirty="0">
                <a:latin typeface="Calibri"/>
                <a:cs typeface="Calibri"/>
              </a:rPr>
              <a:t>maintain </a:t>
            </a:r>
            <a:r>
              <a:rPr sz="1800" dirty="0">
                <a:latin typeface="Calibri"/>
                <a:cs typeface="Calibri"/>
              </a:rPr>
              <a:t>a </a:t>
            </a:r>
            <a:r>
              <a:rPr sz="1800" spc="5" dirty="0">
                <a:latin typeface="Calibri"/>
                <a:cs typeface="Calibri"/>
              </a:rPr>
              <a:t> </a:t>
            </a:r>
            <a:r>
              <a:rPr sz="1800" spc="-5" dirty="0">
                <a:latin typeface="Calibri"/>
                <a:cs typeface="Calibri"/>
              </a:rPr>
              <a:t>healthy </a:t>
            </a:r>
            <a:r>
              <a:rPr sz="1800" dirty="0">
                <a:latin typeface="Calibri"/>
                <a:cs typeface="Calibri"/>
              </a:rPr>
              <a:t>weight, eat a </a:t>
            </a:r>
            <a:r>
              <a:rPr sz="1800" spc="-5" dirty="0">
                <a:latin typeface="Calibri"/>
                <a:cs typeface="Calibri"/>
              </a:rPr>
              <a:t>healthy diet, </a:t>
            </a:r>
            <a:r>
              <a:rPr sz="1800" dirty="0">
                <a:latin typeface="Calibri"/>
                <a:cs typeface="Calibri"/>
              </a:rPr>
              <a:t>and get </a:t>
            </a:r>
            <a:r>
              <a:rPr sz="1800" spc="-5" dirty="0">
                <a:latin typeface="Calibri"/>
                <a:cs typeface="Calibri"/>
              </a:rPr>
              <a:t>regular exercise. </a:t>
            </a:r>
            <a:r>
              <a:rPr sz="1800" dirty="0">
                <a:latin typeface="Calibri"/>
                <a:cs typeface="Calibri"/>
              </a:rPr>
              <a:t> </a:t>
            </a:r>
            <a:r>
              <a:rPr sz="1800" spc="-5" dirty="0">
                <a:latin typeface="Calibri"/>
                <a:cs typeface="Calibri"/>
              </a:rPr>
              <a:t>You should </a:t>
            </a:r>
            <a:r>
              <a:rPr sz="1800" dirty="0">
                <a:latin typeface="Calibri"/>
                <a:cs typeface="Calibri"/>
              </a:rPr>
              <a:t>also </a:t>
            </a:r>
            <a:r>
              <a:rPr sz="1800" spc="-5" dirty="0">
                <a:latin typeface="Calibri"/>
                <a:cs typeface="Calibri"/>
              </a:rPr>
              <a:t>have your blood </a:t>
            </a:r>
            <a:r>
              <a:rPr sz="1800" dirty="0">
                <a:latin typeface="Calibri"/>
                <a:cs typeface="Calibri"/>
              </a:rPr>
              <a:t>sugar and </a:t>
            </a:r>
            <a:r>
              <a:rPr sz="1800" spc="-5" dirty="0">
                <a:latin typeface="Calibri"/>
                <a:cs typeface="Calibri"/>
              </a:rPr>
              <a:t>hemoglobin </a:t>
            </a:r>
            <a:r>
              <a:rPr sz="1800" dirty="0">
                <a:latin typeface="Calibri"/>
                <a:cs typeface="Calibri"/>
              </a:rPr>
              <a:t>levels </a:t>
            </a:r>
            <a:r>
              <a:rPr sz="1800" spc="-395" dirty="0">
                <a:latin typeface="Calibri"/>
                <a:cs typeface="Calibri"/>
              </a:rPr>
              <a:t> </a:t>
            </a:r>
            <a:r>
              <a:rPr sz="1800" spc="-5" dirty="0">
                <a:latin typeface="Calibri"/>
                <a:cs typeface="Calibri"/>
              </a:rPr>
              <a:t>checked</a:t>
            </a:r>
            <a:r>
              <a:rPr sz="1800" dirty="0">
                <a:latin typeface="Calibri"/>
                <a:cs typeface="Calibri"/>
              </a:rPr>
              <a:t> </a:t>
            </a:r>
            <a:r>
              <a:rPr sz="1800" spc="-5" dirty="0">
                <a:latin typeface="Calibri"/>
                <a:cs typeface="Calibri"/>
              </a:rPr>
              <a:t>regularly.</a:t>
            </a:r>
            <a:r>
              <a:rPr sz="1800" dirty="0">
                <a:latin typeface="Calibri"/>
                <a:cs typeface="Calibri"/>
              </a:rPr>
              <a:t> If</a:t>
            </a:r>
            <a:r>
              <a:rPr sz="1800" spc="-5" dirty="0">
                <a:latin typeface="Calibri"/>
                <a:cs typeface="Calibri"/>
              </a:rPr>
              <a:t> </a:t>
            </a:r>
            <a:r>
              <a:rPr sz="1800" dirty="0">
                <a:latin typeface="Calibri"/>
                <a:cs typeface="Calibri"/>
              </a:rPr>
              <a:t>you</a:t>
            </a:r>
            <a:r>
              <a:rPr sz="1800" spc="5" dirty="0">
                <a:latin typeface="Calibri"/>
                <a:cs typeface="Calibri"/>
              </a:rPr>
              <a:t> </a:t>
            </a:r>
            <a:r>
              <a:rPr sz="1800" spc="-5" dirty="0">
                <a:latin typeface="Calibri"/>
                <a:cs typeface="Calibri"/>
              </a:rPr>
              <a:t>have</a:t>
            </a:r>
            <a:r>
              <a:rPr sz="1800" spc="5" dirty="0">
                <a:latin typeface="Calibri"/>
                <a:cs typeface="Calibri"/>
              </a:rPr>
              <a:t> </a:t>
            </a:r>
            <a:r>
              <a:rPr sz="1800" spc="-5" dirty="0">
                <a:latin typeface="Calibri"/>
                <a:cs typeface="Calibri"/>
              </a:rPr>
              <a:t>any</a:t>
            </a:r>
            <a:r>
              <a:rPr sz="1800" dirty="0">
                <a:latin typeface="Calibri"/>
                <a:cs typeface="Calibri"/>
              </a:rPr>
              <a:t> </a:t>
            </a:r>
            <a:r>
              <a:rPr sz="1800" spc="-5" dirty="0">
                <a:latin typeface="Calibri"/>
                <a:cs typeface="Calibri"/>
              </a:rPr>
              <a:t>risk factors for</a:t>
            </a:r>
            <a:r>
              <a:rPr sz="1800" spc="10" dirty="0">
                <a:latin typeface="Calibri"/>
                <a:cs typeface="Calibri"/>
              </a:rPr>
              <a:t> </a:t>
            </a:r>
            <a:r>
              <a:rPr sz="1800" spc="-5" dirty="0">
                <a:latin typeface="Calibri"/>
                <a:cs typeface="Calibri"/>
              </a:rPr>
              <a:t>diabetes, </a:t>
            </a:r>
            <a:r>
              <a:rPr sz="1800" dirty="0">
                <a:latin typeface="Calibri"/>
                <a:cs typeface="Calibri"/>
              </a:rPr>
              <a:t> </a:t>
            </a:r>
            <a:r>
              <a:rPr sz="1800" spc="-5" dirty="0">
                <a:latin typeface="Calibri"/>
                <a:cs typeface="Calibri"/>
              </a:rPr>
              <a:t>such </a:t>
            </a:r>
            <a:r>
              <a:rPr sz="1800" dirty="0">
                <a:latin typeface="Calibri"/>
                <a:cs typeface="Calibri"/>
              </a:rPr>
              <a:t>as </a:t>
            </a:r>
            <a:r>
              <a:rPr sz="1800" spc="-5" dirty="0">
                <a:latin typeface="Calibri"/>
                <a:cs typeface="Calibri"/>
              </a:rPr>
              <a:t>being</a:t>
            </a:r>
            <a:r>
              <a:rPr sz="1800" dirty="0">
                <a:latin typeface="Calibri"/>
                <a:cs typeface="Calibri"/>
              </a:rPr>
              <a:t> </a:t>
            </a:r>
            <a:r>
              <a:rPr sz="1800" spc="-5" dirty="0">
                <a:latin typeface="Calibri"/>
                <a:cs typeface="Calibri"/>
              </a:rPr>
              <a:t>overweight, having</a:t>
            </a:r>
            <a:r>
              <a:rPr sz="1800" dirty="0">
                <a:latin typeface="Calibri"/>
                <a:cs typeface="Calibri"/>
              </a:rPr>
              <a:t> a</a:t>
            </a:r>
            <a:r>
              <a:rPr sz="1800" spc="5" dirty="0">
                <a:latin typeface="Calibri"/>
                <a:cs typeface="Calibri"/>
              </a:rPr>
              <a:t> </a:t>
            </a:r>
            <a:r>
              <a:rPr sz="1800" spc="-5" dirty="0">
                <a:latin typeface="Calibri"/>
                <a:cs typeface="Calibri"/>
              </a:rPr>
              <a:t>family</a:t>
            </a:r>
            <a:r>
              <a:rPr sz="1800" spc="5" dirty="0">
                <a:latin typeface="Calibri"/>
                <a:cs typeface="Calibri"/>
              </a:rPr>
              <a:t> </a:t>
            </a:r>
            <a:r>
              <a:rPr sz="1800" spc="-5" dirty="0">
                <a:latin typeface="Calibri"/>
                <a:cs typeface="Calibri"/>
              </a:rPr>
              <a:t>history of diabetes, </a:t>
            </a:r>
            <a:r>
              <a:rPr sz="1800" spc="-390" dirty="0">
                <a:latin typeface="Calibri"/>
                <a:cs typeface="Calibri"/>
              </a:rPr>
              <a:t> </a:t>
            </a:r>
            <a:r>
              <a:rPr sz="1800" spc="-5" dirty="0">
                <a:latin typeface="Calibri"/>
                <a:cs typeface="Calibri"/>
              </a:rPr>
              <a:t>or being over </a:t>
            </a:r>
            <a:r>
              <a:rPr sz="1800" dirty="0">
                <a:latin typeface="Calibri"/>
                <a:cs typeface="Calibri"/>
              </a:rPr>
              <a:t>40 years </a:t>
            </a:r>
            <a:r>
              <a:rPr sz="1800" spc="-5" dirty="0">
                <a:latin typeface="Calibri"/>
                <a:cs typeface="Calibri"/>
              </a:rPr>
              <a:t>old, </a:t>
            </a:r>
            <a:r>
              <a:rPr sz="1800" dirty="0">
                <a:latin typeface="Calibri"/>
                <a:cs typeface="Calibri"/>
              </a:rPr>
              <a:t>you </a:t>
            </a:r>
            <a:r>
              <a:rPr sz="1800" spc="-5" dirty="0">
                <a:latin typeface="Calibri"/>
                <a:cs typeface="Calibri"/>
              </a:rPr>
              <a:t>should </a:t>
            </a:r>
            <a:r>
              <a:rPr sz="1800" dirty="0">
                <a:latin typeface="Calibri"/>
                <a:cs typeface="Calibri"/>
              </a:rPr>
              <a:t>talk to your </a:t>
            </a:r>
            <a:r>
              <a:rPr sz="1800" spc="-10" dirty="0">
                <a:latin typeface="Calibri"/>
                <a:cs typeface="Calibri"/>
              </a:rPr>
              <a:t>doctor </a:t>
            </a:r>
            <a:r>
              <a:rPr sz="1800" spc="-5" dirty="0">
                <a:latin typeface="Calibri"/>
                <a:cs typeface="Calibri"/>
              </a:rPr>
              <a:t> </a:t>
            </a:r>
            <a:r>
              <a:rPr sz="1800" dirty="0">
                <a:latin typeface="Calibri"/>
                <a:cs typeface="Calibri"/>
              </a:rPr>
              <a:t>about</a:t>
            </a:r>
            <a:r>
              <a:rPr sz="1800" spc="-5" dirty="0">
                <a:latin typeface="Calibri"/>
                <a:cs typeface="Calibri"/>
              </a:rPr>
              <a:t> how </a:t>
            </a:r>
            <a:r>
              <a:rPr sz="1800" dirty="0">
                <a:latin typeface="Calibri"/>
                <a:cs typeface="Calibri"/>
              </a:rPr>
              <a:t>to manage </a:t>
            </a:r>
            <a:r>
              <a:rPr sz="1800" spc="-5" dirty="0">
                <a:latin typeface="Calibri"/>
                <a:cs typeface="Calibri"/>
              </a:rPr>
              <a:t>your </a:t>
            </a:r>
            <a:r>
              <a:rPr sz="1800" spc="-10" dirty="0">
                <a:latin typeface="Calibri"/>
                <a:cs typeface="Calibri"/>
              </a:rPr>
              <a:t>risk.</a:t>
            </a:r>
            <a:endParaRPr sz="18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873137-48C0-4399-A1B3-E27FFEBAA7E8}"/>
              </a:ext>
            </a:extLst>
          </p:cNvPr>
          <p:cNvSpPr>
            <a:spLocks noGrp="1"/>
          </p:cNvSpPr>
          <p:nvPr>
            <p:ph idx="1"/>
          </p:nvPr>
        </p:nvSpPr>
        <p:spPr>
          <a:xfrm>
            <a:off x="196850" y="1079500"/>
            <a:ext cx="7162800" cy="8663387"/>
          </a:xfrm>
        </p:spPr>
        <p:txBody>
          <a:bodyPr>
            <a:normAutofit fontScale="92500" lnSpcReduction="10000"/>
          </a:bodyPr>
          <a:lstStyle/>
          <a:p>
            <a:pPr algn="l"/>
            <a:r>
              <a:rPr lang="en-US" b="0" i="0" dirty="0">
                <a:solidFill>
                  <a:srgbClr val="D1D5DB"/>
                </a:solidFill>
                <a:effectLst/>
                <a:latin typeface="Söhne"/>
              </a:rPr>
              <a:t>Diabetes, a chronic metabolic disorder, poses a significant public health challenge worldwide. The aim of this Diabetes Risk Detection project is to discern the key factors contributing to diabetes risk, ultimately enabling the development of a predictive model. Addressing the following inquiries will guide the analysis:</a:t>
            </a:r>
          </a:p>
          <a:p>
            <a:pPr algn="l">
              <a:buFont typeface="+mj-lt"/>
              <a:buAutoNum type="arabicPeriod"/>
            </a:pPr>
            <a:r>
              <a:rPr lang="en-US" b="1" i="0" dirty="0">
                <a:solidFill>
                  <a:srgbClr val="D1D5DB"/>
                </a:solidFill>
                <a:effectLst/>
                <a:latin typeface="Söhne"/>
              </a:rPr>
              <a:t>Gender Disparities in Diabetes Prevalence:</a:t>
            </a:r>
            <a:r>
              <a:rPr lang="en-US" b="0" i="0" dirty="0">
                <a:solidFill>
                  <a:srgbClr val="D1D5DB"/>
                </a:solidFill>
                <a:effectLst/>
                <a:latin typeface="Söhne"/>
              </a:rPr>
              <a:t> Determine which gender exhibits the highest prevalence of diabetes in the dataset, providing insights into potential gender-specific risk factors.</a:t>
            </a:r>
          </a:p>
          <a:p>
            <a:pPr algn="l">
              <a:buFont typeface="+mj-lt"/>
              <a:buAutoNum type="arabicPeriod"/>
            </a:pPr>
            <a:r>
              <a:rPr lang="en-US" b="1" i="0" dirty="0">
                <a:solidFill>
                  <a:srgbClr val="D1D5DB"/>
                </a:solidFill>
                <a:effectLst/>
                <a:latin typeface="Söhne"/>
              </a:rPr>
              <a:t>Age-Dependent Gender Disparities:</a:t>
            </a:r>
            <a:r>
              <a:rPr lang="en-US" b="0" i="0" dirty="0">
                <a:solidFill>
                  <a:srgbClr val="D1D5DB"/>
                </a:solidFill>
                <a:effectLst/>
                <a:latin typeface="Söhne"/>
              </a:rPr>
              <a:t> Investigate how the likelihood of developing diabetes varies with age across genders, unveiling age-specific patterns that may inform targeted prevention strategies.</a:t>
            </a:r>
          </a:p>
          <a:p>
            <a:pPr algn="l">
              <a:buFont typeface="+mj-lt"/>
              <a:buAutoNum type="arabicPeriod"/>
            </a:pPr>
            <a:r>
              <a:rPr lang="en-US" b="1" i="0" dirty="0">
                <a:solidFill>
                  <a:srgbClr val="D1D5DB"/>
                </a:solidFill>
                <a:effectLst/>
                <a:latin typeface="Söhne"/>
              </a:rPr>
              <a:t>Hypertension as a Diabetes Risk Factor:</a:t>
            </a:r>
            <a:r>
              <a:rPr lang="en-US" b="0" i="0" dirty="0">
                <a:solidFill>
                  <a:srgbClr val="D1D5DB"/>
                </a:solidFill>
                <a:effectLst/>
                <a:latin typeface="Söhne"/>
              </a:rPr>
              <a:t> Explore the relationship between hypertension and diabetes, assessing whether individuals with hypertension face an elevated risk of developing diabetes.</a:t>
            </a:r>
          </a:p>
          <a:p>
            <a:pPr algn="l">
              <a:buFont typeface="+mj-lt"/>
              <a:buAutoNum type="arabicPeriod"/>
            </a:pPr>
            <a:r>
              <a:rPr lang="en-US" b="1" i="0" dirty="0">
                <a:solidFill>
                  <a:srgbClr val="D1D5DB"/>
                </a:solidFill>
                <a:effectLst/>
                <a:latin typeface="Söhne"/>
              </a:rPr>
              <a:t>Impact of Heart Attack on Diabetes Risk:</a:t>
            </a:r>
            <a:r>
              <a:rPr lang="en-US" b="0" i="0" dirty="0">
                <a:solidFill>
                  <a:srgbClr val="D1D5DB"/>
                </a:solidFill>
                <a:effectLst/>
                <a:latin typeface="Söhne"/>
              </a:rPr>
              <a:t> Examine the association between a history of heart attack and the risk of developing diabetes, providing valuable insights for both cardiovascular and diabetes risk management.</a:t>
            </a:r>
          </a:p>
          <a:p>
            <a:pPr algn="l">
              <a:buFont typeface="+mj-lt"/>
              <a:buAutoNum type="arabicPeriod"/>
            </a:pPr>
            <a:r>
              <a:rPr lang="en-US" b="1" i="0" dirty="0">
                <a:solidFill>
                  <a:srgbClr val="D1D5DB"/>
                </a:solidFill>
                <a:effectLst/>
                <a:latin typeface="Söhne"/>
              </a:rPr>
              <a:t>Combined Effects of Hypertension and Heart Attack:</a:t>
            </a:r>
            <a:r>
              <a:rPr lang="en-US" b="0" i="0" dirty="0">
                <a:solidFill>
                  <a:srgbClr val="D1D5DB"/>
                </a:solidFill>
                <a:effectLst/>
                <a:latin typeface="Söhne"/>
              </a:rPr>
              <a:t> Analyze how the coexistence of hypertension and a history of heart attack influences the overall risk of developing diabetes, informing comprehensive risk assessment strategies.</a:t>
            </a:r>
          </a:p>
          <a:p>
            <a:pPr algn="l">
              <a:buFont typeface="+mj-lt"/>
              <a:buAutoNum type="arabicPeriod"/>
            </a:pPr>
            <a:r>
              <a:rPr lang="en-US" b="1" i="0" dirty="0">
                <a:solidFill>
                  <a:srgbClr val="D1D5DB"/>
                </a:solidFill>
                <a:effectLst/>
                <a:latin typeface="Söhne"/>
              </a:rPr>
              <a:t>Link Between Smoking and Diabetes:</a:t>
            </a:r>
            <a:r>
              <a:rPr lang="en-US" b="0" i="0" dirty="0">
                <a:solidFill>
                  <a:srgbClr val="D1D5DB"/>
                </a:solidFill>
                <a:effectLst/>
                <a:latin typeface="Söhne"/>
              </a:rPr>
              <a:t> Investigate the potential correlation between smoking and diabetes risk, shedding light on lifestyle factors that may contribute to diabetes development.</a:t>
            </a:r>
          </a:p>
          <a:p>
            <a:pPr algn="l">
              <a:buFont typeface="+mj-lt"/>
              <a:buAutoNum type="arabicPeriod"/>
            </a:pPr>
            <a:r>
              <a:rPr lang="en-US" b="1" i="0" dirty="0">
                <a:solidFill>
                  <a:srgbClr val="D1D5DB"/>
                </a:solidFill>
                <a:effectLst/>
                <a:latin typeface="Söhne"/>
              </a:rPr>
              <a:t>Role of Hemoglobin in Diabetes:</a:t>
            </a:r>
            <a:r>
              <a:rPr lang="en-US" b="0" i="0" dirty="0">
                <a:solidFill>
                  <a:srgbClr val="D1D5DB"/>
                </a:solidFill>
                <a:effectLst/>
                <a:latin typeface="Söhne"/>
              </a:rPr>
              <a:t> Quantify the impact of hemoglobin levels on diabetes risk, elucidating the role of this hematological marker in predicting and managing diabetes.</a:t>
            </a:r>
          </a:p>
          <a:p>
            <a:pPr algn="l">
              <a:buFont typeface="+mj-lt"/>
              <a:buAutoNum type="arabicPeriod"/>
            </a:pPr>
            <a:r>
              <a:rPr lang="en-US" b="1" i="0" dirty="0">
                <a:solidFill>
                  <a:srgbClr val="D1D5DB"/>
                </a:solidFill>
                <a:effectLst/>
                <a:latin typeface="Söhne"/>
              </a:rPr>
              <a:t>Blood Glucose Levels and Diabetes Relationship:</a:t>
            </a:r>
            <a:r>
              <a:rPr lang="en-US" b="0" i="0" dirty="0">
                <a:solidFill>
                  <a:srgbClr val="D1D5DB"/>
                </a:solidFill>
                <a:effectLst/>
                <a:latin typeface="Söhne"/>
              </a:rPr>
              <a:t> Explore the relationship between blood glucose levels and the risk of developing diabetes, providing critical insights into glucose regulation as a risk factor.</a:t>
            </a:r>
          </a:p>
          <a:p>
            <a:pPr algn="l">
              <a:buFont typeface="+mj-lt"/>
              <a:buAutoNum type="arabicPeriod"/>
            </a:pPr>
            <a:r>
              <a:rPr lang="en-US" b="1" i="0" dirty="0">
                <a:solidFill>
                  <a:srgbClr val="D1D5DB"/>
                </a:solidFill>
                <a:effectLst/>
                <a:latin typeface="Söhne"/>
              </a:rPr>
              <a:t>BMI and Diabetes Association:</a:t>
            </a:r>
            <a:r>
              <a:rPr lang="en-US" b="0" i="0" dirty="0">
                <a:solidFill>
                  <a:srgbClr val="D1D5DB"/>
                </a:solidFill>
                <a:effectLst/>
                <a:latin typeface="Söhne"/>
              </a:rPr>
              <a:t> Investigate the relationship between Body Mass Index (BMI) and diabetes risk, offering valuable information for weight management and diabetes prevention.</a:t>
            </a:r>
          </a:p>
          <a:p>
            <a:pPr algn="l">
              <a:buFont typeface="+mj-lt"/>
              <a:buAutoNum type="arabicPeriod"/>
            </a:pPr>
            <a:r>
              <a:rPr lang="en-US" b="1" i="0" dirty="0">
                <a:solidFill>
                  <a:srgbClr val="D1D5DB"/>
                </a:solidFill>
                <a:effectLst/>
                <a:latin typeface="Söhne"/>
              </a:rPr>
              <a:t>Predictive Model Development:</a:t>
            </a:r>
            <a:r>
              <a:rPr lang="en-US" b="0" i="0" dirty="0">
                <a:solidFill>
                  <a:srgbClr val="D1D5DB"/>
                </a:solidFill>
                <a:effectLst/>
                <a:latin typeface="Söhne"/>
              </a:rPr>
              <a:t> Develop a robust predictive model to assess an individual's risk of developing diabetes, leveraging the identified risk factors for early intervention and personalized preventive measures.</a:t>
            </a:r>
          </a:p>
          <a:p>
            <a:pPr marL="0" indent="0">
              <a:buNone/>
            </a:pPr>
            <a:endParaRPr lang="en-IN" dirty="0"/>
          </a:p>
        </p:txBody>
      </p:sp>
      <p:sp>
        <p:nvSpPr>
          <p:cNvPr id="4" name="Rectangle 3">
            <a:extLst>
              <a:ext uri="{FF2B5EF4-FFF2-40B4-BE49-F238E27FC236}">
                <a16:creationId xmlns:a16="http://schemas.microsoft.com/office/drawing/2014/main" id="{D9A6A22F-5DA5-4007-A2A0-4A6FC9254005}"/>
              </a:ext>
            </a:extLst>
          </p:cNvPr>
          <p:cNvSpPr/>
          <p:nvPr/>
        </p:nvSpPr>
        <p:spPr>
          <a:xfrm>
            <a:off x="1720850" y="344025"/>
            <a:ext cx="4904986" cy="58477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IN" sz="3200" b="1" cap="none" spc="0" dirty="0">
                <a:ln/>
                <a:solidFill>
                  <a:schemeClr val="accent3"/>
                </a:solidFill>
                <a:effectLst/>
              </a:rPr>
              <a:t>Problem Statement </a:t>
            </a:r>
          </a:p>
        </p:txBody>
      </p:sp>
    </p:spTree>
    <p:extLst>
      <p:ext uri="{BB962C8B-B14F-4D97-AF65-F5344CB8AC3E}">
        <p14:creationId xmlns:p14="http://schemas.microsoft.com/office/powerpoint/2010/main" val="219252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9DC7D7-9300-41F8-8A3E-93D08F8A851D}"/>
              </a:ext>
            </a:extLst>
          </p:cNvPr>
          <p:cNvSpPr>
            <a:spLocks noGrp="1"/>
          </p:cNvSpPr>
          <p:nvPr>
            <p:ph idx="1"/>
          </p:nvPr>
        </p:nvSpPr>
        <p:spPr>
          <a:xfrm>
            <a:off x="349250" y="241301"/>
            <a:ext cx="6858000" cy="3581399"/>
          </a:xfrm>
        </p:spPr>
        <p:txBody>
          <a:bodyPr/>
          <a:lstStyle/>
          <a:p>
            <a:pPr algn="l"/>
            <a:r>
              <a:rPr lang="en-US" b="0" i="0" dirty="0">
                <a:solidFill>
                  <a:srgbClr val="D1D5DB"/>
                </a:solidFill>
                <a:effectLst/>
                <a:latin typeface="Söhne"/>
              </a:rPr>
              <a:t>This project is poised to benefit a range of stakeholders:</a:t>
            </a:r>
          </a:p>
          <a:p>
            <a:pPr algn="l">
              <a:buFont typeface="Arial" panose="020B0604020202020204" pitchFamily="34" charset="0"/>
              <a:buChar char="•"/>
            </a:pPr>
            <a:r>
              <a:rPr lang="en-US" b="1" i="0" dirty="0">
                <a:solidFill>
                  <a:srgbClr val="D1D5DB"/>
                </a:solidFill>
                <a:effectLst/>
                <a:latin typeface="Söhne"/>
              </a:rPr>
              <a:t>Individuals:</a:t>
            </a:r>
            <a:r>
              <a:rPr lang="en-US" b="0" i="0" dirty="0">
                <a:solidFill>
                  <a:srgbClr val="D1D5DB"/>
                </a:solidFill>
                <a:effectLst/>
                <a:latin typeface="Söhne"/>
              </a:rPr>
              <a:t> Empower individuals to assess their diabetes risk and adopt proactive measures for risk reduction.</a:t>
            </a:r>
          </a:p>
          <a:p>
            <a:pPr algn="l">
              <a:buFont typeface="Arial" panose="020B0604020202020204" pitchFamily="34" charset="0"/>
              <a:buChar char="•"/>
            </a:pPr>
            <a:r>
              <a:rPr lang="en-US" b="1" i="0" dirty="0">
                <a:solidFill>
                  <a:srgbClr val="D1D5DB"/>
                </a:solidFill>
                <a:effectLst/>
                <a:latin typeface="Söhne"/>
              </a:rPr>
              <a:t>Healthcare Providers:</a:t>
            </a:r>
            <a:r>
              <a:rPr lang="en-US" b="0" i="0" dirty="0">
                <a:solidFill>
                  <a:srgbClr val="D1D5DB"/>
                </a:solidFill>
                <a:effectLst/>
                <a:latin typeface="Söhne"/>
              </a:rPr>
              <a:t> Equip healthcare providers with a predictive model to identify patients at risk, enabling early intervention and personalized preventive strategies.</a:t>
            </a:r>
          </a:p>
          <a:p>
            <a:pPr algn="l">
              <a:buFont typeface="Arial" panose="020B0604020202020204" pitchFamily="34" charset="0"/>
              <a:buChar char="•"/>
            </a:pPr>
            <a:r>
              <a:rPr lang="en-US" b="1" i="0" dirty="0">
                <a:solidFill>
                  <a:srgbClr val="D1D5DB"/>
                </a:solidFill>
                <a:effectLst/>
                <a:latin typeface="Söhne"/>
              </a:rPr>
              <a:t>Public Health Officials:</a:t>
            </a:r>
            <a:r>
              <a:rPr lang="en-US" b="0" i="0" dirty="0">
                <a:solidFill>
                  <a:srgbClr val="D1D5DB"/>
                </a:solidFill>
                <a:effectLst/>
                <a:latin typeface="Söhne"/>
              </a:rPr>
              <a:t> Provide insights for public health officials to develop and implement targeted programs at the population level, aiming to prevent and manage diabetes effectively.</a:t>
            </a:r>
          </a:p>
          <a:p>
            <a:pPr marL="0" indent="0">
              <a:buNone/>
            </a:pPr>
            <a:endParaRPr lang="en-IN" dirty="0"/>
          </a:p>
        </p:txBody>
      </p:sp>
    </p:spTree>
    <p:extLst>
      <p:ext uri="{BB962C8B-B14F-4D97-AF65-F5344CB8AC3E}">
        <p14:creationId xmlns:p14="http://schemas.microsoft.com/office/powerpoint/2010/main" val="1957167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125979" y="1011046"/>
            <a:ext cx="3308985" cy="351155"/>
            <a:chOff x="2125979" y="1011046"/>
            <a:chExt cx="3308985" cy="351155"/>
          </a:xfrm>
        </p:grpSpPr>
        <p:pic>
          <p:nvPicPr>
            <p:cNvPr id="3" name="object 3"/>
            <p:cNvPicPr/>
            <p:nvPr/>
          </p:nvPicPr>
          <p:blipFill>
            <a:blip r:embed="rId2" cstate="print"/>
            <a:stretch>
              <a:fillRect/>
            </a:stretch>
          </p:blipFill>
          <p:spPr>
            <a:xfrm>
              <a:off x="2125979" y="1252697"/>
              <a:ext cx="3308606" cy="108996"/>
            </a:xfrm>
            <a:prstGeom prst="rect">
              <a:avLst/>
            </a:prstGeom>
          </p:spPr>
        </p:pic>
        <p:pic>
          <p:nvPicPr>
            <p:cNvPr id="4" name="object 4"/>
            <p:cNvPicPr/>
            <p:nvPr/>
          </p:nvPicPr>
          <p:blipFill>
            <a:blip r:embed="rId3" cstate="print"/>
            <a:stretch>
              <a:fillRect/>
            </a:stretch>
          </p:blipFill>
          <p:spPr>
            <a:xfrm>
              <a:off x="2129789" y="1011046"/>
              <a:ext cx="3304032" cy="244601"/>
            </a:xfrm>
            <a:prstGeom prst="rect">
              <a:avLst/>
            </a:prstGeom>
          </p:spPr>
        </p:pic>
      </p:grpSp>
      <p:sp>
        <p:nvSpPr>
          <p:cNvPr id="5" name="object 5"/>
          <p:cNvSpPr txBox="1"/>
          <p:nvPr/>
        </p:nvSpPr>
        <p:spPr>
          <a:xfrm>
            <a:off x="902004" y="1906269"/>
            <a:ext cx="5515610" cy="323850"/>
          </a:xfrm>
          <a:prstGeom prst="rect">
            <a:avLst/>
          </a:prstGeom>
        </p:spPr>
        <p:txBody>
          <a:bodyPr vert="horz" wrap="square" lIns="0" tIns="13335" rIns="0" bIns="0" rtlCol="0">
            <a:spAutoFit/>
          </a:bodyPr>
          <a:lstStyle/>
          <a:p>
            <a:pPr marL="12700">
              <a:lnSpc>
                <a:spcPct val="100000"/>
              </a:lnSpc>
              <a:spcBef>
                <a:spcPts val="105"/>
              </a:spcBef>
            </a:pPr>
            <a:r>
              <a:rPr sz="1950" b="1" dirty="0">
                <a:latin typeface="Arial"/>
                <a:cs typeface="Arial"/>
              </a:rPr>
              <a:t>Gender</a:t>
            </a:r>
            <a:r>
              <a:rPr sz="1950" b="1" spc="-30" dirty="0">
                <a:latin typeface="Arial"/>
                <a:cs typeface="Arial"/>
              </a:rPr>
              <a:t> </a:t>
            </a:r>
            <a:r>
              <a:rPr sz="1950" b="1" dirty="0">
                <a:latin typeface="Arial"/>
                <a:cs typeface="Arial"/>
              </a:rPr>
              <a:t>has</a:t>
            </a:r>
            <a:r>
              <a:rPr sz="1950" b="1" spc="-5" dirty="0">
                <a:latin typeface="Arial"/>
                <a:cs typeface="Arial"/>
              </a:rPr>
              <a:t> the</a:t>
            </a:r>
            <a:r>
              <a:rPr sz="1950" b="1" spc="-15" dirty="0">
                <a:latin typeface="Arial"/>
                <a:cs typeface="Arial"/>
              </a:rPr>
              <a:t> </a:t>
            </a:r>
            <a:r>
              <a:rPr sz="1950" b="1" dirty="0">
                <a:latin typeface="Arial"/>
                <a:cs typeface="Arial"/>
              </a:rPr>
              <a:t>highest</a:t>
            </a:r>
            <a:r>
              <a:rPr sz="1950" b="1" spc="-25" dirty="0">
                <a:latin typeface="Arial"/>
                <a:cs typeface="Arial"/>
              </a:rPr>
              <a:t> </a:t>
            </a:r>
            <a:r>
              <a:rPr sz="1950" b="1" spc="-5" dirty="0">
                <a:latin typeface="Arial"/>
                <a:cs typeface="Arial"/>
              </a:rPr>
              <a:t>prevalence</a:t>
            </a:r>
            <a:r>
              <a:rPr sz="1950" b="1" spc="-15" dirty="0">
                <a:latin typeface="Arial"/>
                <a:cs typeface="Arial"/>
              </a:rPr>
              <a:t> </a:t>
            </a:r>
            <a:r>
              <a:rPr sz="1950" b="1" dirty="0">
                <a:latin typeface="Arial"/>
                <a:cs typeface="Arial"/>
              </a:rPr>
              <a:t>of</a:t>
            </a:r>
            <a:r>
              <a:rPr sz="1950" b="1" spc="-20" dirty="0">
                <a:latin typeface="Arial"/>
                <a:cs typeface="Arial"/>
              </a:rPr>
              <a:t> </a:t>
            </a:r>
            <a:r>
              <a:rPr sz="1950" b="1" spc="-5" dirty="0">
                <a:latin typeface="Arial"/>
                <a:cs typeface="Arial"/>
              </a:rPr>
              <a:t>diabetes</a:t>
            </a:r>
            <a:endParaRPr sz="1950">
              <a:latin typeface="Arial"/>
              <a:cs typeface="Arial"/>
            </a:endParaRPr>
          </a:p>
        </p:txBody>
      </p:sp>
      <p:sp>
        <p:nvSpPr>
          <p:cNvPr id="6" name="object 6"/>
          <p:cNvSpPr txBox="1"/>
          <p:nvPr/>
        </p:nvSpPr>
        <p:spPr>
          <a:xfrm>
            <a:off x="902004" y="7117460"/>
            <a:ext cx="5020945" cy="1275080"/>
          </a:xfrm>
          <a:prstGeom prst="rect">
            <a:avLst/>
          </a:prstGeom>
        </p:spPr>
        <p:txBody>
          <a:bodyPr vert="horz" wrap="square" lIns="0" tIns="13335" rIns="0" bIns="0" rtlCol="0">
            <a:spAutoFit/>
          </a:bodyPr>
          <a:lstStyle/>
          <a:p>
            <a:pPr marL="12700">
              <a:lnSpc>
                <a:spcPct val="100000"/>
              </a:lnSpc>
              <a:spcBef>
                <a:spcPts val="105"/>
              </a:spcBef>
            </a:pPr>
            <a:r>
              <a:rPr sz="1400" dirty="0">
                <a:latin typeface="Calibri"/>
                <a:cs typeface="Calibri"/>
              </a:rPr>
              <a:t>Gender </a:t>
            </a:r>
            <a:r>
              <a:rPr sz="1400" spc="-5" dirty="0">
                <a:latin typeface="Calibri"/>
                <a:cs typeface="Calibri"/>
              </a:rPr>
              <a:t>with</a:t>
            </a:r>
            <a:r>
              <a:rPr sz="1400" spc="5" dirty="0">
                <a:latin typeface="Calibri"/>
                <a:cs typeface="Calibri"/>
              </a:rPr>
              <a:t> </a:t>
            </a:r>
            <a:r>
              <a:rPr sz="1400" spc="-5" dirty="0">
                <a:latin typeface="Calibri"/>
                <a:cs typeface="Calibri"/>
              </a:rPr>
              <a:t>highest</a:t>
            </a:r>
            <a:r>
              <a:rPr sz="1400" dirty="0">
                <a:latin typeface="Calibri"/>
                <a:cs typeface="Calibri"/>
              </a:rPr>
              <a:t> </a:t>
            </a:r>
            <a:r>
              <a:rPr sz="1400" spc="-5" dirty="0">
                <a:latin typeface="Calibri"/>
                <a:cs typeface="Calibri"/>
              </a:rPr>
              <a:t>prevalence </a:t>
            </a:r>
            <a:r>
              <a:rPr sz="1400" dirty="0">
                <a:latin typeface="Calibri"/>
                <a:cs typeface="Calibri"/>
              </a:rPr>
              <a:t>of</a:t>
            </a:r>
            <a:r>
              <a:rPr sz="1400" spc="-10" dirty="0">
                <a:latin typeface="Calibri"/>
                <a:cs typeface="Calibri"/>
              </a:rPr>
              <a:t> </a:t>
            </a:r>
            <a:r>
              <a:rPr sz="1400" spc="-5" dirty="0">
                <a:latin typeface="Calibri"/>
                <a:cs typeface="Calibri"/>
              </a:rPr>
              <a:t>diabetes: </a:t>
            </a:r>
            <a:r>
              <a:rPr sz="1400" dirty="0">
                <a:latin typeface="Calibri"/>
                <a:cs typeface="Calibri"/>
              </a:rPr>
              <a:t>Female</a:t>
            </a:r>
            <a:endParaRPr sz="1400">
              <a:latin typeface="Calibri"/>
              <a:cs typeface="Calibri"/>
            </a:endParaRPr>
          </a:p>
          <a:p>
            <a:pPr>
              <a:lnSpc>
                <a:spcPct val="100000"/>
              </a:lnSpc>
            </a:pPr>
            <a:endParaRPr sz="1400">
              <a:latin typeface="Calibri"/>
              <a:cs typeface="Calibri"/>
            </a:endParaRPr>
          </a:p>
          <a:p>
            <a:pPr>
              <a:lnSpc>
                <a:spcPct val="100000"/>
              </a:lnSpc>
            </a:pPr>
            <a:endParaRPr sz="1650">
              <a:latin typeface="Calibri"/>
              <a:cs typeface="Calibri"/>
            </a:endParaRPr>
          </a:p>
          <a:p>
            <a:pPr marL="12700" marR="5080">
              <a:lnSpc>
                <a:spcPts val="2240"/>
              </a:lnSpc>
            </a:pPr>
            <a:r>
              <a:rPr sz="1950" b="1" dirty="0">
                <a:latin typeface="Arial"/>
                <a:cs typeface="Arial"/>
              </a:rPr>
              <a:t>Gender</a:t>
            </a:r>
            <a:r>
              <a:rPr sz="1950" b="1" spc="-30" dirty="0">
                <a:latin typeface="Arial"/>
                <a:cs typeface="Arial"/>
              </a:rPr>
              <a:t> </a:t>
            </a:r>
            <a:r>
              <a:rPr sz="1950" b="1" dirty="0">
                <a:latin typeface="Arial"/>
                <a:cs typeface="Arial"/>
              </a:rPr>
              <a:t>has</a:t>
            </a:r>
            <a:r>
              <a:rPr sz="1950" b="1" spc="-20" dirty="0">
                <a:latin typeface="Arial"/>
                <a:cs typeface="Arial"/>
              </a:rPr>
              <a:t> </a:t>
            </a:r>
            <a:r>
              <a:rPr sz="1950" b="1" dirty="0">
                <a:latin typeface="Arial"/>
                <a:cs typeface="Arial"/>
              </a:rPr>
              <a:t>a</a:t>
            </a:r>
            <a:r>
              <a:rPr sz="1950" b="1" spc="-5" dirty="0">
                <a:latin typeface="Arial"/>
                <a:cs typeface="Arial"/>
              </a:rPr>
              <a:t> </a:t>
            </a:r>
            <a:r>
              <a:rPr sz="1950" b="1" dirty="0">
                <a:latin typeface="Arial"/>
                <a:cs typeface="Arial"/>
              </a:rPr>
              <a:t>higher</a:t>
            </a:r>
            <a:r>
              <a:rPr sz="1950" b="1" spc="-15" dirty="0">
                <a:latin typeface="Arial"/>
                <a:cs typeface="Arial"/>
              </a:rPr>
              <a:t> </a:t>
            </a:r>
            <a:r>
              <a:rPr sz="1950" b="1" spc="-5" dirty="0">
                <a:latin typeface="Arial"/>
                <a:cs typeface="Arial"/>
              </a:rPr>
              <a:t>chance</a:t>
            </a:r>
            <a:r>
              <a:rPr sz="1950" b="1" spc="-20" dirty="0">
                <a:latin typeface="Arial"/>
                <a:cs typeface="Arial"/>
              </a:rPr>
              <a:t> </a:t>
            </a:r>
            <a:r>
              <a:rPr sz="1950" b="1" dirty="0">
                <a:latin typeface="Arial"/>
                <a:cs typeface="Arial"/>
              </a:rPr>
              <a:t>of</a:t>
            </a:r>
            <a:r>
              <a:rPr sz="1950" b="1" spc="-5" dirty="0">
                <a:latin typeface="Arial"/>
                <a:cs typeface="Arial"/>
              </a:rPr>
              <a:t> developing </a:t>
            </a:r>
            <a:r>
              <a:rPr sz="1950" b="1" spc="-525" dirty="0">
                <a:latin typeface="Arial"/>
                <a:cs typeface="Arial"/>
              </a:rPr>
              <a:t> </a:t>
            </a:r>
            <a:r>
              <a:rPr sz="1950" b="1" spc="-5" dirty="0">
                <a:latin typeface="Arial"/>
                <a:cs typeface="Arial"/>
              </a:rPr>
              <a:t>diabetes, and</a:t>
            </a:r>
            <a:r>
              <a:rPr sz="1950" b="1" dirty="0">
                <a:latin typeface="Arial"/>
                <a:cs typeface="Arial"/>
              </a:rPr>
              <a:t> </a:t>
            </a:r>
            <a:r>
              <a:rPr sz="1950" b="1" spc="-5" dirty="0">
                <a:latin typeface="Arial"/>
                <a:cs typeface="Arial"/>
              </a:rPr>
              <a:t>how</a:t>
            </a:r>
            <a:r>
              <a:rPr sz="1950" b="1" dirty="0">
                <a:latin typeface="Arial"/>
                <a:cs typeface="Arial"/>
              </a:rPr>
              <a:t> </a:t>
            </a:r>
            <a:r>
              <a:rPr sz="1950" b="1" spc="-5" dirty="0">
                <a:latin typeface="Arial"/>
                <a:cs typeface="Arial"/>
              </a:rPr>
              <a:t>does</a:t>
            </a:r>
            <a:r>
              <a:rPr sz="1950" b="1" dirty="0">
                <a:latin typeface="Arial"/>
                <a:cs typeface="Arial"/>
              </a:rPr>
              <a:t> </a:t>
            </a:r>
            <a:r>
              <a:rPr sz="1950" b="1" spc="-5" dirty="0">
                <a:latin typeface="Arial"/>
                <a:cs typeface="Arial"/>
              </a:rPr>
              <a:t>this</a:t>
            </a:r>
            <a:r>
              <a:rPr sz="1950" b="1" spc="-10" dirty="0">
                <a:latin typeface="Arial"/>
                <a:cs typeface="Arial"/>
              </a:rPr>
              <a:t> </a:t>
            </a:r>
            <a:r>
              <a:rPr sz="1950" b="1" spc="-5" dirty="0">
                <a:latin typeface="Arial"/>
                <a:cs typeface="Arial"/>
              </a:rPr>
              <a:t>vary</a:t>
            </a:r>
            <a:r>
              <a:rPr sz="1950" b="1" dirty="0">
                <a:latin typeface="Arial"/>
                <a:cs typeface="Arial"/>
              </a:rPr>
              <a:t> </a:t>
            </a:r>
            <a:r>
              <a:rPr sz="1950" b="1" spc="-5" dirty="0">
                <a:latin typeface="Arial"/>
                <a:cs typeface="Arial"/>
              </a:rPr>
              <a:t>with</a:t>
            </a:r>
            <a:r>
              <a:rPr sz="1950" b="1" spc="-15" dirty="0">
                <a:latin typeface="Arial"/>
                <a:cs typeface="Arial"/>
              </a:rPr>
              <a:t> </a:t>
            </a:r>
            <a:r>
              <a:rPr sz="1950" b="1" spc="-5" dirty="0">
                <a:latin typeface="Arial"/>
                <a:cs typeface="Arial"/>
              </a:rPr>
              <a:t>age</a:t>
            </a:r>
            <a:endParaRPr sz="1950">
              <a:latin typeface="Arial"/>
              <a:cs typeface="Arial"/>
            </a:endParaRPr>
          </a:p>
        </p:txBody>
      </p:sp>
      <p:pic>
        <p:nvPicPr>
          <p:cNvPr id="7" name="object 7"/>
          <p:cNvPicPr/>
          <p:nvPr/>
        </p:nvPicPr>
        <p:blipFill>
          <a:blip r:embed="rId4" cstate="print"/>
          <a:stretch>
            <a:fillRect/>
          </a:stretch>
        </p:blipFill>
        <p:spPr>
          <a:xfrm>
            <a:off x="1447800" y="2314955"/>
            <a:ext cx="3524250" cy="41719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4488306"/>
            <a:ext cx="5673725" cy="340360"/>
          </a:xfrm>
          <a:prstGeom prst="rect">
            <a:avLst/>
          </a:prstGeom>
        </p:spPr>
        <p:txBody>
          <a:bodyPr vert="horz" wrap="square" lIns="0" tIns="23495" rIns="0" bIns="0" rtlCol="0">
            <a:spAutoFit/>
          </a:bodyPr>
          <a:lstStyle/>
          <a:p>
            <a:pPr marL="12700" marR="5080">
              <a:lnSpc>
                <a:spcPts val="1210"/>
              </a:lnSpc>
              <a:spcBef>
                <a:spcPts val="185"/>
              </a:spcBef>
            </a:pPr>
            <a:r>
              <a:rPr sz="1050" dirty="0">
                <a:latin typeface="Arial MT"/>
                <a:cs typeface="Arial MT"/>
              </a:rPr>
              <a:t>The </a:t>
            </a:r>
            <a:r>
              <a:rPr sz="1050" spc="-5" dirty="0">
                <a:latin typeface="Arial MT"/>
                <a:cs typeface="Arial MT"/>
              </a:rPr>
              <a:t>figure </a:t>
            </a:r>
            <a:r>
              <a:rPr sz="1050" dirty="0">
                <a:latin typeface="Arial MT"/>
                <a:cs typeface="Arial MT"/>
              </a:rPr>
              <a:t>above </a:t>
            </a:r>
            <a:r>
              <a:rPr sz="1050" spc="-5" dirty="0">
                <a:latin typeface="Arial MT"/>
                <a:cs typeface="Arial MT"/>
              </a:rPr>
              <a:t>shows </a:t>
            </a:r>
            <a:r>
              <a:rPr sz="1050" dirty="0">
                <a:latin typeface="Arial MT"/>
                <a:cs typeface="Arial MT"/>
              </a:rPr>
              <a:t>that if any gender crosses </a:t>
            </a:r>
            <a:r>
              <a:rPr sz="1050" spc="-5" dirty="0">
                <a:latin typeface="Arial MT"/>
                <a:cs typeface="Arial MT"/>
              </a:rPr>
              <a:t>the </a:t>
            </a:r>
            <a:r>
              <a:rPr sz="1050" dirty="0">
                <a:latin typeface="Arial MT"/>
                <a:cs typeface="Arial MT"/>
              </a:rPr>
              <a:t>age of 40, </a:t>
            </a:r>
            <a:r>
              <a:rPr sz="1050" spc="-5" dirty="0">
                <a:latin typeface="Arial MT"/>
                <a:cs typeface="Arial MT"/>
              </a:rPr>
              <a:t>especially males </a:t>
            </a:r>
            <a:r>
              <a:rPr sz="1050" dirty="0">
                <a:latin typeface="Arial MT"/>
                <a:cs typeface="Arial MT"/>
              </a:rPr>
              <a:t>and </a:t>
            </a:r>
            <a:r>
              <a:rPr sz="1050" spc="-5" dirty="0">
                <a:latin typeface="Arial MT"/>
                <a:cs typeface="Arial MT"/>
              </a:rPr>
              <a:t>females, </a:t>
            </a:r>
            <a:r>
              <a:rPr sz="1050" spc="-280" dirty="0">
                <a:latin typeface="Arial MT"/>
                <a:cs typeface="Arial MT"/>
              </a:rPr>
              <a:t> </a:t>
            </a:r>
            <a:r>
              <a:rPr sz="1050" spc="-5" dirty="0">
                <a:latin typeface="Arial MT"/>
                <a:cs typeface="Arial MT"/>
              </a:rPr>
              <a:t>the </a:t>
            </a:r>
            <a:r>
              <a:rPr sz="1050" dirty="0">
                <a:latin typeface="Arial MT"/>
                <a:cs typeface="Arial MT"/>
              </a:rPr>
              <a:t>risk of</a:t>
            </a:r>
            <a:r>
              <a:rPr sz="1050" spc="-10" dirty="0">
                <a:latin typeface="Arial MT"/>
                <a:cs typeface="Arial MT"/>
              </a:rPr>
              <a:t> </a:t>
            </a:r>
            <a:r>
              <a:rPr sz="1050" spc="-5" dirty="0">
                <a:latin typeface="Arial MT"/>
                <a:cs typeface="Arial MT"/>
              </a:rPr>
              <a:t>diabetes</a:t>
            </a:r>
            <a:r>
              <a:rPr sz="1050" dirty="0">
                <a:latin typeface="Arial MT"/>
                <a:cs typeface="Arial MT"/>
              </a:rPr>
              <a:t> </a:t>
            </a:r>
            <a:r>
              <a:rPr sz="1050" spc="-5" dirty="0">
                <a:latin typeface="Arial MT"/>
                <a:cs typeface="Arial MT"/>
              </a:rPr>
              <a:t>increases.</a:t>
            </a:r>
            <a:r>
              <a:rPr sz="1050" spc="-10" dirty="0">
                <a:latin typeface="Arial MT"/>
                <a:cs typeface="Arial MT"/>
              </a:rPr>
              <a:t> </a:t>
            </a:r>
            <a:r>
              <a:rPr sz="1050" spc="-5" dirty="0">
                <a:latin typeface="Arial MT"/>
                <a:cs typeface="Arial MT"/>
              </a:rPr>
              <a:t>However,</a:t>
            </a:r>
            <a:r>
              <a:rPr sz="1050" spc="-10" dirty="0">
                <a:latin typeface="Arial MT"/>
                <a:cs typeface="Arial MT"/>
              </a:rPr>
              <a:t> </a:t>
            </a:r>
            <a:r>
              <a:rPr sz="1050" dirty="0">
                <a:latin typeface="Arial MT"/>
                <a:cs typeface="Arial MT"/>
              </a:rPr>
              <a:t>it</a:t>
            </a:r>
            <a:r>
              <a:rPr sz="1050" spc="-10" dirty="0">
                <a:latin typeface="Arial MT"/>
                <a:cs typeface="Arial MT"/>
              </a:rPr>
              <a:t> </a:t>
            </a:r>
            <a:r>
              <a:rPr sz="1050" dirty="0">
                <a:latin typeface="Arial MT"/>
                <a:cs typeface="Arial MT"/>
              </a:rPr>
              <a:t>also</a:t>
            </a:r>
            <a:r>
              <a:rPr sz="1050" spc="5" dirty="0">
                <a:latin typeface="Arial MT"/>
                <a:cs typeface="Arial MT"/>
              </a:rPr>
              <a:t> </a:t>
            </a:r>
            <a:r>
              <a:rPr sz="1050" dirty="0">
                <a:latin typeface="Arial MT"/>
                <a:cs typeface="Arial MT"/>
              </a:rPr>
              <a:t>depends </a:t>
            </a:r>
            <a:r>
              <a:rPr sz="1050" spc="-5" dirty="0">
                <a:latin typeface="Arial MT"/>
                <a:cs typeface="Arial MT"/>
              </a:rPr>
              <a:t>on</a:t>
            </a:r>
            <a:r>
              <a:rPr sz="1050" dirty="0">
                <a:latin typeface="Arial MT"/>
                <a:cs typeface="Arial MT"/>
              </a:rPr>
              <a:t> other</a:t>
            </a:r>
            <a:r>
              <a:rPr sz="1050" spc="-10" dirty="0">
                <a:latin typeface="Arial MT"/>
                <a:cs typeface="Arial MT"/>
              </a:rPr>
              <a:t> </a:t>
            </a:r>
            <a:r>
              <a:rPr sz="1050" dirty="0">
                <a:latin typeface="Arial MT"/>
                <a:cs typeface="Arial MT"/>
              </a:rPr>
              <a:t>factors</a:t>
            </a:r>
            <a:r>
              <a:rPr sz="1050" spc="-5" dirty="0">
                <a:latin typeface="Arial MT"/>
                <a:cs typeface="Arial MT"/>
              </a:rPr>
              <a:t> </a:t>
            </a:r>
            <a:r>
              <a:rPr sz="1050" dirty="0">
                <a:latin typeface="Arial MT"/>
                <a:cs typeface="Arial MT"/>
              </a:rPr>
              <a:t>as</a:t>
            </a:r>
            <a:r>
              <a:rPr sz="1050" spc="-20" dirty="0">
                <a:latin typeface="Arial MT"/>
                <a:cs typeface="Arial MT"/>
              </a:rPr>
              <a:t> </a:t>
            </a:r>
            <a:r>
              <a:rPr sz="1050" spc="-5" dirty="0">
                <a:latin typeface="Arial MT"/>
                <a:cs typeface="Arial MT"/>
              </a:rPr>
              <a:t>well.</a:t>
            </a:r>
            <a:endParaRPr sz="1050">
              <a:latin typeface="Arial MT"/>
              <a:cs typeface="Arial MT"/>
            </a:endParaRPr>
          </a:p>
        </p:txBody>
      </p:sp>
      <p:sp>
        <p:nvSpPr>
          <p:cNvPr id="3" name="object 3"/>
          <p:cNvSpPr txBox="1"/>
          <p:nvPr/>
        </p:nvSpPr>
        <p:spPr>
          <a:xfrm>
            <a:off x="902004" y="5125338"/>
            <a:ext cx="4877435" cy="562610"/>
          </a:xfrm>
          <a:prstGeom prst="rect">
            <a:avLst/>
          </a:prstGeom>
        </p:spPr>
        <p:txBody>
          <a:bodyPr vert="horz" wrap="square" lIns="0" tIns="30480" rIns="0" bIns="0" rtlCol="0">
            <a:spAutoFit/>
          </a:bodyPr>
          <a:lstStyle/>
          <a:p>
            <a:pPr marL="12700" marR="5080">
              <a:lnSpc>
                <a:spcPts val="2070"/>
              </a:lnSpc>
              <a:spcBef>
                <a:spcPts val="240"/>
              </a:spcBef>
            </a:pPr>
            <a:r>
              <a:rPr sz="1800" b="1" spc="-5" dirty="0">
                <a:latin typeface="Arial"/>
                <a:cs typeface="Arial"/>
              </a:rPr>
              <a:t>hypertension</a:t>
            </a:r>
            <a:r>
              <a:rPr sz="1800" b="1" spc="5" dirty="0">
                <a:latin typeface="Arial"/>
                <a:cs typeface="Arial"/>
              </a:rPr>
              <a:t> </a:t>
            </a:r>
            <a:r>
              <a:rPr sz="1800" b="1" spc="-5" dirty="0">
                <a:latin typeface="Arial"/>
                <a:cs typeface="Arial"/>
              </a:rPr>
              <a:t>increase </a:t>
            </a:r>
            <a:r>
              <a:rPr sz="1800" b="1" dirty="0">
                <a:latin typeface="Arial"/>
                <a:cs typeface="Arial"/>
              </a:rPr>
              <a:t>the </a:t>
            </a:r>
            <a:r>
              <a:rPr sz="1800" b="1" spc="-5" dirty="0">
                <a:latin typeface="Arial"/>
                <a:cs typeface="Arial"/>
              </a:rPr>
              <a:t>risk</a:t>
            </a:r>
            <a:r>
              <a:rPr sz="1800" b="1" spc="-10" dirty="0">
                <a:latin typeface="Arial"/>
                <a:cs typeface="Arial"/>
              </a:rPr>
              <a:t> </a:t>
            </a:r>
            <a:r>
              <a:rPr sz="1800" b="1" dirty="0">
                <a:latin typeface="Arial"/>
                <a:cs typeface="Arial"/>
              </a:rPr>
              <a:t>of </a:t>
            </a:r>
            <a:r>
              <a:rPr sz="1800" b="1" spc="-5" dirty="0">
                <a:latin typeface="Arial"/>
                <a:cs typeface="Arial"/>
              </a:rPr>
              <a:t>developing </a:t>
            </a:r>
            <a:r>
              <a:rPr sz="1800" b="1" spc="-484" dirty="0">
                <a:latin typeface="Arial"/>
                <a:cs typeface="Arial"/>
              </a:rPr>
              <a:t> </a:t>
            </a:r>
            <a:r>
              <a:rPr sz="1800" b="1" spc="-5" dirty="0">
                <a:latin typeface="Arial"/>
                <a:cs typeface="Arial"/>
              </a:rPr>
              <a:t>diabetes</a:t>
            </a:r>
            <a:endParaRPr sz="1800">
              <a:latin typeface="Arial"/>
              <a:cs typeface="Arial"/>
            </a:endParaRPr>
          </a:p>
        </p:txBody>
      </p:sp>
      <p:sp>
        <p:nvSpPr>
          <p:cNvPr id="4" name="object 4"/>
          <p:cNvSpPr txBox="1"/>
          <p:nvPr/>
        </p:nvSpPr>
        <p:spPr>
          <a:xfrm>
            <a:off x="902004" y="8777477"/>
            <a:ext cx="5631815" cy="736600"/>
          </a:xfrm>
          <a:prstGeom prst="rect">
            <a:avLst/>
          </a:prstGeom>
        </p:spPr>
        <p:txBody>
          <a:bodyPr vert="horz" wrap="square" lIns="0" tIns="25400" rIns="0" bIns="0" rtlCol="0">
            <a:spAutoFit/>
          </a:bodyPr>
          <a:lstStyle/>
          <a:p>
            <a:pPr marL="12700" marR="247650">
              <a:lnSpc>
                <a:spcPts val="1190"/>
              </a:lnSpc>
              <a:spcBef>
                <a:spcPts val="200"/>
              </a:spcBef>
            </a:pPr>
            <a:r>
              <a:rPr sz="1050" spc="-5" dirty="0">
                <a:latin typeface="Courier New"/>
                <a:cs typeface="Courier New"/>
              </a:rPr>
              <a:t>Number </a:t>
            </a:r>
            <a:r>
              <a:rPr sz="1050" dirty="0">
                <a:latin typeface="Courier New"/>
                <a:cs typeface="Courier New"/>
              </a:rPr>
              <a:t>of </a:t>
            </a:r>
            <a:r>
              <a:rPr sz="1050" spc="-5" dirty="0">
                <a:latin typeface="Courier New"/>
                <a:cs typeface="Courier New"/>
              </a:rPr>
              <a:t>people with</a:t>
            </a:r>
            <a:r>
              <a:rPr sz="1050" dirty="0">
                <a:latin typeface="Courier New"/>
                <a:cs typeface="Courier New"/>
              </a:rPr>
              <a:t> </a:t>
            </a:r>
            <a:r>
              <a:rPr sz="1050" spc="-5" dirty="0">
                <a:latin typeface="Courier New"/>
                <a:cs typeface="Courier New"/>
              </a:rPr>
              <a:t>hypertension who</a:t>
            </a:r>
            <a:r>
              <a:rPr sz="1050" dirty="0">
                <a:latin typeface="Courier New"/>
                <a:cs typeface="Courier New"/>
              </a:rPr>
              <a:t> </a:t>
            </a:r>
            <a:r>
              <a:rPr sz="1050" spc="-5" dirty="0">
                <a:latin typeface="Courier New"/>
                <a:cs typeface="Courier New"/>
              </a:rPr>
              <a:t>developed diabetes:</a:t>
            </a:r>
            <a:r>
              <a:rPr sz="1050" spc="10" dirty="0">
                <a:latin typeface="Courier New"/>
                <a:cs typeface="Courier New"/>
              </a:rPr>
              <a:t> </a:t>
            </a:r>
            <a:r>
              <a:rPr sz="1050" spc="-5" dirty="0">
                <a:latin typeface="Courier New"/>
                <a:cs typeface="Courier New"/>
              </a:rPr>
              <a:t>7479 </a:t>
            </a:r>
            <a:r>
              <a:rPr sz="1050" dirty="0">
                <a:latin typeface="Courier New"/>
                <a:cs typeface="Courier New"/>
              </a:rPr>
              <a:t> </a:t>
            </a:r>
            <a:r>
              <a:rPr sz="1050" spc="-5" dirty="0">
                <a:latin typeface="Courier New"/>
                <a:cs typeface="Courier New"/>
              </a:rPr>
              <a:t>Number </a:t>
            </a:r>
            <a:r>
              <a:rPr sz="1050" dirty="0">
                <a:latin typeface="Courier New"/>
                <a:cs typeface="Courier New"/>
              </a:rPr>
              <a:t>of </a:t>
            </a:r>
            <a:r>
              <a:rPr sz="1050" spc="-5" dirty="0">
                <a:latin typeface="Courier New"/>
                <a:cs typeface="Courier New"/>
              </a:rPr>
              <a:t>people</a:t>
            </a:r>
            <a:r>
              <a:rPr sz="1050" dirty="0">
                <a:latin typeface="Courier New"/>
                <a:cs typeface="Courier New"/>
              </a:rPr>
              <a:t> </a:t>
            </a:r>
            <a:r>
              <a:rPr sz="1050" spc="-5" dirty="0">
                <a:latin typeface="Courier New"/>
                <a:cs typeface="Courier New"/>
              </a:rPr>
              <a:t>without</a:t>
            </a:r>
            <a:r>
              <a:rPr sz="1050" dirty="0">
                <a:latin typeface="Courier New"/>
                <a:cs typeface="Courier New"/>
              </a:rPr>
              <a:t> </a:t>
            </a:r>
            <a:r>
              <a:rPr sz="1050" spc="-5" dirty="0">
                <a:latin typeface="Courier New"/>
                <a:cs typeface="Courier New"/>
              </a:rPr>
              <a:t>hypertension</a:t>
            </a:r>
            <a:r>
              <a:rPr sz="1050" dirty="0">
                <a:latin typeface="Courier New"/>
                <a:cs typeface="Courier New"/>
              </a:rPr>
              <a:t> who</a:t>
            </a:r>
            <a:r>
              <a:rPr sz="1050" spc="-5" dirty="0">
                <a:latin typeface="Courier New"/>
                <a:cs typeface="Courier New"/>
              </a:rPr>
              <a:t> developed</a:t>
            </a:r>
            <a:r>
              <a:rPr sz="1050" dirty="0">
                <a:latin typeface="Courier New"/>
                <a:cs typeface="Courier New"/>
              </a:rPr>
              <a:t> </a:t>
            </a:r>
            <a:r>
              <a:rPr sz="1050" spc="-5" dirty="0">
                <a:latin typeface="Courier New"/>
                <a:cs typeface="Courier New"/>
              </a:rPr>
              <a:t>diabetes:</a:t>
            </a:r>
            <a:r>
              <a:rPr sz="1050" dirty="0">
                <a:latin typeface="Courier New"/>
                <a:cs typeface="Courier New"/>
              </a:rPr>
              <a:t> </a:t>
            </a:r>
            <a:r>
              <a:rPr sz="1050" spc="-5" dirty="0">
                <a:latin typeface="Courier New"/>
                <a:cs typeface="Courier New"/>
              </a:rPr>
              <a:t>92455</a:t>
            </a:r>
            <a:endParaRPr sz="1050">
              <a:latin typeface="Courier New"/>
              <a:cs typeface="Courier New"/>
            </a:endParaRPr>
          </a:p>
          <a:p>
            <a:pPr marL="12700" marR="5080">
              <a:lnSpc>
                <a:spcPts val="1210"/>
              </a:lnSpc>
              <a:spcBef>
                <a:spcPts val="725"/>
              </a:spcBef>
            </a:pPr>
            <a:r>
              <a:rPr sz="1050" dirty="0">
                <a:latin typeface="Arial MT"/>
                <a:cs typeface="Arial MT"/>
              </a:rPr>
              <a:t>here is </a:t>
            </a:r>
            <a:r>
              <a:rPr sz="1050" spc="-5" dirty="0">
                <a:latin typeface="Arial MT"/>
                <a:cs typeface="Arial MT"/>
              </a:rPr>
              <a:t>no</a:t>
            </a:r>
            <a:r>
              <a:rPr sz="1050" spc="5" dirty="0">
                <a:latin typeface="Arial MT"/>
                <a:cs typeface="Arial MT"/>
              </a:rPr>
              <a:t> </a:t>
            </a:r>
            <a:r>
              <a:rPr sz="1050" dirty="0">
                <a:latin typeface="Arial MT"/>
                <a:cs typeface="Arial MT"/>
              </a:rPr>
              <a:t>strong</a:t>
            </a:r>
            <a:r>
              <a:rPr sz="1050" spc="5" dirty="0">
                <a:latin typeface="Arial MT"/>
                <a:cs typeface="Arial MT"/>
              </a:rPr>
              <a:t> </a:t>
            </a:r>
            <a:r>
              <a:rPr sz="1050" spc="-5" dirty="0">
                <a:latin typeface="Arial MT"/>
                <a:cs typeface="Arial MT"/>
              </a:rPr>
              <a:t>relationship</a:t>
            </a:r>
            <a:r>
              <a:rPr sz="1050" spc="5" dirty="0">
                <a:latin typeface="Arial MT"/>
                <a:cs typeface="Arial MT"/>
              </a:rPr>
              <a:t> </a:t>
            </a:r>
            <a:r>
              <a:rPr sz="1050" spc="-5" dirty="0">
                <a:latin typeface="Arial MT"/>
                <a:cs typeface="Arial MT"/>
              </a:rPr>
              <a:t>between</a:t>
            </a:r>
            <a:r>
              <a:rPr sz="1050" dirty="0">
                <a:latin typeface="Arial MT"/>
                <a:cs typeface="Arial MT"/>
              </a:rPr>
              <a:t> </a:t>
            </a:r>
            <a:r>
              <a:rPr sz="1050" spc="-5" dirty="0">
                <a:latin typeface="Arial MT"/>
                <a:cs typeface="Arial MT"/>
              </a:rPr>
              <a:t>hypertension</a:t>
            </a:r>
            <a:r>
              <a:rPr sz="1050" spc="5" dirty="0">
                <a:latin typeface="Arial MT"/>
                <a:cs typeface="Arial MT"/>
              </a:rPr>
              <a:t> </a:t>
            </a:r>
            <a:r>
              <a:rPr sz="1050" dirty="0">
                <a:latin typeface="Arial MT"/>
                <a:cs typeface="Arial MT"/>
              </a:rPr>
              <a:t>and</a:t>
            </a:r>
            <a:r>
              <a:rPr sz="1050" spc="5" dirty="0">
                <a:latin typeface="Arial MT"/>
                <a:cs typeface="Arial MT"/>
              </a:rPr>
              <a:t> </a:t>
            </a:r>
            <a:r>
              <a:rPr sz="1050" spc="-5" dirty="0">
                <a:latin typeface="Arial MT"/>
                <a:cs typeface="Arial MT"/>
              </a:rPr>
              <a:t>diabetes.</a:t>
            </a:r>
            <a:r>
              <a:rPr sz="1050" dirty="0">
                <a:latin typeface="Arial MT"/>
                <a:cs typeface="Arial MT"/>
              </a:rPr>
              <a:t> The </a:t>
            </a:r>
            <a:r>
              <a:rPr sz="1050" spc="-5" dirty="0">
                <a:latin typeface="Arial MT"/>
                <a:cs typeface="Arial MT"/>
              </a:rPr>
              <a:t>above</a:t>
            </a:r>
            <a:r>
              <a:rPr sz="1050" dirty="0">
                <a:latin typeface="Arial MT"/>
                <a:cs typeface="Arial MT"/>
              </a:rPr>
              <a:t> figure</a:t>
            </a:r>
            <a:r>
              <a:rPr sz="1050" spc="5" dirty="0">
                <a:latin typeface="Arial MT"/>
                <a:cs typeface="Arial MT"/>
              </a:rPr>
              <a:t> </a:t>
            </a:r>
            <a:r>
              <a:rPr sz="1050" spc="-5" dirty="0">
                <a:latin typeface="Arial MT"/>
                <a:cs typeface="Arial MT"/>
              </a:rPr>
              <a:t>shows</a:t>
            </a:r>
            <a:r>
              <a:rPr sz="1050" dirty="0">
                <a:latin typeface="Arial MT"/>
                <a:cs typeface="Arial MT"/>
              </a:rPr>
              <a:t> that </a:t>
            </a:r>
            <a:r>
              <a:rPr sz="1050" spc="-275" dirty="0">
                <a:latin typeface="Arial MT"/>
                <a:cs typeface="Arial MT"/>
              </a:rPr>
              <a:t> </a:t>
            </a:r>
            <a:r>
              <a:rPr sz="1050" dirty="0">
                <a:latin typeface="Arial MT"/>
                <a:cs typeface="Arial MT"/>
              </a:rPr>
              <a:t>having no</a:t>
            </a:r>
            <a:r>
              <a:rPr sz="1050" spc="-5" dirty="0">
                <a:latin typeface="Arial MT"/>
                <a:cs typeface="Arial MT"/>
              </a:rPr>
              <a:t> hypertension</a:t>
            </a:r>
            <a:r>
              <a:rPr sz="1050" dirty="0">
                <a:latin typeface="Arial MT"/>
                <a:cs typeface="Arial MT"/>
              </a:rPr>
              <a:t> </a:t>
            </a:r>
            <a:r>
              <a:rPr sz="1050" spc="-5" dirty="0">
                <a:latin typeface="Arial MT"/>
                <a:cs typeface="Arial MT"/>
              </a:rPr>
              <a:t>does</a:t>
            </a:r>
            <a:r>
              <a:rPr sz="1050" spc="5" dirty="0">
                <a:latin typeface="Arial MT"/>
                <a:cs typeface="Arial MT"/>
              </a:rPr>
              <a:t> </a:t>
            </a:r>
            <a:r>
              <a:rPr sz="1050" dirty="0">
                <a:latin typeface="Arial MT"/>
                <a:cs typeface="Arial MT"/>
              </a:rPr>
              <a:t>not</a:t>
            </a:r>
            <a:r>
              <a:rPr sz="1050" spc="-5" dirty="0">
                <a:latin typeface="Arial MT"/>
                <a:cs typeface="Arial MT"/>
              </a:rPr>
              <a:t> necessarily</a:t>
            </a:r>
            <a:r>
              <a:rPr sz="1050" spc="-10" dirty="0">
                <a:latin typeface="Arial MT"/>
                <a:cs typeface="Arial MT"/>
              </a:rPr>
              <a:t> </a:t>
            </a:r>
            <a:r>
              <a:rPr sz="1050" dirty="0">
                <a:latin typeface="Arial MT"/>
                <a:cs typeface="Arial MT"/>
              </a:rPr>
              <a:t>mean that one</a:t>
            </a:r>
            <a:r>
              <a:rPr sz="1050" spc="5" dirty="0">
                <a:latin typeface="Arial MT"/>
                <a:cs typeface="Arial MT"/>
              </a:rPr>
              <a:t> </a:t>
            </a:r>
            <a:r>
              <a:rPr sz="1050" spc="-5" dirty="0">
                <a:latin typeface="Arial MT"/>
                <a:cs typeface="Arial MT"/>
              </a:rPr>
              <a:t>does</a:t>
            </a:r>
            <a:r>
              <a:rPr sz="1050" spc="5" dirty="0">
                <a:latin typeface="Arial MT"/>
                <a:cs typeface="Arial MT"/>
              </a:rPr>
              <a:t> </a:t>
            </a:r>
            <a:r>
              <a:rPr sz="1050" dirty="0">
                <a:latin typeface="Arial MT"/>
                <a:cs typeface="Arial MT"/>
              </a:rPr>
              <a:t>not</a:t>
            </a:r>
            <a:r>
              <a:rPr sz="1050" spc="-5" dirty="0">
                <a:latin typeface="Arial MT"/>
                <a:cs typeface="Arial MT"/>
              </a:rPr>
              <a:t> have</a:t>
            </a:r>
            <a:r>
              <a:rPr sz="1050" spc="5" dirty="0">
                <a:latin typeface="Arial MT"/>
                <a:cs typeface="Arial MT"/>
              </a:rPr>
              <a:t> </a:t>
            </a:r>
            <a:r>
              <a:rPr sz="1050" dirty="0">
                <a:latin typeface="Arial MT"/>
                <a:cs typeface="Arial MT"/>
              </a:rPr>
              <a:t>diabetes.</a:t>
            </a:r>
            <a:r>
              <a:rPr sz="1050" spc="-10" dirty="0">
                <a:latin typeface="Arial MT"/>
                <a:cs typeface="Arial MT"/>
              </a:rPr>
              <a:t> </a:t>
            </a:r>
            <a:r>
              <a:rPr sz="1050" dirty="0">
                <a:latin typeface="Arial MT"/>
                <a:cs typeface="Arial MT"/>
              </a:rPr>
              <a:t>The</a:t>
            </a:r>
            <a:r>
              <a:rPr sz="1050" spc="5" dirty="0">
                <a:latin typeface="Arial MT"/>
                <a:cs typeface="Arial MT"/>
              </a:rPr>
              <a:t> </a:t>
            </a:r>
            <a:r>
              <a:rPr sz="1050" dirty="0">
                <a:latin typeface="Arial MT"/>
                <a:cs typeface="Arial MT"/>
              </a:rPr>
              <a:t>data</a:t>
            </a:r>
            <a:endParaRPr sz="1050">
              <a:latin typeface="Arial MT"/>
              <a:cs typeface="Arial MT"/>
            </a:endParaRPr>
          </a:p>
        </p:txBody>
      </p:sp>
      <p:pic>
        <p:nvPicPr>
          <p:cNvPr id="5" name="object 5"/>
          <p:cNvPicPr/>
          <p:nvPr/>
        </p:nvPicPr>
        <p:blipFill>
          <a:blip r:embed="rId2" cstate="print"/>
          <a:stretch>
            <a:fillRect/>
          </a:stretch>
        </p:blipFill>
        <p:spPr>
          <a:xfrm>
            <a:off x="971945" y="971932"/>
            <a:ext cx="5633683" cy="3020487"/>
          </a:xfrm>
          <a:prstGeom prst="rect">
            <a:avLst/>
          </a:prstGeom>
        </p:spPr>
      </p:pic>
      <p:pic>
        <p:nvPicPr>
          <p:cNvPr id="6" name="object 6"/>
          <p:cNvPicPr/>
          <p:nvPr/>
        </p:nvPicPr>
        <p:blipFill>
          <a:blip r:embed="rId3" cstate="print"/>
          <a:stretch>
            <a:fillRect/>
          </a:stretch>
        </p:blipFill>
        <p:spPr>
          <a:xfrm>
            <a:off x="957783" y="6153224"/>
            <a:ext cx="5654382" cy="226578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92555"/>
            <a:ext cx="5568315" cy="339090"/>
          </a:xfrm>
          <a:prstGeom prst="rect">
            <a:avLst/>
          </a:prstGeom>
        </p:spPr>
        <p:txBody>
          <a:bodyPr vert="horz" wrap="square" lIns="0" tIns="24765" rIns="0" bIns="0" rtlCol="0">
            <a:spAutoFit/>
          </a:bodyPr>
          <a:lstStyle/>
          <a:p>
            <a:pPr marL="12700" marR="5080">
              <a:lnSpc>
                <a:spcPts val="1200"/>
              </a:lnSpc>
              <a:spcBef>
                <a:spcPts val="195"/>
              </a:spcBef>
            </a:pPr>
            <a:r>
              <a:rPr sz="1050" spc="-5" dirty="0">
                <a:latin typeface="Arial MT"/>
                <a:cs typeface="Arial MT"/>
              </a:rPr>
              <a:t>indicates</a:t>
            </a:r>
            <a:r>
              <a:rPr sz="1050" dirty="0">
                <a:latin typeface="Arial MT"/>
                <a:cs typeface="Arial MT"/>
              </a:rPr>
              <a:t> that</a:t>
            </a:r>
            <a:r>
              <a:rPr sz="1050" spc="-5" dirty="0">
                <a:latin typeface="Arial MT"/>
                <a:cs typeface="Arial MT"/>
              </a:rPr>
              <a:t> </a:t>
            </a:r>
            <a:r>
              <a:rPr sz="1050" dirty="0">
                <a:latin typeface="Arial MT"/>
                <a:cs typeface="Arial MT"/>
              </a:rPr>
              <a:t>diabetes </a:t>
            </a:r>
            <a:r>
              <a:rPr sz="1050" spc="-5" dirty="0">
                <a:latin typeface="Arial MT"/>
                <a:cs typeface="Arial MT"/>
              </a:rPr>
              <a:t>does</a:t>
            </a:r>
            <a:r>
              <a:rPr sz="1050" dirty="0">
                <a:latin typeface="Arial MT"/>
                <a:cs typeface="Arial MT"/>
              </a:rPr>
              <a:t> not</a:t>
            </a:r>
            <a:r>
              <a:rPr sz="1050" spc="-5" dirty="0">
                <a:latin typeface="Arial MT"/>
                <a:cs typeface="Arial MT"/>
              </a:rPr>
              <a:t> </a:t>
            </a:r>
            <a:r>
              <a:rPr sz="1050" dirty="0">
                <a:latin typeface="Arial MT"/>
                <a:cs typeface="Arial MT"/>
              </a:rPr>
              <a:t>depend</a:t>
            </a:r>
            <a:r>
              <a:rPr sz="1050" spc="5" dirty="0">
                <a:latin typeface="Arial MT"/>
                <a:cs typeface="Arial MT"/>
              </a:rPr>
              <a:t> </a:t>
            </a:r>
            <a:r>
              <a:rPr sz="1050" spc="-5" dirty="0">
                <a:latin typeface="Arial MT"/>
                <a:cs typeface="Arial MT"/>
              </a:rPr>
              <a:t>on</a:t>
            </a:r>
            <a:r>
              <a:rPr sz="1050" dirty="0">
                <a:latin typeface="Arial MT"/>
                <a:cs typeface="Arial MT"/>
              </a:rPr>
              <a:t> </a:t>
            </a:r>
            <a:r>
              <a:rPr sz="1050" spc="-5" dirty="0">
                <a:latin typeface="Arial MT"/>
                <a:cs typeface="Arial MT"/>
              </a:rPr>
              <a:t>the</a:t>
            </a:r>
            <a:r>
              <a:rPr sz="1050" spc="5" dirty="0">
                <a:latin typeface="Arial MT"/>
                <a:cs typeface="Arial MT"/>
              </a:rPr>
              <a:t> </a:t>
            </a:r>
            <a:r>
              <a:rPr sz="1050" dirty="0">
                <a:latin typeface="Arial MT"/>
                <a:cs typeface="Arial MT"/>
              </a:rPr>
              <a:t>presence</a:t>
            </a:r>
            <a:r>
              <a:rPr sz="1050" spc="5" dirty="0">
                <a:latin typeface="Arial MT"/>
                <a:cs typeface="Arial MT"/>
              </a:rPr>
              <a:t> </a:t>
            </a:r>
            <a:r>
              <a:rPr sz="1050" dirty="0">
                <a:latin typeface="Arial MT"/>
                <a:cs typeface="Arial MT"/>
              </a:rPr>
              <a:t>of</a:t>
            </a:r>
            <a:r>
              <a:rPr sz="1050" spc="-10" dirty="0">
                <a:latin typeface="Arial MT"/>
                <a:cs typeface="Arial MT"/>
              </a:rPr>
              <a:t> </a:t>
            </a:r>
            <a:r>
              <a:rPr sz="1050" spc="-5" dirty="0">
                <a:latin typeface="Arial MT"/>
                <a:cs typeface="Arial MT"/>
              </a:rPr>
              <a:t>hypertension. Now</a:t>
            </a:r>
            <a:r>
              <a:rPr sz="1050" spc="5" dirty="0">
                <a:latin typeface="Arial MT"/>
                <a:cs typeface="Arial MT"/>
              </a:rPr>
              <a:t> </a:t>
            </a:r>
            <a:r>
              <a:rPr sz="1050" spc="-5" dirty="0">
                <a:latin typeface="Arial MT"/>
                <a:cs typeface="Arial MT"/>
              </a:rPr>
              <a:t>let's</a:t>
            </a:r>
            <a:r>
              <a:rPr sz="1050" dirty="0">
                <a:latin typeface="Arial MT"/>
                <a:cs typeface="Arial MT"/>
              </a:rPr>
              <a:t> determine </a:t>
            </a:r>
            <a:r>
              <a:rPr sz="1050" spc="-275" dirty="0">
                <a:latin typeface="Arial MT"/>
                <a:cs typeface="Arial MT"/>
              </a:rPr>
              <a:t> </a:t>
            </a:r>
            <a:r>
              <a:rPr sz="1050" dirty="0">
                <a:latin typeface="Arial MT"/>
                <a:cs typeface="Arial MT"/>
              </a:rPr>
              <a:t>whether</a:t>
            </a:r>
            <a:r>
              <a:rPr sz="1050" spc="-10" dirty="0">
                <a:latin typeface="Arial MT"/>
                <a:cs typeface="Arial MT"/>
              </a:rPr>
              <a:t> </a:t>
            </a:r>
            <a:r>
              <a:rPr sz="1050" dirty="0">
                <a:latin typeface="Arial MT"/>
                <a:cs typeface="Arial MT"/>
              </a:rPr>
              <a:t>there</a:t>
            </a:r>
            <a:r>
              <a:rPr sz="1050" spc="-5" dirty="0">
                <a:latin typeface="Arial MT"/>
                <a:cs typeface="Arial MT"/>
              </a:rPr>
              <a:t> </a:t>
            </a:r>
            <a:r>
              <a:rPr sz="1050" dirty="0">
                <a:latin typeface="Arial MT"/>
                <a:cs typeface="Arial MT"/>
              </a:rPr>
              <a:t>is a</a:t>
            </a:r>
            <a:r>
              <a:rPr sz="1050" spc="-5" dirty="0">
                <a:latin typeface="Arial MT"/>
                <a:cs typeface="Arial MT"/>
              </a:rPr>
              <a:t> relationship between</a:t>
            </a:r>
            <a:r>
              <a:rPr sz="1050" spc="5" dirty="0">
                <a:latin typeface="Arial MT"/>
                <a:cs typeface="Arial MT"/>
              </a:rPr>
              <a:t> </a:t>
            </a:r>
            <a:r>
              <a:rPr sz="1050" spc="-5" dirty="0">
                <a:latin typeface="Arial MT"/>
                <a:cs typeface="Arial MT"/>
              </a:rPr>
              <a:t>heart</a:t>
            </a:r>
            <a:r>
              <a:rPr sz="1050" spc="-15" dirty="0">
                <a:latin typeface="Arial MT"/>
                <a:cs typeface="Arial MT"/>
              </a:rPr>
              <a:t> </a:t>
            </a:r>
            <a:r>
              <a:rPr sz="1050" spc="-5" dirty="0">
                <a:latin typeface="Arial MT"/>
                <a:cs typeface="Arial MT"/>
              </a:rPr>
              <a:t>diseases </a:t>
            </a:r>
            <a:r>
              <a:rPr sz="1050" dirty="0">
                <a:latin typeface="Arial MT"/>
                <a:cs typeface="Arial MT"/>
              </a:rPr>
              <a:t>and</a:t>
            </a:r>
            <a:r>
              <a:rPr sz="1050" spc="5" dirty="0">
                <a:latin typeface="Arial MT"/>
                <a:cs typeface="Arial MT"/>
              </a:rPr>
              <a:t> </a:t>
            </a:r>
            <a:r>
              <a:rPr sz="1050" spc="-5" dirty="0">
                <a:latin typeface="Arial MT"/>
                <a:cs typeface="Arial MT"/>
              </a:rPr>
              <a:t>diabetes.</a:t>
            </a:r>
            <a:endParaRPr sz="1050">
              <a:latin typeface="Arial MT"/>
              <a:cs typeface="Arial MT"/>
            </a:endParaRPr>
          </a:p>
        </p:txBody>
      </p:sp>
      <p:sp>
        <p:nvSpPr>
          <p:cNvPr id="3" name="object 3"/>
          <p:cNvSpPr txBox="1"/>
          <p:nvPr/>
        </p:nvSpPr>
        <p:spPr>
          <a:xfrm>
            <a:off x="902004" y="1561845"/>
            <a:ext cx="4739005" cy="608965"/>
          </a:xfrm>
          <a:prstGeom prst="rect">
            <a:avLst/>
          </a:prstGeom>
        </p:spPr>
        <p:txBody>
          <a:bodyPr vert="horz" wrap="square" lIns="0" tIns="33020" rIns="0" bIns="0" rtlCol="0">
            <a:spAutoFit/>
          </a:bodyPr>
          <a:lstStyle/>
          <a:p>
            <a:pPr marL="12700" marR="5080">
              <a:lnSpc>
                <a:spcPts val="2240"/>
              </a:lnSpc>
              <a:spcBef>
                <a:spcPts val="260"/>
              </a:spcBef>
            </a:pPr>
            <a:r>
              <a:rPr sz="1950" b="1" dirty="0">
                <a:latin typeface="Arial"/>
                <a:cs typeface="Arial"/>
              </a:rPr>
              <a:t>heart </a:t>
            </a:r>
            <a:r>
              <a:rPr sz="1950" b="1" spc="-5" dirty="0">
                <a:latin typeface="Arial"/>
                <a:cs typeface="Arial"/>
              </a:rPr>
              <a:t>attack increases </a:t>
            </a:r>
            <a:r>
              <a:rPr sz="1950" b="1" dirty="0">
                <a:latin typeface="Arial"/>
                <a:cs typeface="Arial"/>
              </a:rPr>
              <a:t>a </a:t>
            </a:r>
            <a:r>
              <a:rPr sz="1950" b="1" spc="-5" dirty="0">
                <a:latin typeface="Arial"/>
                <a:cs typeface="Arial"/>
              </a:rPr>
              <a:t>person's risk </a:t>
            </a:r>
            <a:r>
              <a:rPr sz="1950" b="1" dirty="0">
                <a:latin typeface="Arial"/>
                <a:cs typeface="Arial"/>
              </a:rPr>
              <a:t>of </a:t>
            </a:r>
            <a:r>
              <a:rPr sz="1950" b="1" spc="-530" dirty="0">
                <a:latin typeface="Arial"/>
                <a:cs typeface="Arial"/>
              </a:rPr>
              <a:t> </a:t>
            </a:r>
            <a:r>
              <a:rPr sz="1950" b="1" spc="-5" dirty="0">
                <a:latin typeface="Arial"/>
                <a:cs typeface="Arial"/>
              </a:rPr>
              <a:t>developing</a:t>
            </a:r>
            <a:r>
              <a:rPr sz="1950" b="1" spc="-15" dirty="0">
                <a:latin typeface="Arial"/>
                <a:cs typeface="Arial"/>
              </a:rPr>
              <a:t> </a:t>
            </a:r>
            <a:r>
              <a:rPr sz="1950" b="1" spc="-5" dirty="0">
                <a:latin typeface="Arial"/>
                <a:cs typeface="Arial"/>
              </a:rPr>
              <a:t>diabetes?</a:t>
            </a:r>
            <a:endParaRPr sz="1950">
              <a:latin typeface="Arial"/>
              <a:cs typeface="Arial"/>
            </a:endParaRPr>
          </a:p>
        </p:txBody>
      </p:sp>
      <p:sp>
        <p:nvSpPr>
          <p:cNvPr id="4" name="object 4"/>
          <p:cNvSpPr txBox="1"/>
          <p:nvPr/>
        </p:nvSpPr>
        <p:spPr>
          <a:xfrm>
            <a:off x="902004" y="7455789"/>
            <a:ext cx="5565140" cy="950594"/>
          </a:xfrm>
          <a:prstGeom prst="rect">
            <a:avLst/>
          </a:prstGeom>
        </p:spPr>
        <p:txBody>
          <a:bodyPr vert="horz" wrap="square" lIns="0" tIns="6985" rIns="0" bIns="0" rtlCol="0">
            <a:spAutoFit/>
          </a:bodyPr>
          <a:lstStyle/>
          <a:p>
            <a:pPr marL="12700" marR="33655">
              <a:lnSpc>
                <a:spcPct val="103800"/>
              </a:lnSpc>
              <a:spcBef>
                <a:spcPts val="55"/>
              </a:spcBef>
            </a:pPr>
            <a:r>
              <a:rPr sz="1050" dirty="0">
                <a:latin typeface="Arial MT"/>
                <a:cs typeface="Arial MT"/>
              </a:rPr>
              <a:t>The </a:t>
            </a:r>
            <a:r>
              <a:rPr sz="1050" spc="-5" dirty="0">
                <a:latin typeface="Arial MT"/>
                <a:cs typeface="Arial MT"/>
              </a:rPr>
              <a:t>figure</a:t>
            </a:r>
            <a:r>
              <a:rPr sz="1050" dirty="0">
                <a:latin typeface="Arial MT"/>
                <a:cs typeface="Arial MT"/>
              </a:rPr>
              <a:t> </a:t>
            </a:r>
            <a:r>
              <a:rPr sz="1050" spc="-5" dirty="0">
                <a:latin typeface="Arial MT"/>
                <a:cs typeface="Arial MT"/>
              </a:rPr>
              <a:t>shows</a:t>
            </a:r>
            <a:r>
              <a:rPr sz="1050" dirty="0">
                <a:latin typeface="Arial MT"/>
                <a:cs typeface="Arial MT"/>
              </a:rPr>
              <a:t> a</a:t>
            </a:r>
            <a:r>
              <a:rPr sz="1050" spc="5" dirty="0">
                <a:latin typeface="Arial MT"/>
                <a:cs typeface="Arial MT"/>
              </a:rPr>
              <a:t> </a:t>
            </a:r>
            <a:r>
              <a:rPr sz="1050" spc="-5" dirty="0">
                <a:latin typeface="Arial MT"/>
                <a:cs typeface="Arial MT"/>
              </a:rPr>
              <a:t>total</a:t>
            </a:r>
            <a:r>
              <a:rPr sz="1050" spc="5" dirty="0">
                <a:latin typeface="Arial MT"/>
                <a:cs typeface="Arial MT"/>
              </a:rPr>
              <a:t> </a:t>
            </a:r>
            <a:r>
              <a:rPr sz="1050" spc="-5" dirty="0">
                <a:latin typeface="Arial MT"/>
                <a:cs typeface="Arial MT"/>
              </a:rPr>
              <a:t>of</a:t>
            </a:r>
            <a:r>
              <a:rPr sz="1050" dirty="0">
                <a:latin typeface="Arial MT"/>
                <a:cs typeface="Arial MT"/>
              </a:rPr>
              <a:t> 3941</a:t>
            </a:r>
            <a:r>
              <a:rPr sz="1050" spc="5" dirty="0">
                <a:latin typeface="Arial MT"/>
                <a:cs typeface="Arial MT"/>
              </a:rPr>
              <a:t> </a:t>
            </a:r>
            <a:r>
              <a:rPr sz="1050" dirty="0">
                <a:latin typeface="Arial MT"/>
                <a:cs typeface="Arial MT"/>
              </a:rPr>
              <a:t>heart</a:t>
            </a:r>
            <a:r>
              <a:rPr sz="1050" spc="-5" dirty="0">
                <a:latin typeface="Arial MT"/>
                <a:cs typeface="Arial MT"/>
              </a:rPr>
              <a:t> patients,</a:t>
            </a:r>
            <a:r>
              <a:rPr sz="1050" dirty="0">
                <a:latin typeface="Arial MT"/>
                <a:cs typeface="Arial MT"/>
              </a:rPr>
              <a:t> of</a:t>
            </a:r>
            <a:r>
              <a:rPr sz="1050" spc="-5" dirty="0">
                <a:latin typeface="Arial MT"/>
                <a:cs typeface="Arial MT"/>
              </a:rPr>
              <a:t> </a:t>
            </a:r>
            <a:r>
              <a:rPr sz="1050" dirty="0">
                <a:latin typeface="Arial MT"/>
                <a:cs typeface="Arial MT"/>
              </a:rPr>
              <a:t>which</a:t>
            </a:r>
            <a:r>
              <a:rPr sz="1050" spc="5" dirty="0">
                <a:latin typeface="Arial MT"/>
                <a:cs typeface="Arial MT"/>
              </a:rPr>
              <a:t> </a:t>
            </a:r>
            <a:r>
              <a:rPr sz="1050" spc="-5" dirty="0">
                <a:latin typeface="Arial MT"/>
                <a:cs typeface="Arial MT"/>
              </a:rPr>
              <a:t>1266</a:t>
            </a:r>
            <a:r>
              <a:rPr sz="1050" spc="-10" dirty="0">
                <a:latin typeface="Arial MT"/>
                <a:cs typeface="Arial MT"/>
              </a:rPr>
              <a:t> </a:t>
            </a:r>
            <a:r>
              <a:rPr sz="1050" dirty="0">
                <a:latin typeface="Arial MT"/>
                <a:cs typeface="Arial MT"/>
              </a:rPr>
              <a:t>have</a:t>
            </a:r>
            <a:r>
              <a:rPr sz="1050" spc="10" dirty="0">
                <a:latin typeface="Arial MT"/>
                <a:cs typeface="Arial MT"/>
              </a:rPr>
              <a:t> </a:t>
            </a:r>
            <a:r>
              <a:rPr sz="1050" spc="-5" dirty="0">
                <a:latin typeface="Arial MT"/>
                <a:cs typeface="Arial MT"/>
              </a:rPr>
              <a:t>diabetes</a:t>
            </a:r>
            <a:r>
              <a:rPr sz="1050" spc="5" dirty="0">
                <a:latin typeface="Arial MT"/>
                <a:cs typeface="Arial MT"/>
              </a:rPr>
              <a:t> </a:t>
            </a:r>
            <a:r>
              <a:rPr sz="1050" spc="-5" dirty="0">
                <a:latin typeface="Arial MT"/>
                <a:cs typeface="Arial MT"/>
              </a:rPr>
              <a:t>and</a:t>
            </a:r>
            <a:r>
              <a:rPr sz="1050" dirty="0">
                <a:latin typeface="Arial MT"/>
                <a:cs typeface="Arial MT"/>
              </a:rPr>
              <a:t> 2675</a:t>
            </a:r>
            <a:r>
              <a:rPr sz="1050" spc="5" dirty="0">
                <a:latin typeface="Arial MT"/>
                <a:cs typeface="Arial MT"/>
              </a:rPr>
              <a:t> </a:t>
            </a:r>
            <a:r>
              <a:rPr sz="1050" dirty="0">
                <a:latin typeface="Arial MT"/>
                <a:cs typeface="Arial MT"/>
              </a:rPr>
              <a:t>do not </a:t>
            </a:r>
            <a:r>
              <a:rPr sz="1050" spc="-275" dirty="0">
                <a:latin typeface="Arial MT"/>
                <a:cs typeface="Arial MT"/>
              </a:rPr>
              <a:t> </a:t>
            </a:r>
            <a:r>
              <a:rPr sz="1050" dirty="0">
                <a:latin typeface="Arial MT"/>
                <a:cs typeface="Arial MT"/>
              </a:rPr>
              <a:t>have</a:t>
            </a:r>
            <a:r>
              <a:rPr sz="1050" spc="-5" dirty="0">
                <a:latin typeface="Arial MT"/>
                <a:cs typeface="Arial MT"/>
              </a:rPr>
              <a:t> diabetes.</a:t>
            </a:r>
            <a:endParaRPr sz="1050">
              <a:latin typeface="Arial MT"/>
              <a:cs typeface="Arial MT"/>
            </a:endParaRPr>
          </a:p>
          <a:p>
            <a:pPr marL="12700" marR="5080">
              <a:lnSpc>
                <a:spcPct val="103299"/>
              </a:lnSpc>
              <a:spcBef>
                <a:spcPts val="805"/>
              </a:spcBef>
            </a:pPr>
            <a:r>
              <a:rPr sz="1050" spc="-5" dirty="0">
                <a:latin typeface="Arial MT"/>
                <a:cs typeface="Arial MT"/>
              </a:rPr>
              <a:t>Similar to</a:t>
            </a:r>
            <a:r>
              <a:rPr sz="1050" dirty="0">
                <a:latin typeface="Arial MT"/>
                <a:cs typeface="Arial MT"/>
              </a:rPr>
              <a:t> hypertension,</a:t>
            </a:r>
            <a:r>
              <a:rPr sz="1050" spc="-5" dirty="0">
                <a:latin typeface="Arial MT"/>
                <a:cs typeface="Arial MT"/>
              </a:rPr>
              <a:t> </a:t>
            </a:r>
            <a:r>
              <a:rPr sz="1050" dirty="0">
                <a:latin typeface="Arial MT"/>
                <a:cs typeface="Arial MT"/>
              </a:rPr>
              <a:t>there</a:t>
            </a:r>
            <a:r>
              <a:rPr sz="1050" spc="5" dirty="0">
                <a:latin typeface="Arial MT"/>
                <a:cs typeface="Arial MT"/>
              </a:rPr>
              <a:t> </a:t>
            </a:r>
            <a:r>
              <a:rPr sz="1050" dirty="0">
                <a:latin typeface="Arial MT"/>
                <a:cs typeface="Arial MT"/>
              </a:rPr>
              <a:t>is no </a:t>
            </a:r>
            <a:r>
              <a:rPr sz="1050" spc="-5" dirty="0">
                <a:latin typeface="Arial MT"/>
                <a:cs typeface="Arial MT"/>
              </a:rPr>
              <a:t>strong</a:t>
            </a:r>
            <a:r>
              <a:rPr sz="1050" spc="5" dirty="0">
                <a:latin typeface="Arial MT"/>
                <a:cs typeface="Arial MT"/>
              </a:rPr>
              <a:t> </a:t>
            </a:r>
            <a:r>
              <a:rPr sz="1050" spc="-5" dirty="0">
                <a:latin typeface="Arial MT"/>
                <a:cs typeface="Arial MT"/>
              </a:rPr>
              <a:t>relationship</a:t>
            </a:r>
            <a:r>
              <a:rPr sz="1050" dirty="0">
                <a:latin typeface="Arial MT"/>
                <a:cs typeface="Arial MT"/>
              </a:rPr>
              <a:t> </a:t>
            </a:r>
            <a:r>
              <a:rPr sz="1050" spc="-5" dirty="0">
                <a:latin typeface="Arial MT"/>
                <a:cs typeface="Arial MT"/>
              </a:rPr>
              <a:t>between</a:t>
            </a:r>
            <a:r>
              <a:rPr sz="1050" dirty="0">
                <a:latin typeface="Arial MT"/>
                <a:cs typeface="Arial MT"/>
              </a:rPr>
              <a:t> heart</a:t>
            </a:r>
            <a:r>
              <a:rPr sz="1050" spc="-5" dirty="0">
                <a:latin typeface="Arial MT"/>
                <a:cs typeface="Arial MT"/>
              </a:rPr>
              <a:t> disease</a:t>
            </a:r>
            <a:r>
              <a:rPr sz="1050" spc="-10" dirty="0">
                <a:latin typeface="Arial MT"/>
                <a:cs typeface="Arial MT"/>
              </a:rPr>
              <a:t> </a:t>
            </a:r>
            <a:r>
              <a:rPr sz="1050" dirty="0">
                <a:latin typeface="Arial MT"/>
                <a:cs typeface="Arial MT"/>
              </a:rPr>
              <a:t>and</a:t>
            </a:r>
            <a:r>
              <a:rPr sz="1050" spc="5" dirty="0">
                <a:latin typeface="Arial MT"/>
                <a:cs typeface="Arial MT"/>
              </a:rPr>
              <a:t> </a:t>
            </a:r>
            <a:r>
              <a:rPr sz="1050" spc="-5" dirty="0">
                <a:latin typeface="Arial MT"/>
                <a:cs typeface="Arial MT"/>
              </a:rPr>
              <a:t>diabetes. </a:t>
            </a:r>
            <a:r>
              <a:rPr sz="1050" dirty="0">
                <a:latin typeface="Arial MT"/>
                <a:cs typeface="Arial MT"/>
              </a:rPr>
              <a:t> </a:t>
            </a:r>
            <a:r>
              <a:rPr sz="1050" spc="-5" dirty="0">
                <a:latin typeface="Arial MT"/>
                <a:cs typeface="Arial MT"/>
              </a:rPr>
              <a:t>Diabetes</a:t>
            </a:r>
            <a:r>
              <a:rPr sz="1050" dirty="0">
                <a:latin typeface="Arial MT"/>
                <a:cs typeface="Arial MT"/>
              </a:rPr>
              <a:t> can </a:t>
            </a:r>
            <a:r>
              <a:rPr sz="1050" spc="-5" dirty="0">
                <a:latin typeface="Arial MT"/>
                <a:cs typeface="Arial MT"/>
              </a:rPr>
              <a:t>occur</a:t>
            </a:r>
            <a:r>
              <a:rPr sz="1050" dirty="0">
                <a:latin typeface="Arial MT"/>
                <a:cs typeface="Arial MT"/>
              </a:rPr>
              <a:t> </a:t>
            </a:r>
            <a:r>
              <a:rPr sz="1050" spc="-5" dirty="0">
                <a:latin typeface="Arial MT"/>
                <a:cs typeface="Arial MT"/>
              </a:rPr>
              <a:t>regardless</a:t>
            </a:r>
            <a:r>
              <a:rPr sz="1050" dirty="0">
                <a:latin typeface="Arial MT"/>
                <a:cs typeface="Arial MT"/>
              </a:rPr>
              <a:t> of whether</a:t>
            </a:r>
            <a:r>
              <a:rPr sz="1050" spc="-5" dirty="0">
                <a:latin typeface="Arial MT"/>
                <a:cs typeface="Arial MT"/>
              </a:rPr>
              <a:t> </a:t>
            </a:r>
            <a:r>
              <a:rPr sz="1050" dirty="0">
                <a:latin typeface="Arial MT"/>
                <a:cs typeface="Arial MT"/>
              </a:rPr>
              <a:t>a person</a:t>
            </a:r>
            <a:r>
              <a:rPr sz="1050" spc="-5" dirty="0">
                <a:latin typeface="Arial MT"/>
                <a:cs typeface="Arial MT"/>
              </a:rPr>
              <a:t> </a:t>
            </a:r>
            <a:r>
              <a:rPr sz="1050" dirty="0">
                <a:latin typeface="Arial MT"/>
                <a:cs typeface="Arial MT"/>
              </a:rPr>
              <a:t>has heart </a:t>
            </a:r>
            <a:r>
              <a:rPr sz="1050" spc="-5" dirty="0">
                <a:latin typeface="Arial MT"/>
                <a:cs typeface="Arial MT"/>
              </a:rPr>
              <a:t>disease</a:t>
            </a:r>
            <a:r>
              <a:rPr sz="1050" dirty="0">
                <a:latin typeface="Arial MT"/>
                <a:cs typeface="Arial MT"/>
              </a:rPr>
              <a:t> or</a:t>
            </a:r>
            <a:r>
              <a:rPr sz="1050" spc="-5" dirty="0">
                <a:latin typeface="Arial MT"/>
                <a:cs typeface="Arial MT"/>
              </a:rPr>
              <a:t> </a:t>
            </a:r>
            <a:r>
              <a:rPr sz="1050" dirty="0">
                <a:latin typeface="Arial MT"/>
                <a:cs typeface="Arial MT"/>
              </a:rPr>
              <a:t>not, as it depends</a:t>
            </a:r>
            <a:r>
              <a:rPr sz="1050" spc="5" dirty="0">
                <a:latin typeface="Arial MT"/>
                <a:cs typeface="Arial MT"/>
              </a:rPr>
              <a:t> </a:t>
            </a:r>
            <a:r>
              <a:rPr sz="1050" spc="-5" dirty="0">
                <a:latin typeface="Arial MT"/>
                <a:cs typeface="Arial MT"/>
              </a:rPr>
              <a:t>on </a:t>
            </a:r>
            <a:r>
              <a:rPr sz="1050" spc="-275" dirty="0">
                <a:latin typeface="Arial MT"/>
                <a:cs typeface="Arial MT"/>
              </a:rPr>
              <a:t> </a:t>
            </a:r>
            <a:r>
              <a:rPr sz="1050" dirty="0">
                <a:latin typeface="Arial MT"/>
                <a:cs typeface="Arial MT"/>
              </a:rPr>
              <a:t>other</a:t>
            </a:r>
            <a:r>
              <a:rPr sz="1050" spc="-15" dirty="0">
                <a:latin typeface="Arial MT"/>
                <a:cs typeface="Arial MT"/>
              </a:rPr>
              <a:t> </a:t>
            </a:r>
            <a:r>
              <a:rPr sz="1050" dirty="0">
                <a:latin typeface="Arial MT"/>
                <a:cs typeface="Arial MT"/>
              </a:rPr>
              <a:t>factors.</a:t>
            </a:r>
            <a:endParaRPr sz="1050">
              <a:latin typeface="Arial MT"/>
              <a:cs typeface="Arial MT"/>
            </a:endParaRPr>
          </a:p>
        </p:txBody>
      </p:sp>
      <p:sp>
        <p:nvSpPr>
          <p:cNvPr id="5" name="object 5"/>
          <p:cNvSpPr txBox="1"/>
          <p:nvPr/>
        </p:nvSpPr>
        <p:spPr>
          <a:xfrm>
            <a:off x="902004" y="8850629"/>
            <a:ext cx="5573395" cy="608965"/>
          </a:xfrm>
          <a:prstGeom prst="rect">
            <a:avLst/>
          </a:prstGeom>
        </p:spPr>
        <p:txBody>
          <a:bodyPr vert="horz" wrap="square" lIns="0" tIns="33655" rIns="0" bIns="0" rtlCol="0">
            <a:spAutoFit/>
          </a:bodyPr>
          <a:lstStyle/>
          <a:p>
            <a:pPr marL="12700" marR="5080">
              <a:lnSpc>
                <a:spcPts val="2240"/>
              </a:lnSpc>
              <a:spcBef>
                <a:spcPts val="265"/>
              </a:spcBef>
            </a:pPr>
            <a:r>
              <a:rPr sz="1950" b="1" spc="-5" dirty="0">
                <a:latin typeface="Arial"/>
                <a:cs typeface="Arial"/>
              </a:rPr>
              <a:t>hypertension and </a:t>
            </a:r>
            <a:r>
              <a:rPr sz="1950" b="1" dirty="0">
                <a:latin typeface="Arial"/>
                <a:cs typeface="Arial"/>
              </a:rPr>
              <a:t>a </a:t>
            </a:r>
            <a:r>
              <a:rPr sz="1950" b="1" spc="-5" dirty="0">
                <a:latin typeface="Arial"/>
                <a:cs typeface="Arial"/>
              </a:rPr>
              <a:t>heart attack impact </a:t>
            </a:r>
            <a:r>
              <a:rPr sz="1950" b="1" dirty="0">
                <a:latin typeface="Arial"/>
                <a:cs typeface="Arial"/>
              </a:rPr>
              <a:t>the </a:t>
            </a:r>
            <a:r>
              <a:rPr sz="1950" b="1" spc="-5" dirty="0">
                <a:latin typeface="Arial"/>
                <a:cs typeface="Arial"/>
              </a:rPr>
              <a:t>risk </a:t>
            </a:r>
            <a:r>
              <a:rPr sz="1950" b="1" spc="-530" dirty="0">
                <a:latin typeface="Arial"/>
                <a:cs typeface="Arial"/>
              </a:rPr>
              <a:t> </a:t>
            </a:r>
            <a:r>
              <a:rPr sz="1950" b="1" dirty="0">
                <a:latin typeface="Arial"/>
                <a:cs typeface="Arial"/>
              </a:rPr>
              <a:t>of</a:t>
            </a:r>
            <a:r>
              <a:rPr sz="1950" b="1" spc="-5" dirty="0">
                <a:latin typeface="Arial"/>
                <a:cs typeface="Arial"/>
              </a:rPr>
              <a:t> developing</a:t>
            </a:r>
            <a:r>
              <a:rPr sz="1950" b="1" dirty="0">
                <a:latin typeface="Arial"/>
                <a:cs typeface="Arial"/>
              </a:rPr>
              <a:t> </a:t>
            </a:r>
            <a:r>
              <a:rPr sz="1950" b="1" spc="-5" dirty="0">
                <a:latin typeface="Arial"/>
                <a:cs typeface="Arial"/>
              </a:rPr>
              <a:t>diabetes</a:t>
            </a:r>
            <a:endParaRPr sz="1950">
              <a:latin typeface="Arial"/>
              <a:cs typeface="Arial"/>
            </a:endParaRPr>
          </a:p>
        </p:txBody>
      </p:sp>
      <p:pic>
        <p:nvPicPr>
          <p:cNvPr id="6" name="object 6"/>
          <p:cNvPicPr/>
          <p:nvPr/>
        </p:nvPicPr>
        <p:blipFill>
          <a:blip r:embed="rId2" cstate="print"/>
          <a:stretch>
            <a:fillRect/>
          </a:stretch>
        </p:blipFill>
        <p:spPr>
          <a:xfrm>
            <a:off x="1003954" y="2611252"/>
            <a:ext cx="5576824" cy="42741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5462396"/>
            <a:ext cx="5652135" cy="1029335"/>
          </a:xfrm>
          <a:prstGeom prst="rect">
            <a:avLst/>
          </a:prstGeom>
        </p:spPr>
        <p:txBody>
          <a:bodyPr vert="horz" wrap="square" lIns="0" tIns="23495" rIns="0" bIns="0" rtlCol="0">
            <a:spAutoFit/>
          </a:bodyPr>
          <a:lstStyle/>
          <a:p>
            <a:pPr marL="12700" marR="5080">
              <a:lnSpc>
                <a:spcPts val="1210"/>
              </a:lnSpc>
              <a:spcBef>
                <a:spcPts val="185"/>
              </a:spcBef>
            </a:pPr>
            <a:r>
              <a:rPr sz="1050" dirty="0">
                <a:latin typeface="Arial MT"/>
                <a:cs typeface="Arial MT"/>
              </a:rPr>
              <a:t>The </a:t>
            </a:r>
            <a:r>
              <a:rPr sz="1050" spc="-5" dirty="0">
                <a:latin typeface="Arial MT"/>
                <a:cs typeface="Arial MT"/>
              </a:rPr>
              <a:t>pie chart </a:t>
            </a:r>
            <a:r>
              <a:rPr sz="1050" dirty="0">
                <a:latin typeface="Arial MT"/>
                <a:cs typeface="Arial MT"/>
              </a:rPr>
              <a:t>shows that if a person </a:t>
            </a:r>
            <a:r>
              <a:rPr sz="1050" spc="-5" dirty="0">
                <a:latin typeface="Arial MT"/>
                <a:cs typeface="Arial MT"/>
              </a:rPr>
              <a:t>has </a:t>
            </a:r>
            <a:r>
              <a:rPr sz="1050" dirty="0">
                <a:latin typeface="Arial MT"/>
                <a:cs typeface="Arial MT"/>
              </a:rPr>
              <a:t>both </a:t>
            </a:r>
            <a:r>
              <a:rPr sz="1050" spc="-5" dirty="0">
                <a:latin typeface="Arial MT"/>
                <a:cs typeface="Arial MT"/>
              </a:rPr>
              <a:t>hypertension and heart </a:t>
            </a:r>
            <a:r>
              <a:rPr sz="1050" dirty="0">
                <a:latin typeface="Arial MT"/>
                <a:cs typeface="Arial MT"/>
              </a:rPr>
              <a:t>disease, they have a </a:t>
            </a:r>
            <a:r>
              <a:rPr sz="1050" spc="-5" dirty="0">
                <a:latin typeface="Arial MT"/>
                <a:cs typeface="Arial MT"/>
              </a:rPr>
              <a:t>39% </a:t>
            </a:r>
            <a:r>
              <a:rPr sz="1050" spc="-280" dirty="0">
                <a:latin typeface="Arial MT"/>
                <a:cs typeface="Arial MT"/>
              </a:rPr>
              <a:t> </a:t>
            </a:r>
            <a:r>
              <a:rPr sz="1050" dirty="0">
                <a:latin typeface="Arial MT"/>
                <a:cs typeface="Arial MT"/>
              </a:rPr>
              <a:t>chance</a:t>
            </a:r>
            <a:r>
              <a:rPr sz="1050" spc="-5" dirty="0">
                <a:latin typeface="Arial MT"/>
                <a:cs typeface="Arial MT"/>
              </a:rPr>
              <a:t> </a:t>
            </a:r>
            <a:r>
              <a:rPr sz="1050" dirty="0">
                <a:latin typeface="Arial MT"/>
                <a:cs typeface="Arial MT"/>
              </a:rPr>
              <a:t>of</a:t>
            </a:r>
            <a:r>
              <a:rPr sz="1050" spc="-10" dirty="0">
                <a:latin typeface="Arial MT"/>
                <a:cs typeface="Arial MT"/>
              </a:rPr>
              <a:t> </a:t>
            </a:r>
            <a:r>
              <a:rPr sz="1050" dirty="0">
                <a:latin typeface="Arial MT"/>
                <a:cs typeface="Arial MT"/>
              </a:rPr>
              <a:t>also</a:t>
            </a:r>
            <a:r>
              <a:rPr sz="1050" spc="-5" dirty="0">
                <a:latin typeface="Arial MT"/>
                <a:cs typeface="Arial MT"/>
              </a:rPr>
              <a:t> having </a:t>
            </a:r>
            <a:r>
              <a:rPr sz="1050" dirty="0">
                <a:latin typeface="Arial MT"/>
                <a:cs typeface="Arial MT"/>
              </a:rPr>
              <a:t>diabetes.</a:t>
            </a:r>
            <a:r>
              <a:rPr sz="1050" spc="-10" dirty="0">
                <a:latin typeface="Arial MT"/>
                <a:cs typeface="Arial MT"/>
              </a:rPr>
              <a:t> </a:t>
            </a:r>
            <a:r>
              <a:rPr sz="1050" spc="-5" dirty="0">
                <a:latin typeface="Arial MT"/>
                <a:cs typeface="Arial MT"/>
              </a:rPr>
              <a:t>If </a:t>
            </a:r>
            <a:r>
              <a:rPr sz="1050" dirty="0">
                <a:latin typeface="Arial MT"/>
                <a:cs typeface="Arial MT"/>
              </a:rPr>
              <a:t>they</a:t>
            </a:r>
            <a:r>
              <a:rPr sz="1050" spc="-5" dirty="0">
                <a:latin typeface="Arial MT"/>
                <a:cs typeface="Arial MT"/>
              </a:rPr>
              <a:t> </a:t>
            </a:r>
            <a:r>
              <a:rPr sz="1050" dirty="0">
                <a:latin typeface="Arial MT"/>
                <a:cs typeface="Arial MT"/>
              </a:rPr>
              <a:t>do</a:t>
            </a:r>
            <a:r>
              <a:rPr sz="1050" spc="-5" dirty="0">
                <a:latin typeface="Arial MT"/>
                <a:cs typeface="Arial MT"/>
              </a:rPr>
              <a:t> </a:t>
            </a:r>
            <a:r>
              <a:rPr sz="1050" dirty="0">
                <a:latin typeface="Arial MT"/>
                <a:cs typeface="Arial MT"/>
              </a:rPr>
              <a:t>not</a:t>
            </a:r>
            <a:r>
              <a:rPr sz="1050" spc="-10" dirty="0">
                <a:latin typeface="Arial MT"/>
                <a:cs typeface="Arial MT"/>
              </a:rPr>
              <a:t> </a:t>
            </a:r>
            <a:r>
              <a:rPr sz="1050" dirty="0">
                <a:latin typeface="Arial MT"/>
                <a:cs typeface="Arial MT"/>
              </a:rPr>
              <a:t>have</a:t>
            </a:r>
            <a:r>
              <a:rPr sz="1050" spc="-15" dirty="0">
                <a:latin typeface="Arial MT"/>
                <a:cs typeface="Arial MT"/>
              </a:rPr>
              <a:t> </a:t>
            </a:r>
            <a:r>
              <a:rPr sz="1050" dirty="0">
                <a:latin typeface="Arial MT"/>
                <a:cs typeface="Arial MT"/>
              </a:rPr>
              <a:t>diabetes,</a:t>
            </a:r>
            <a:r>
              <a:rPr sz="1050" spc="-10" dirty="0">
                <a:latin typeface="Arial MT"/>
                <a:cs typeface="Arial MT"/>
              </a:rPr>
              <a:t> </a:t>
            </a:r>
            <a:r>
              <a:rPr sz="1050" dirty="0">
                <a:latin typeface="Arial MT"/>
                <a:cs typeface="Arial MT"/>
              </a:rPr>
              <a:t>they</a:t>
            </a:r>
            <a:r>
              <a:rPr sz="1050" spc="-5" dirty="0">
                <a:latin typeface="Arial MT"/>
                <a:cs typeface="Arial MT"/>
              </a:rPr>
              <a:t> have</a:t>
            </a:r>
            <a:r>
              <a:rPr sz="1050" dirty="0">
                <a:latin typeface="Arial MT"/>
                <a:cs typeface="Arial MT"/>
              </a:rPr>
              <a:t> a</a:t>
            </a:r>
            <a:r>
              <a:rPr sz="1050" spc="-5" dirty="0">
                <a:latin typeface="Arial MT"/>
                <a:cs typeface="Arial MT"/>
              </a:rPr>
              <a:t> 61%</a:t>
            </a:r>
            <a:r>
              <a:rPr sz="1050" spc="-10" dirty="0">
                <a:latin typeface="Arial MT"/>
                <a:cs typeface="Arial MT"/>
              </a:rPr>
              <a:t> </a:t>
            </a:r>
            <a:r>
              <a:rPr sz="1050" dirty="0">
                <a:latin typeface="Arial MT"/>
                <a:cs typeface="Arial MT"/>
              </a:rPr>
              <a:t>chance.</a:t>
            </a:r>
            <a:endParaRPr sz="1050">
              <a:latin typeface="Arial MT"/>
              <a:cs typeface="Arial MT"/>
            </a:endParaRPr>
          </a:p>
          <a:p>
            <a:pPr>
              <a:lnSpc>
                <a:spcPct val="100000"/>
              </a:lnSpc>
            </a:pPr>
            <a:endParaRPr sz="1200">
              <a:latin typeface="Arial MT"/>
              <a:cs typeface="Arial MT"/>
            </a:endParaRPr>
          </a:p>
          <a:p>
            <a:pPr>
              <a:lnSpc>
                <a:spcPct val="100000"/>
              </a:lnSpc>
              <a:spcBef>
                <a:spcPts val="20"/>
              </a:spcBef>
            </a:pPr>
            <a:endParaRPr sz="1200">
              <a:latin typeface="Arial MT"/>
              <a:cs typeface="Arial MT"/>
            </a:endParaRPr>
          </a:p>
          <a:p>
            <a:pPr marL="12700" marR="418465">
              <a:lnSpc>
                <a:spcPct val="103800"/>
              </a:lnSpc>
            </a:pPr>
            <a:r>
              <a:rPr sz="1050" b="1" dirty="0">
                <a:latin typeface="Arial"/>
                <a:cs typeface="Arial"/>
              </a:rPr>
              <a:t>Let's </a:t>
            </a:r>
            <a:r>
              <a:rPr sz="1050" b="1" spc="-5" dirty="0">
                <a:latin typeface="Arial"/>
                <a:cs typeface="Arial"/>
              </a:rPr>
              <a:t>analyze</a:t>
            </a:r>
            <a:r>
              <a:rPr sz="1050" b="1" spc="5" dirty="0">
                <a:latin typeface="Arial"/>
                <a:cs typeface="Arial"/>
              </a:rPr>
              <a:t> </a:t>
            </a:r>
            <a:r>
              <a:rPr sz="1050" b="1" dirty="0">
                <a:latin typeface="Arial"/>
                <a:cs typeface="Arial"/>
              </a:rPr>
              <a:t>the</a:t>
            </a:r>
            <a:r>
              <a:rPr sz="1050" b="1" spc="5" dirty="0">
                <a:latin typeface="Arial"/>
                <a:cs typeface="Arial"/>
              </a:rPr>
              <a:t> </a:t>
            </a:r>
            <a:r>
              <a:rPr sz="1050" b="1" spc="-5" dirty="0">
                <a:latin typeface="Arial"/>
                <a:cs typeface="Arial"/>
              </a:rPr>
              <a:t>diabetes</a:t>
            </a:r>
            <a:r>
              <a:rPr sz="1050" b="1" spc="15" dirty="0">
                <a:latin typeface="Arial"/>
                <a:cs typeface="Arial"/>
              </a:rPr>
              <a:t> </a:t>
            </a:r>
            <a:r>
              <a:rPr sz="1050" b="1" spc="-5" dirty="0">
                <a:latin typeface="Arial"/>
                <a:cs typeface="Arial"/>
              </a:rPr>
              <a:t>gender</a:t>
            </a:r>
            <a:r>
              <a:rPr sz="1050" b="1" dirty="0">
                <a:latin typeface="Arial"/>
                <a:cs typeface="Arial"/>
              </a:rPr>
              <a:t> </a:t>
            </a:r>
            <a:r>
              <a:rPr sz="1050" b="1" spc="-5" dirty="0">
                <a:latin typeface="Arial"/>
                <a:cs typeface="Arial"/>
              </a:rPr>
              <a:t>wise</a:t>
            </a:r>
            <a:r>
              <a:rPr sz="1050" b="1" spc="5" dirty="0">
                <a:latin typeface="Arial"/>
                <a:cs typeface="Arial"/>
              </a:rPr>
              <a:t> </a:t>
            </a:r>
            <a:r>
              <a:rPr sz="1050" b="1" spc="-5" dirty="0">
                <a:latin typeface="Arial"/>
                <a:cs typeface="Arial"/>
              </a:rPr>
              <a:t>in</a:t>
            </a:r>
            <a:r>
              <a:rPr sz="1050" b="1" spc="5" dirty="0">
                <a:latin typeface="Arial"/>
                <a:cs typeface="Arial"/>
              </a:rPr>
              <a:t> </a:t>
            </a:r>
            <a:r>
              <a:rPr sz="1050" b="1" spc="-5" dirty="0">
                <a:latin typeface="Arial"/>
                <a:cs typeface="Arial"/>
              </a:rPr>
              <a:t>people</a:t>
            </a:r>
            <a:r>
              <a:rPr sz="1050" b="1" spc="5" dirty="0">
                <a:latin typeface="Arial"/>
                <a:cs typeface="Arial"/>
              </a:rPr>
              <a:t> </a:t>
            </a:r>
            <a:r>
              <a:rPr sz="1050" b="1" dirty="0">
                <a:latin typeface="Arial"/>
                <a:cs typeface="Arial"/>
              </a:rPr>
              <a:t>with</a:t>
            </a:r>
            <a:r>
              <a:rPr sz="1050" b="1" spc="10" dirty="0">
                <a:latin typeface="Arial"/>
                <a:cs typeface="Arial"/>
              </a:rPr>
              <a:t> </a:t>
            </a:r>
            <a:r>
              <a:rPr sz="1050" b="1" spc="-5" dirty="0">
                <a:latin typeface="Arial"/>
                <a:cs typeface="Arial"/>
              </a:rPr>
              <a:t>both</a:t>
            </a:r>
            <a:r>
              <a:rPr sz="1050" b="1" spc="5" dirty="0">
                <a:latin typeface="Arial"/>
                <a:cs typeface="Arial"/>
              </a:rPr>
              <a:t> </a:t>
            </a:r>
            <a:r>
              <a:rPr sz="1050" b="1" spc="-5" dirty="0">
                <a:latin typeface="Arial"/>
                <a:cs typeface="Arial"/>
              </a:rPr>
              <a:t>hypertension</a:t>
            </a:r>
            <a:r>
              <a:rPr sz="1050" b="1" spc="10" dirty="0">
                <a:latin typeface="Arial"/>
                <a:cs typeface="Arial"/>
              </a:rPr>
              <a:t> </a:t>
            </a:r>
            <a:r>
              <a:rPr sz="1050" b="1" spc="-5" dirty="0">
                <a:latin typeface="Arial"/>
                <a:cs typeface="Arial"/>
              </a:rPr>
              <a:t>and</a:t>
            </a:r>
            <a:r>
              <a:rPr sz="1050" b="1" spc="10" dirty="0">
                <a:latin typeface="Arial"/>
                <a:cs typeface="Arial"/>
              </a:rPr>
              <a:t> </a:t>
            </a:r>
            <a:r>
              <a:rPr sz="1050" b="1" spc="-5" dirty="0">
                <a:latin typeface="Arial"/>
                <a:cs typeface="Arial"/>
              </a:rPr>
              <a:t>heart </a:t>
            </a:r>
            <a:r>
              <a:rPr sz="1050" b="1" spc="-280" dirty="0">
                <a:latin typeface="Arial"/>
                <a:cs typeface="Arial"/>
              </a:rPr>
              <a:t> </a:t>
            </a:r>
            <a:r>
              <a:rPr sz="1050" b="1" dirty="0">
                <a:latin typeface="Arial"/>
                <a:cs typeface="Arial"/>
              </a:rPr>
              <a:t>disease</a:t>
            </a:r>
            <a:endParaRPr sz="1050">
              <a:latin typeface="Arial"/>
              <a:cs typeface="Arial"/>
            </a:endParaRPr>
          </a:p>
        </p:txBody>
      </p:sp>
      <p:pic>
        <p:nvPicPr>
          <p:cNvPr id="3" name="object 3"/>
          <p:cNvPicPr/>
          <p:nvPr/>
        </p:nvPicPr>
        <p:blipFill>
          <a:blip r:embed="rId2" cstate="print"/>
          <a:stretch>
            <a:fillRect/>
          </a:stretch>
        </p:blipFill>
        <p:spPr>
          <a:xfrm>
            <a:off x="1015000" y="1372392"/>
            <a:ext cx="5148929" cy="324271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5236590"/>
            <a:ext cx="5579745" cy="351155"/>
          </a:xfrm>
          <a:prstGeom prst="rect">
            <a:avLst/>
          </a:prstGeom>
        </p:spPr>
        <p:txBody>
          <a:bodyPr vert="horz" wrap="square" lIns="0" tIns="8890" rIns="0" bIns="0" rtlCol="0">
            <a:spAutoFit/>
          </a:bodyPr>
          <a:lstStyle/>
          <a:p>
            <a:pPr marL="12700" marR="5080">
              <a:lnSpc>
                <a:spcPct val="102899"/>
              </a:lnSpc>
              <a:spcBef>
                <a:spcPts val="70"/>
              </a:spcBef>
            </a:pPr>
            <a:r>
              <a:rPr sz="1050" dirty="0">
                <a:latin typeface="Arial MT"/>
                <a:cs typeface="Arial MT"/>
              </a:rPr>
              <a:t>The above</a:t>
            </a:r>
            <a:r>
              <a:rPr sz="1050" spc="5" dirty="0">
                <a:latin typeface="Arial MT"/>
                <a:cs typeface="Arial MT"/>
              </a:rPr>
              <a:t> </a:t>
            </a:r>
            <a:r>
              <a:rPr sz="1050" spc="-5" dirty="0">
                <a:latin typeface="Arial MT"/>
                <a:cs typeface="Arial MT"/>
              </a:rPr>
              <a:t>figure</a:t>
            </a:r>
            <a:r>
              <a:rPr sz="1050" spc="5" dirty="0">
                <a:latin typeface="Arial MT"/>
                <a:cs typeface="Arial MT"/>
              </a:rPr>
              <a:t> </a:t>
            </a:r>
            <a:r>
              <a:rPr sz="1050" spc="-5" dirty="0">
                <a:latin typeface="Arial MT"/>
                <a:cs typeface="Arial MT"/>
              </a:rPr>
              <a:t>shows</a:t>
            </a:r>
            <a:r>
              <a:rPr sz="1050" dirty="0">
                <a:latin typeface="Arial MT"/>
                <a:cs typeface="Arial MT"/>
              </a:rPr>
              <a:t> that 21% of</a:t>
            </a:r>
            <a:r>
              <a:rPr sz="1050" spc="-5" dirty="0">
                <a:latin typeface="Arial MT"/>
                <a:cs typeface="Arial MT"/>
              </a:rPr>
              <a:t> </a:t>
            </a:r>
            <a:r>
              <a:rPr sz="1050" dirty="0">
                <a:latin typeface="Arial MT"/>
                <a:cs typeface="Arial MT"/>
              </a:rPr>
              <a:t>males</a:t>
            </a:r>
            <a:r>
              <a:rPr sz="1050" spc="5" dirty="0">
                <a:latin typeface="Arial MT"/>
                <a:cs typeface="Arial MT"/>
              </a:rPr>
              <a:t> </a:t>
            </a:r>
            <a:r>
              <a:rPr sz="1050" spc="-5" dirty="0">
                <a:latin typeface="Arial MT"/>
                <a:cs typeface="Arial MT"/>
              </a:rPr>
              <a:t>and</a:t>
            </a:r>
            <a:r>
              <a:rPr sz="1050" dirty="0">
                <a:latin typeface="Arial MT"/>
                <a:cs typeface="Arial MT"/>
              </a:rPr>
              <a:t> </a:t>
            </a:r>
            <a:r>
              <a:rPr sz="1050" spc="-5" dirty="0">
                <a:latin typeface="Arial MT"/>
                <a:cs typeface="Arial MT"/>
              </a:rPr>
              <a:t>17.9% </a:t>
            </a:r>
            <a:r>
              <a:rPr sz="1050" dirty="0">
                <a:latin typeface="Arial MT"/>
                <a:cs typeface="Arial MT"/>
              </a:rPr>
              <a:t>of </a:t>
            </a:r>
            <a:r>
              <a:rPr sz="1050" spc="-5" dirty="0">
                <a:latin typeface="Arial MT"/>
                <a:cs typeface="Arial MT"/>
              </a:rPr>
              <a:t>females</a:t>
            </a:r>
            <a:r>
              <a:rPr sz="1050" dirty="0">
                <a:latin typeface="Arial MT"/>
                <a:cs typeface="Arial MT"/>
              </a:rPr>
              <a:t> </a:t>
            </a:r>
            <a:r>
              <a:rPr sz="1050" spc="-5" dirty="0">
                <a:latin typeface="Arial MT"/>
                <a:cs typeface="Arial MT"/>
              </a:rPr>
              <a:t>who</a:t>
            </a:r>
            <a:r>
              <a:rPr sz="1050" spc="5" dirty="0">
                <a:latin typeface="Arial MT"/>
                <a:cs typeface="Arial MT"/>
              </a:rPr>
              <a:t> </a:t>
            </a:r>
            <a:r>
              <a:rPr sz="1050" spc="-5" dirty="0">
                <a:latin typeface="Arial MT"/>
                <a:cs typeface="Arial MT"/>
              </a:rPr>
              <a:t>have</a:t>
            </a:r>
            <a:r>
              <a:rPr sz="1050" dirty="0">
                <a:latin typeface="Arial MT"/>
                <a:cs typeface="Arial MT"/>
              </a:rPr>
              <a:t> both </a:t>
            </a:r>
            <a:r>
              <a:rPr sz="1050" spc="-5" dirty="0">
                <a:latin typeface="Arial MT"/>
                <a:cs typeface="Arial MT"/>
              </a:rPr>
              <a:t>hypertension </a:t>
            </a:r>
            <a:r>
              <a:rPr sz="1050" spc="-275" dirty="0">
                <a:latin typeface="Arial MT"/>
                <a:cs typeface="Arial MT"/>
              </a:rPr>
              <a:t> </a:t>
            </a:r>
            <a:r>
              <a:rPr sz="1050" dirty="0">
                <a:latin typeface="Arial MT"/>
                <a:cs typeface="Arial MT"/>
              </a:rPr>
              <a:t>and</a:t>
            </a:r>
            <a:r>
              <a:rPr sz="1050" spc="-5" dirty="0">
                <a:latin typeface="Arial MT"/>
                <a:cs typeface="Arial MT"/>
              </a:rPr>
              <a:t> heart</a:t>
            </a:r>
            <a:r>
              <a:rPr sz="1050" spc="-15" dirty="0">
                <a:latin typeface="Arial MT"/>
                <a:cs typeface="Arial MT"/>
              </a:rPr>
              <a:t> </a:t>
            </a:r>
            <a:r>
              <a:rPr sz="1050" dirty="0">
                <a:latin typeface="Arial MT"/>
                <a:cs typeface="Arial MT"/>
              </a:rPr>
              <a:t>disease</a:t>
            </a:r>
            <a:r>
              <a:rPr sz="1050" spc="-5" dirty="0">
                <a:latin typeface="Arial MT"/>
                <a:cs typeface="Arial MT"/>
              </a:rPr>
              <a:t> also have </a:t>
            </a:r>
            <a:r>
              <a:rPr sz="1050" dirty="0">
                <a:latin typeface="Arial MT"/>
                <a:cs typeface="Arial MT"/>
              </a:rPr>
              <a:t>diabetes.</a:t>
            </a:r>
            <a:endParaRPr sz="1050">
              <a:latin typeface="Arial MT"/>
              <a:cs typeface="Arial MT"/>
            </a:endParaRPr>
          </a:p>
        </p:txBody>
      </p:sp>
      <p:sp>
        <p:nvSpPr>
          <p:cNvPr id="3" name="object 3"/>
          <p:cNvSpPr txBox="1"/>
          <p:nvPr/>
        </p:nvSpPr>
        <p:spPr>
          <a:xfrm>
            <a:off x="902004" y="5930264"/>
            <a:ext cx="4180840" cy="323850"/>
          </a:xfrm>
          <a:prstGeom prst="rect">
            <a:avLst/>
          </a:prstGeom>
        </p:spPr>
        <p:txBody>
          <a:bodyPr vert="horz" wrap="square" lIns="0" tIns="13335" rIns="0" bIns="0" rtlCol="0">
            <a:spAutoFit/>
          </a:bodyPr>
          <a:lstStyle/>
          <a:p>
            <a:pPr marL="12700">
              <a:lnSpc>
                <a:spcPct val="100000"/>
              </a:lnSpc>
              <a:spcBef>
                <a:spcPts val="105"/>
              </a:spcBef>
            </a:pPr>
            <a:r>
              <a:rPr sz="1950" b="1" dirty="0">
                <a:latin typeface="Arial"/>
                <a:cs typeface="Arial"/>
              </a:rPr>
              <a:t>link</a:t>
            </a:r>
            <a:r>
              <a:rPr sz="1950" b="1" spc="-15" dirty="0">
                <a:latin typeface="Arial"/>
                <a:cs typeface="Arial"/>
              </a:rPr>
              <a:t> </a:t>
            </a:r>
            <a:r>
              <a:rPr sz="1950" b="1" spc="-5" dirty="0">
                <a:latin typeface="Arial"/>
                <a:cs typeface="Arial"/>
              </a:rPr>
              <a:t>between</a:t>
            </a:r>
            <a:r>
              <a:rPr sz="1950" b="1" spc="-15" dirty="0">
                <a:latin typeface="Arial"/>
                <a:cs typeface="Arial"/>
              </a:rPr>
              <a:t> </a:t>
            </a:r>
            <a:r>
              <a:rPr sz="1950" b="1" spc="-5" dirty="0">
                <a:latin typeface="Arial"/>
                <a:cs typeface="Arial"/>
              </a:rPr>
              <a:t>smoking and</a:t>
            </a:r>
            <a:r>
              <a:rPr sz="1950" b="1" spc="-10" dirty="0">
                <a:latin typeface="Arial"/>
                <a:cs typeface="Arial"/>
              </a:rPr>
              <a:t> </a:t>
            </a:r>
            <a:r>
              <a:rPr sz="1950" b="1" spc="-5" dirty="0">
                <a:latin typeface="Arial"/>
                <a:cs typeface="Arial"/>
              </a:rPr>
              <a:t>diabetes</a:t>
            </a:r>
            <a:endParaRPr sz="1950">
              <a:latin typeface="Arial"/>
              <a:cs typeface="Arial"/>
            </a:endParaRPr>
          </a:p>
        </p:txBody>
      </p:sp>
      <p:pic>
        <p:nvPicPr>
          <p:cNvPr id="4" name="object 4"/>
          <p:cNvPicPr/>
          <p:nvPr/>
        </p:nvPicPr>
        <p:blipFill>
          <a:blip r:embed="rId2" cstate="print"/>
          <a:stretch>
            <a:fillRect/>
          </a:stretch>
        </p:blipFill>
        <p:spPr>
          <a:xfrm>
            <a:off x="999368" y="991667"/>
            <a:ext cx="5577021" cy="40565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37295" y="937267"/>
            <a:ext cx="1909507" cy="881302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TotalTime>
  <Words>1760</Words>
  <Application>Microsoft Office PowerPoint</Application>
  <PresentationFormat>Custom</PresentationFormat>
  <Paragraphs>105</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MT</vt:lpstr>
      <vt:lpstr>Calibri</vt:lpstr>
      <vt:lpstr>Century Gothic</vt:lpstr>
      <vt:lpstr>Courier New</vt:lpstr>
      <vt:lpstr>Google Sans</vt:lpstr>
      <vt:lpstr>Söhne</vt:lpstr>
      <vt:lpstr>Wingdings 3</vt:lpstr>
      <vt:lpstr>Ion</vt:lpstr>
      <vt:lpstr>Diabetes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dc:title>
  <dc:creator>harshvardhan khopade</dc:creator>
  <cp:lastModifiedBy>harshvardhan khopade</cp:lastModifiedBy>
  <cp:revision>3</cp:revision>
  <dcterms:created xsi:type="dcterms:W3CDTF">2023-12-11T05:36:44Z</dcterms:created>
  <dcterms:modified xsi:type="dcterms:W3CDTF">2023-12-11T06:25:47Z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2023-10-03T00:00:00Z</vt:filetime>
  </property>
  <property fmtid="{D5CDD505-2E9C-101B-9397-08002B2CF9AE}" pid="3" name="Creator">
    <vt:lpwstr>Microsoft® Word LTSC</vt:lpwstr>
  </property>
  <property fmtid="{D5CDD505-2E9C-101B-9397-08002B2CF9AE}" pid="4" name="LastSaved">
    <vt:filetime>2023-12-11T00:00:00Z</vt:filetime>
  </property>
</Properties>
</file>