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80" r:id="rId3"/>
    <p:sldId id="28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259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26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2305" y="885189"/>
            <a:ext cx="4698238" cy="422275"/>
          </a:xfrm>
          <a:prstGeom prst="rect">
            <a:avLst/>
          </a:prstGeom>
        </p:spPr>
        <p:txBody>
          <a:bodyPr wrap="square" lIns="0" tIns="0" rIns="0" bIns="0">
            <a:spAutoFit/>
          </a:bodyPr>
          <a:lstStyle>
            <a:lvl1pPr>
              <a:defRPr sz="2600" b="1" i="0">
                <a:solidFill>
                  <a:schemeClr val="tx1"/>
                </a:solidFill>
                <a:latin typeface="Calibri"/>
                <a:cs typeface="Calibri"/>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571FE1F-48FB-4E6F-A701-2A153E0490E0}"/>
              </a:ext>
            </a:extLst>
          </p:cNvPr>
          <p:cNvSpPr>
            <a:spLocks noGrp="1"/>
          </p:cNvSpPr>
          <p:nvPr>
            <p:ph type="title"/>
          </p:nvPr>
        </p:nvSpPr>
        <p:spPr>
          <a:xfrm>
            <a:off x="1432305" y="885189"/>
            <a:ext cx="4698238" cy="400110"/>
          </a:xfrm>
        </p:spPr>
        <p:txBody>
          <a:bodyPr/>
          <a:lstStyle/>
          <a:p>
            <a:pPr algn="ctr"/>
            <a:r>
              <a:rPr lang="en-IN" dirty="0"/>
              <a:t>Hotel Reservation</a:t>
            </a:r>
          </a:p>
        </p:txBody>
      </p:sp>
      <p:sp>
        <p:nvSpPr>
          <p:cNvPr id="12" name="Text Placeholder 11">
            <a:extLst>
              <a:ext uri="{FF2B5EF4-FFF2-40B4-BE49-F238E27FC236}">
                <a16:creationId xmlns:a16="http://schemas.microsoft.com/office/drawing/2014/main" id="{EE8A13FC-4624-4023-AA29-A40C2A087A80}"/>
              </a:ext>
            </a:extLst>
          </p:cNvPr>
          <p:cNvSpPr>
            <a:spLocks noGrp="1"/>
          </p:cNvSpPr>
          <p:nvPr>
            <p:ph type="body" idx="1"/>
          </p:nvPr>
        </p:nvSpPr>
        <p:spPr>
          <a:xfrm>
            <a:off x="120650" y="5194300"/>
            <a:ext cx="7315200" cy="3600986"/>
          </a:xfrm>
        </p:spPr>
        <p:txBody>
          <a:bodyPr/>
          <a:lstStyle/>
          <a:p>
            <a:r>
              <a:rPr lang="en-US" dirty="0"/>
              <a:t>A hotel reservation is the process of making a booking for a room in a hotel. This can be done online, through a travel agent, or by contacting the hotel directly. When making a reservation, you will need to provide the hotel with the following information:</a:t>
            </a:r>
          </a:p>
          <a:p>
            <a:r>
              <a:rPr lang="en-US" dirty="0"/>
              <a:t>Your name</a:t>
            </a:r>
          </a:p>
          <a:p>
            <a:r>
              <a:rPr lang="en-US" dirty="0"/>
              <a:t>The number of people in your party</a:t>
            </a:r>
          </a:p>
          <a:p>
            <a:r>
              <a:rPr lang="en-US" dirty="0"/>
              <a:t>The dates of your stay</a:t>
            </a:r>
          </a:p>
          <a:p>
            <a:r>
              <a:rPr lang="en-US" dirty="0"/>
              <a:t>The type of room you would like</a:t>
            </a:r>
          </a:p>
          <a:p>
            <a:r>
              <a:rPr lang="en-US" dirty="0"/>
              <a:t>Your credit card information (to guarantee your reservation)</a:t>
            </a:r>
          </a:p>
          <a:p>
            <a:r>
              <a:rPr lang="en-US" dirty="0"/>
              <a:t>Once you have made a reservation, you will receive a confirmation email. This email will contain your reservation number, the name of the hotel, the dates of your stay, the type of room you have reserved, and the total cost of your stay.</a:t>
            </a:r>
          </a:p>
        </p:txBody>
      </p:sp>
      <p:pic>
        <p:nvPicPr>
          <p:cNvPr id="3" name="Picture 2">
            <a:extLst>
              <a:ext uri="{FF2B5EF4-FFF2-40B4-BE49-F238E27FC236}">
                <a16:creationId xmlns:a16="http://schemas.microsoft.com/office/drawing/2014/main" id="{38654639-5218-4856-BA63-FE96983B05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250" y="1514379"/>
            <a:ext cx="5912128" cy="3377919"/>
          </a:xfrm>
          <a:prstGeom prst="rect">
            <a:avLst/>
          </a:prstGeom>
        </p:spPr>
      </p:pic>
    </p:spTree>
    <p:extLst>
      <p:ext uri="{BB962C8B-B14F-4D97-AF65-F5344CB8AC3E}">
        <p14:creationId xmlns:p14="http://schemas.microsoft.com/office/powerpoint/2010/main" val="2989644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892555"/>
            <a:ext cx="5214620" cy="517525"/>
          </a:xfrm>
          <a:prstGeom prst="rect">
            <a:avLst/>
          </a:prstGeom>
        </p:spPr>
        <p:txBody>
          <a:bodyPr vert="horz" wrap="square" lIns="0" tIns="7620" rIns="0" bIns="0" rtlCol="0">
            <a:spAutoFit/>
          </a:bodyPr>
          <a:lstStyle/>
          <a:p>
            <a:pPr marL="12700" marR="5080">
              <a:lnSpc>
                <a:spcPct val="103400"/>
              </a:lnSpc>
              <a:spcBef>
                <a:spcPts val="60"/>
              </a:spcBef>
            </a:pPr>
            <a:r>
              <a:rPr sz="1050" dirty="0">
                <a:latin typeface="Arial MT"/>
                <a:cs typeface="Arial MT"/>
              </a:rPr>
              <a:t>was</a:t>
            </a:r>
            <a:r>
              <a:rPr sz="1050" spc="-50" dirty="0">
                <a:latin typeface="Arial MT"/>
                <a:cs typeface="Arial MT"/>
              </a:rPr>
              <a:t> </a:t>
            </a:r>
            <a:r>
              <a:rPr sz="1050" dirty="0">
                <a:latin typeface="Arial MT"/>
                <a:cs typeface="Arial MT"/>
              </a:rPr>
              <a:t>in</a:t>
            </a:r>
            <a:r>
              <a:rPr sz="1050" spc="-30" dirty="0">
                <a:latin typeface="Arial MT"/>
                <a:cs typeface="Arial MT"/>
              </a:rPr>
              <a:t> </a:t>
            </a:r>
            <a:r>
              <a:rPr sz="1050" dirty="0">
                <a:latin typeface="Arial MT"/>
                <a:cs typeface="Arial MT"/>
              </a:rPr>
              <a:t>October,</a:t>
            </a:r>
            <a:r>
              <a:rPr sz="1050" spc="-45" dirty="0">
                <a:latin typeface="Arial MT"/>
                <a:cs typeface="Arial MT"/>
              </a:rPr>
              <a:t> </a:t>
            </a:r>
            <a:r>
              <a:rPr sz="1050" dirty="0">
                <a:latin typeface="Arial MT"/>
                <a:cs typeface="Arial MT"/>
              </a:rPr>
              <a:t>with</a:t>
            </a:r>
            <a:r>
              <a:rPr sz="1050" spc="-30" dirty="0">
                <a:latin typeface="Arial MT"/>
                <a:cs typeface="Arial MT"/>
              </a:rPr>
              <a:t> </a:t>
            </a:r>
            <a:r>
              <a:rPr sz="1050" dirty="0">
                <a:latin typeface="Arial MT"/>
                <a:cs typeface="Arial MT"/>
              </a:rPr>
              <a:t>2,954</a:t>
            </a:r>
            <a:r>
              <a:rPr sz="1050" spc="-35" dirty="0">
                <a:latin typeface="Arial MT"/>
                <a:cs typeface="Arial MT"/>
              </a:rPr>
              <a:t> </a:t>
            </a:r>
            <a:r>
              <a:rPr sz="1050" dirty="0">
                <a:latin typeface="Arial MT"/>
                <a:cs typeface="Arial MT"/>
              </a:rPr>
              <a:t>arrivals.</a:t>
            </a:r>
            <a:r>
              <a:rPr sz="1050" spc="-35" dirty="0">
                <a:latin typeface="Arial MT"/>
                <a:cs typeface="Arial MT"/>
              </a:rPr>
              <a:t> </a:t>
            </a:r>
            <a:r>
              <a:rPr sz="1050" dirty="0">
                <a:latin typeface="Arial MT"/>
                <a:cs typeface="Arial MT"/>
              </a:rPr>
              <a:t>The</a:t>
            </a:r>
            <a:r>
              <a:rPr sz="1050" spc="-35" dirty="0">
                <a:latin typeface="Arial MT"/>
                <a:cs typeface="Arial MT"/>
              </a:rPr>
              <a:t> </a:t>
            </a:r>
            <a:r>
              <a:rPr sz="1050" dirty="0">
                <a:latin typeface="Arial MT"/>
                <a:cs typeface="Arial MT"/>
              </a:rPr>
              <a:t>highest</a:t>
            </a:r>
            <a:r>
              <a:rPr sz="1050" spc="-35" dirty="0">
                <a:latin typeface="Arial MT"/>
                <a:cs typeface="Arial MT"/>
              </a:rPr>
              <a:t> </a:t>
            </a:r>
            <a:r>
              <a:rPr sz="1050" dirty="0">
                <a:latin typeface="Arial MT"/>
                <a:cs typeface="Arial MT"/>
              </a:rPr>
              <a:t>number</a:t>
            </a:r>
            <a:r>
              <a:rPr sz="1050" spc="-40" dirty="0">
                <a:latin typeface="Arial MT"/>
                <a:cs typeface="Arial MT"/>
              </a:rPr>
              <a:t> </a:t>
            </a:r>
            <a:r>
              <a:rPr sz="1050" dirty="0">
                <a:latin typeface="Arial MT"/>
                <a:cs typeface="Arial MT"/>
              </a:rPr>
              <a:t>of</a:t>
            </a:r>
            <a:r>
              <a:rPr sz="1050" spc="-25" dirty="0">
                <a:latin typeface="Arial MT"/>
                <a:cs typeface="Arial MT"/>
              </a:rPr>
              <a:t> </a:t>
            </a:r>
            <a:r>
              <a:rPr sz="1050" dirty="0">
                <a:latin typeface="Arial MT"/>
                <a:cs typeface="Arial MT"/>
              </a:rPr>
              <a:t>arrivals</a:t>
            </a:r>
            <a:r>
              <a:rPr sz="1050" spc="-35" dirty="0">
                <a:latin typeface="Arial MT"/>
                <a:cs typeface="Arial MT"/>
              </a:rPr>
              <a:t> </a:t>
            </a:r>
            <a:r>
              <a:rPr sz="1050" dirty="0">
                <a:latin typeface="Arial MT"/>
                <a:cs typeface="Arial MT"/>
              </a:rPr>
              <a:t>through</a:t>
            </a:r>
            <a:r>
              <a:rPr sz="1050" spc="-35"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offline </a:t>
            </a:r>
            <a:r>
              <a:rPr sz="1050" dirty="0">
                <a:latin typeface="Arial MT"/>
                <a:cs typeface="Arial MT"/>
              </a:rPr>
              <a:t>market</a:t>
            </a:r>
            <a:r>
              <a:rPr sz="1050" spc="-35" dirty="0">
                <a:latin typeface="Arial MT"/>
                <a:cs typeface="Arial MT"/>
              </a:rPr>
              <a:t> </a:t>
            </a:r>
            <a:r>
              <a:rPr sz="1050" dirty="0">
                <a:latin typeface="Arial MT"/>
                <a:cs typeface="Arial MT"/>
              </a:rPr>
              <a:t>segment</a:t>
            </a:r>
            <a:r>
              <a:rPr sz="1050" spc="-35" dirty="0">
                <a:latin typeface="Arial MT"/>
                <a:cs typeface="Arial MT"/>
              </a:rPr>
              <a:t> </a:t>
            </a:r>
            <a:r>
              <a:rPr sz="1050" dirty="0">
                <a:latin typeface="Arial MT"/>
                <a:cs typeface="Arial MT"/>
              </a:rPr>
              <a:t>was</a:t>
            </a:r>
            <a:r>
              <a:rPr sz="1050" spc="-35" dirty="0">
                <a:latin typeface="Arial MT"/>
                <a:cs typeface="Arial MT"/>
              </a:rPr>
              <a:t> </a:t>
            </a:r>
            <a:r>
              <a:rPr sz="1050" dirty="0">
                <a:latin typeface="Arial MT"/>
                <a:cs typeface="Arial MT"/>
              </a:rPr>
              <a:t>also</a:t>
            </a:r>
            <a:r>
              <a:rPr sz="1050" spc="-40" dirty="0">
                <a:latin typeface="Arial MT"/>
                <a:cs typeface="Arial MT"/>
              </a:rPr>
              <a:t> </a:t>
            </a:r>
            <a:r>
              <a:rPr sz="1050" dirty="0">
                <a:latin typeface="Arial MT"/>
                <a:cs typeface="Arial MT"/>
              </a:rPr>
              <a:t>in</a:t>
            </a:r>
            <a:r>
              <a:rPr sz="1050" spc="-35" dirty="0">
                <a:latin typeface="Arial MT"/>
                <a:cs typeface="Arial MT"/>
              </a:rPr>
              <a:t> </a:t>
            </a:r>
            <a:r>
              <a:rPr sz="1050" dirty="0">
                <a:latin typeface="Arial MT"/>
                <a:cs typeface="Arial MT"/>
              </a:rPr>
              <a:t>October,</a:t>
            </a:r>
            <a:r>
              <a:rPr sz="1050" spc="-35" dirty="0">
                <a:latin typeface="Arial MT"/>
                <a:cs typeface="Arial MT"/>
              </a:rPr>
              <a:t> </a:t>
            </a:r>
            <a:r>
              <a:rPr sz="1050" dirty="0">
                <a:latin typeface="Arial MT"/>
                <a:cs typeface="Arial MT"/>
              </a:rPr>
              <a:t>with</a:t>
            </a:r>
            <a:r>
              <a:rPr sz="1050" spc="-30" dirty="0">
                <a:latin typeface="Arial MT"/>
                <a:cs typeface="Arial MT"/>
              </a:rPr>
              <a:t> </a:t>
            </a:r>
            <a:r>
              <a:rPr sz="1050" dirty="0">
                <a:latin typeface="Arial MT"/>
                <a:cs typeface="Arial MT"/>
              </a:rPr>
              <a:t>2,068</a:t>
            </a:r>
            <a:r>
              <a:rPr sz="1050" spc="-30" dirty="0">
                <a:latin typeface="Arial MT"/>
                <a:cs typeface="Arial MT"/>
              </a:rPr>
              <a:t> </a:t>
            </a:r>
            <a:r>
              <a:rPr sz="1050" dirty="0">
                <a:latin typeface="Arial MT"/>
                <a:cs typeface="Arial MT"/>
              </a:rPr>
              <a:t>arrivals.</a:t>
            </a:r>
            <a:r>
              <a:rPr sz="1050" spc="-3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highest</a:t>
            </a:r>
            <a:r>
              <a:rPr sz="1050" spc="-35" dirty="0">
                <a:latin typeface="Arial MT"/>
                <a:cs typeface="Arial MT"/>
              </a:rPr>
              <a:t> </a:t>
            </a:r>
            <a:r>
              <a:rPr sz="1050" dirty="0">
                <a:latin typeface="Arial MT"/>
                <a:cs typeface="Arial MT"/>
              </a:rPr>
              <a:t>number</a:t>
            </a:r>
            <a:r>
              <a:rPr sz="1050" spc="-35" dirty="0">
                <a:latin typeface="Arial MT"/>
                <a:cs typeface="Arial MT"/>
              </a:rPr>
              <a:t> </a:t>
            </a:r>
            <a:r>
              <a:rPr sz="1050" dirty="0">
                <a:latin typeface="Arial MT"/>
                <a:cs typeface="Arial MT"/>
              </a:rPr>
              <a:t>of</a:t>
            </a:r>
            <a:r>
              <a:rPr sz="1050" spc="-35" dirty="0">
                <a:latin typeface="Arial MT"/>
                <a:cs typeface="Arial MT"/>
              </a:rPr>
              <a:t> </a:t>
            </a:r>
            <a:r>
              <a:rPr sz="1050" spc="-10" dirty="0">
                <a:latin typeface="Arial MT"/>
                <a:cs typeface="Arial MT"/>
              </a:rPr>
              <a:t>arrivals </a:t>
            </a:r>
            <a:r>
              <a:rPr sz="1050" dirty="0">
                <a:latin typeface="Arial MT"/>
                <a:cs typeface="Arial MT"/>
              </a:rPr>
              <a:t>through</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corporate</a:t>
            </a:r>
            <a:r>
              <a:rPr sz="1050" spc="-25" dirty="0">
                <a:latin typeface="Arial MT"/>
                <a:cs typeface="Arial MT"/>
              </a:rPr>
              <a:t> </a:t>
            </a:r>
            <a:r>
              <a:rPr sz="1050" spc="-10" dirty="0">
                <a:latin typeface="Arial MT"/>
                <a:cs typeface="Arial MT"/>
              </a:rPr>
              <a:t>segment</a:t>
            </a:r>
            <a:r>
              <a:rPr sz="1050" spc="-35" dirty="0">
                <a:latin typeface="Arial MT"/>
                <a:cs typeface="Arial MT"/>
              </a:rPr>
              <a:t> </a:t>
            </a:r>
            <a:r>
              <a:rPr sz="1050" dirty="0">
                <a:latin typeface="Arial MT"/>
                <a:cs typeface="Arial MT"/>
              </a:rPr>
              <a:t>was</a:t>
            </a:r>
            <a:r>
              <a:rPr sz="1050" spc="-25"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September,</a:t>
            </a:r>
            <a:r>
              <a:rPr sz="1050" spc="-40"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258</a:t>
            </a:r>
            <a:r>
              <a:rPr sz="1050" spc="-25" dirty="0">
                <a:latin typeface="Arial MT"/>
                <a:cs typeface="Arial MT"/>
              </a:rPr>
              <a:t> </a:t>
            </a:r>
            <a:r>
              <a:rPr sz="1050" spc="-10" dirty="0">
                <a:latin typeface="Arial MT"/>
                <a:cs typeface="Arial MT"/>
              </a:rPr>
              <a:t>arrivals.</a:t>
            </a:r>
            <a:endParaRPr sz="1050">
              <a:latin typeface="Arial MT"/>
              <a:cs typeface="Arial MT"/>
            </a:endParaRPr>
          </a:p>
        </p:txBody>
      </p:sp>
      <p:sp>
        <p:nvSpPr>
          <p:cNvPr id="3" name="object 3"/>
          <p:cNvSpPr txBox="1"/>
          <p:nvPr/>
        </p:nvSpPr>
        <p:spPr>
          <a:xfrm>
            <a:off x="1130604" y="1529232"/>
            <a:ext cx="4932045" cy="561975"/>
          </a:xfrm>
          <a:prstGeom prst="rect">
            <a:avLst/>
          </a:prstGeom>
        </p:spPr>
        <p:txBody>
          <a:bodyPr vert="horz" wrap="square" lIns="0" tIns="12700" rIns="0" bIns="0" rtlCol="0">
            <a:spAutoFit/>
          </a:bodyPr>
          <a:lstStyle/>
          <a:p>
            <a:pPr marL="240665" marR="5080" indent="-228600">
              <a:lnSpc>
                <a:spcPct val="110000"/>
              </a:lnSpc>
              <a:spcBef>
                <a:spcPts val="100"/>
              </a:spcBef>
              <a:buSzPct val="65625"/>
              <a:buFont typeface="Symbol"/>
              <a:buChar char=""/>
              <a:tabLst>
                <a:tab pos="240665" algn="l"/>
              </a:tabLst>
            </a:pPr>
            <a:r>
              <a:rPr sz="1600" dirty="0">
                <a:latin typeface="Calibri"/>
                <a:cs typeface="Calibri"/>
              </a:rPr>
              <a:t>Let's</a:t>
            </a:r>
            <a:r>
              <a:rPr sz="1600" spc="-40" dirty="0">
                <a:latin typeface="Calibri"/>
                <a:cs typeface="Calibri"/>
              </a:rPr>
              <a:t> </a:t>
            </a:r>
            <a:r>
              <a:rPr sz="1600" dirty="0">
                <a:latin typeface="Calibri"/>
                <a:cs typeface="Calibri"/>
              </a:rPr>
              <a:t>see</a:t>
            </a:r>
            <a:r>
              <a:rPr sz="1600" spc="-35" dirty="0">
                <a:latin typeface="Calibri"/>
                <a:cs typeface="Calibri"/>
              </a:rPr>
              <a:t> </a:t>
            </a:r>
            <a:r>
              <a:rPr sz="1600" dirty="0">
                <a:latin typeface="Calibri"/>
                <a:cs typeface="Calibri"/>
              </a:rPr>
              <a:t>the</a:t>
            </a:r>
            <a:r>
              <a:rPr sz="1600" spc="-40" dirty="0">
                <a:latin typeface="Calibri"/>
                <a:cs typeface="Calibri"/>
              </a:rPr>
              <a:t> </a:t>
            </a:r>
            <a:r>
              <a:rPr sz="1600" dirty="0">
                <a:latin typeface="Calibri"/>
                <a:cs typeface="Calibri"/>
              </a:rPr>
              <a:t>arrival</a:t>
            </a:r>
            <a:r>
              <a:rPr sz="1600" spc="-30" dirty="0">
                <a:latin typeface="Calibri"/>
                <a:cs typeface="Calibri"/>
              </a:rPr>
              <a:t> </a:t>
            </a:r>
            <a:r>
              <a:rPr sz="1600" dirty="0">
                <a:latin typeface="Calibri"/>
                <a:cs typeface="Calibri"/>
              </a:rPr>
              <a:t>count</a:t>
            </a:r>
            <a:r>
              <a:rPr sz="1600" spc="-30" dirty="0">
                <a:latin typeface="Calibri"/>
                <a:cs typeface="Calibri"/>
              </a:rPr>
              <a:t> </a:t>
            </a:r>
            <a:r>
              <a:rPr sz="1600" dirty="0">
                <a:latin typeface="Calibri"/>
                <a:cs typeface="Calibri"/>
              </a:rPr>
              <a:t>by</a:t>
            </a:r>
            <a:r>
              <a:rPr sz="1600" spc="-25" dirty="0">
                <a:latin typeface="Calibri"/>
                <a:cs typeface="Calibri"/>
              </a:rPr>
              <a:t> </a:t>
            </a:r>
            <a:r>
              <a:rPr sz="1600" dirty="0">
                <a:latin typeface="Calibri"/>
                <a:cs typeface="Calibri"/>
              </a:rPr>
              <a:t>Year,</a:t>
            </a:r>
            <a:r>
              <a:rPr sz="1600" spc="-40" dirty="0">
                <a:latin typeface="Calibri"/>
                <a:cs typeface="Calibri"/>
              </a:rPr>
              <a:t> </a:t>
            </a:r>
            <a:r>
              <a:rPr sz="1600" dirty="0">
                <a:latin typeface="Calibri"/>
                <a:cs typeface="Calibri"/>
              </a:rPr>
              <a:t>segmented</a:t>
            </a:r>
            <a:r>
              <a:rPr sz="1600" spc="-35" dirty="0">
                <a:latin typeface="Calibri"/>
                <a:cs typeface="Calibri"/>
              </a:rPr>
              <a:t> </a:t>
            </a:r>
            <a:r>
              <a:rPr sz="1600" dirty="0">
                <a:latin typeface="Calibri"/>
                <a:cs typeface="Calibri"/>
              </a:rPr>
              <a:t>by</a:t>
            </a:r>
            <a:r>
              <a:rPr sz="1600" spc="-30" dirty="0">
                <a:latin typeface="Calibri"/>
                <a:cs typeface="Calibri"/>
              </a:rPr>
              <a:t> </a:t>
            </a:r>
            <a:r>
              <a:rPr sz="1600" spc="-10" dirty="0">
                <a:latin typeface="Calibri"/>
                <a:cs typeface="Calibri"/>
              </a:rPr>
              <a:t>market segment.</a:t>
            </a:r>
            <a:endParaRPr sz="1600">
              <a:latin typeface="Calibri"/>
              <a:cs typeface="Calibri"/>
            </a:endParaRPr>
          </a:p>
        </p:txBody>
      </p:sp>
      <p:sp>
        <p:nvSpPr>
          <p:cNvPr id="4" name="object 4"/>
          <p:cNvSpPr txBox="1"/>
          <p:nvPr/>
        </p:nvSpPr>
        <p:spPr>
          <a:xfrm>
            <a:off x="1130604" y="6073520"/>
            <a:ext cx="3411854" cy="186690"/>
          </a:xfrm>
          <a:prstGeom prst="rect">
            <a:avLst/>
          </a:prstGeom>
        </p:spPr>
        <p:txBody>
          <a:bodyPr vert="horz" wrap="square" lIns="0" tIns="13335" rIns="0" bIns="0" rtlCol="0">
            <a:spAutoFit/>
          </a:bodyPr>
          <a:lstStyle/>
          <a:p>
            <a:pPr marL="240665" indent="-227965">
              <a:lnSpc>
                <a:spcPct val="100000"/>
              </a:lnSpc>
              <a:spcBef>
                <a:spcPts val="105"/>
              </a:spcBef>
              <a:buFont typeface="Symbol"/>
              <a:buChar char=""/>
              <a:tabLst>
                <a:tab pos="240665" algn="l"/>
              </a:tabLst>
            </a:pPr>
            <a:r>
              <a:rPr sz="1050" dirty="0">
                <a:latin typeface="Arial MT"/>
                <a:cs typeface="Arial MT"/>
              </a:rPr>
              <a:t>Total</a:t>
            </a:r>
            <a:r>
              <a:rPr sz="1050" spc="-25" dirty="0">
                <a:latin typeface="Arial MT"/>
                <a:cs typeface="Arial MT"/>
              </a:rPr>
              <a:t> </a:t>
            </a:r>
            <a:r>
              <a:rPr sz="1050" dirty="0">
                <a:latin typeface="Arial MT"/>
                <a:cs typeface="Arial MT"/>
              </a:rPr>
              <a:t>customer</a:t>
            </a:r>
            <a:r>
              <a:rPr sz="1050" spc="-35" dirty="0">
                <a:latin typeface="Arial MT"/>
                <a:cs typeface="Arial MT"/>
              </a:rPr>
              <a:t> </a:t>
            </a:r>
            <a:r>
              <a:rPr sz="1050" dirty="0">
                <a:latin typeface="Arial MT"/>
                <a:cs typeface="Arial MT"/>
              </a:rPr>
              <a:t>count</a:t>
            </a:r>
            <a:r>
              <a:rPr sz="1050" spc="-35" dirty="0">
                <a:latin typeface="Arial MT"/>
                <a:cs typeface="Arial MT"/>
              </a:rPr>
              <a:t> </a:t>
            </a:r>
            <a:r>
              <a:rPr sz="1050" dirty="0">
                <a:latin typeface="Arial MT"/>
                <a:cs typeface="Arial MT"/>
              </a:rPr>
              <a:t>by</a:t>
            </a:r>
            <a:r>
              <a:rPr sz="1050" spc="-30" dirty="0">
                <a:latin typeface="Arial MT"/>
                <a:cs typeface="Arial MT"/>
              </a:rPr>
              <a:t> </a:t>
            </a:r>
            <a:r>
              <a:rPr sz="1050" dirty="0">
                <a:latin typeface="Arial MT"/>
                <a:cs typeface="Arial MT"/>
              </a:rPr>
              <a:t>year,</a:t>
            </a:r>
            <a:r>
              <a:rPr sz="1050" spc="-35" dirty="0">
                <a:latin typeface="Arial MT"/>
                <a:cs typeface="Arial MT"/>
              </a:rPr>
              <a:t> </a:t>
            </a:r>
            <a:r>
              <a:rPr sz="1050" dirty="0">
                <a:latin typeface="Arial MT"/>
                <a:cs typeface="Arial MT"/>
              </a:rPr>
              <a:t>month,</a:t>
            </a:r>
            <a:r>
              <a:rPr sz="1050" spc="-35" dirty="0">
                <a:latin typeface="Arial MT"/>
                <a:cs typeface="Arial MT"/>
              </a:rPr>
              <a:t> </a:t>
            </a:r>
            <a:r>
              <a:rPr sz="1050" dirty="0">
                <a:latin typeface="Arial MT"/>
                <a:cs typeface="Arial MT"/>
              </a:rPr>
              <a:t>and</a:t>
            </a:r>
            <a:r>
              <a:rPr sz="1050" spc="-25" dirty="0">
                <a:latin typeface="Arial MT"/>
                <a:cs typeface="Arial MT"/>
              </a:rPr>
              <a:t> </a:t>
            </a:r>
            <a:r>
              <a:rPr sz="1050" dirty="0">
                <a:latin typeface="Arial MT"/>
                <a:cs typeface="Arial MT"/>
              </a:rPr>
              <a:t>arrival</a:t>
            </a:r>
            <a:r>
              <a:rPr sz="1050" spc="-25" dirty="0">
                <a:latin typeface="Arial MT"/>
                <a:cs typeface="Arial MT"/>
              </a:rPr>
              <a:t> </a:t>
            </a:r>
            <a:r>
              <a:rPr sz="1050" spc="-20" dirty="0">
                <a:latin typeface="Arial MT"/>
                <a:cs typeface="Arial MT"/>
              </a:rPr>
              <a:t>date</a:t>
            </a:r>
            <a:endParaRPr sz="1050">
              <a:latin typeface="Arial MT"/>
              <a:cs typeface="Arial MT"/>
            </a:endParaRPr>
          </a:p>
        </p:txBody>
      </p:sp>
      <p:sp>
        <p:nvSpPr>
          <p:cNvPr id="5" name="object 5"/>
          <p:cNvSpPr txBox="1"/>
          <p:nvPr/>
        </p:nvSpPr>
        <p:spPr>
          <a:xfrm>
            <a:off x="1359153" y="8572256"/>
            <a:ext cx="4665980" cy="610870"/>
          </a:xfrm>
          <a:prstGeom prst="rect">
            <a:avLst/>
          </a:prstGeom>
        </p:spPr>
        <p:txBody>
          <a:bodyPr vert="horz" wrap="square" lIns="0" tIns="102235" rIns="0" bIns="0" rtlCol="0">
            <a:spAutoFit/>
          </a:bodyPr>
          <a:lstStyle/>
          <a:p>
            <a:pPr marL="12700">
              <a:lnSpc>
                <a:spcPct val="100000"/>
              </a:lnSpc>
              <a:spcBef>
                <a:spcPts val="805"/>
              </a:spcBef>
            </a:pPr>
            <a:r>
              <a:rPr sz="1100" dirty="0">
                <a:latin typeface="Calibri"/>
                <a:cs typeface="Calibri"/>
              </a:rPr>
              <a:t>The</a:t>
            </a:r>
            <a:r>
              <a:rPr sz="1100" spc="-15" dirty="0">
                <a:latin typeface="Calibri"/>
                <a:cs typeface="Calibri"/>
              </a:rPr>
              <a:t> </a:t>
            </a:r>
            <a:r>
              <a:rPr sz="1100" dirty="0">
                <a:latin typeface="Calibri"/>
                <a:cs typeface="Calibri"/>
              </a:rPr>
              <a:t>above</a:t>
            </a:r>
            <a:r>
              <a:rPr sz="1100" spc="-25" dirty="0">
                <a:latin typeface="Calibri"/>
                <a:cs typeface="Calibri"/>
              </a:rPr>
              <a:t> </a:t>
            </a:r>
            <a:r>
              <a:rPr sz="1100" dirty="0">
                <a:latin typeface="Calibri"/>
                <a:cs typeface="Calibri"/>
              </a:rPr>
              <a:t>figure</a:t>
            </a:r>
            <a:r>
              <a:rPr sz="1100" spc="-10" dirty="0">
                <a:latin typeface="Calibri"/>
                <a:cs typeface="Calibri"/>
              </a:rPr>
              <a:t> </a:t>
            </a:r>
            <a:r>
              <a:rPr sz="1100" dirty="0">
                <a:latin typeface="Calibri"/>
                <a:cs typeface="Calibri"/>
              </a:rPr>
              <a:t>shows</a:t>
            </a:r>
            <a:r>
              <a:rPr sz="1100" spc="-2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most</a:t>
            </a:r>
            <a:r>
              <a:rPr sz="1100" spc="-15" dirty="0">
                <a:latin typeface="Calibri"/>
                <a:cs typeface="Calibri"/>
              </a:rPr>
              <a:t> </a:t>
            </a:r>
            <a:r>
              <a:rPr sz="1100" dirty="0">
                <a:latin typeface="Calibri"/>
                <a:cs typeface="Calibri"/>
              </a:rPr>
              <a:t>customer</a:t>
            </a:r>
            <a:r>
              <a:rPr sz="1100" spc="-20" dirty="0">
                <a:latin typeface="Calibri"/>
                <a:cs typeface="Calibri"/>
              </a:rPr>
              <a:t> </a:t>
            </a:r>
            <a:r>
              <a:rPr sz="1100" dirty="0">
                <a:latin typeface="Calibri"/>
                <a:cs typeface="Calibri"/>
              </a:rPr>
              <a:t>arrivals</a:t>
            </a:r>
            <a:r>
              <a:rPr sz="1100" spc="-30" dirty="0">
                <a:latin typeface="Calibri"/>
                <a:cs typeface="Calibri"/>
              </a:rPr>
              <a:t> </a:t>
            </a:r>
            <a:r>
              <a:rPr sz="1100" dirty="0">
                <a:latin typeface="Calibri"/>
                <a:cs typeface="Calibri"/>
              </a:rPr>
              <a:t>on</a:t>
            </a:r>
            <a:r>
              <a:rPr sz="1100" spc="-15" dirty="0">
                <a:latin typeface="Calibri"/>
                <a:cs typeface="Calibri"/>
              </a:rPr>
              <a:t> </a:t>
            </a:r>
            <a:r>
              <a:rPr sz="1100" dirty="0">
                <a:latin typeface="Calibri"/>
                <a:cs typeface="Calibri"/>
              </a:rPr>
              <a:t>October</a:t>
            </a:r>
            <a:r>
              <a:rPr sz="1100" spc="-25" dirty="0">
                <a:latin typeface="Calibri"/>
                <a:cs typeface="Calibri"/>
              </a:rPr>
              <a:t> </a:t>
            </a:r>
            <a:r>
              <a:rPr sz="1100" dirty="0">
                <a:latin typeface="Calibri"/>
                <a:cs typeface="Calibri"/>
              </a:rPr>
              <a:t>11,</a:t>
            </a:r>
            <a:r>
              <a:rPr sz="1100" spc="-25" dirty="0">
                <a:latin typeface="Calibri"/>
                <a:cs typeface="Calibri"/>
              </a:rPr>
              <a:t> </a:t>
            </a:r>
            <a:r>
              <a:rPr sz="1100" spc="-10" dirty="0">
                <a:latin typeface="Calibri"/>
                <a:cs typeface="Calibri"/>
              </a:rPr>
              <a:t>2018.</a:t>
            </a:r>
            <a:endParaRPr sz="1100">
              <a:latin typeface="Calibri"/>
              <a:cs typeface="Calibri"/>
            </a:endParaRPr>
          </a:p>
          <a:p>
            <a:pPr marL="373380">
              <a:lnSpc>
                <a:spcPct val="100000"/>
              </a:lnSpc>
              <a:spcBef>
                <a:spcPts val="900"/>
              </a:spcBef>
            </a:pPr>
            <a:r>
              <a:rPr sz="1400" b="1" dirty="0">
                <a:latin typeface="Arial"/>
                <a:cs typeface="Arial"/>
              </a:rPr>
              <a:t>Most</a:t>
            </a:r>
            <a:r>
              <a:rPr sz="1400" b="1" spc="-35" dirty="0">
                <a:latin typeface="Arial"/>
                <a:cs typeface="Arial"/>
              </a:rPr>
              <a:t> </a:t>
            </a:r>
            <a:r>
              <a:rPr sz="1400" b="1" dirty="0">
                <a:latin typeface="Arial"/>
                <a:cs typeface="Arial"/>
              </a:rPr>
              <a:t>popular</a:t>
            </a:r>
            <a:r>
              <a:rPr sz="1400" b="1" spc="-20" dirty="0">
                <a:latin typeface="Arial"/>
                <a:cs typeface="Arial"/>
              </a:rPr>
              <a:t> </a:t>
            </a:r>
            <a:r>
              <a:rPr sz="1400" b="1" dirty="0">
                <a:latin typeface="Arial"/>
                <a:cs typeface="Arial"/>
              </a:rPr>
              <a:t>months</a:t>
            </a:r>
            <a:r>
              <a:rPr sz="1400" b="1" spc="-25" dirty="0">
                <a:latin typeface="Arial"/>
                <a:cs typeface="Arial"/>
              </a:rPr>
              <a:t> </a:t>
            </a:r>
            <a:r>
              <a:rPr sz="1400" b="1" dirty="0">
                <a:latin typeface="Arial"/>
                <a:cs typeface="Arial"/>
              </a:rPr>
              <a:t>for</a:t>
            </a:r>
            <a:r>
              <a:rPr sz="1400" b="1" spc="-20" dirty="0">
                <a:latin typeface="Arial"/>
                <a:cs typeface="Arial"/>
              </a:rPr>
              <a:t> </a:t>
            </a:r>
            <a:r>
              <a:rPr sz="1400" b="1" spc="-10" dirty="0">
                <a:latin typeface="Arial"/>
                <a:cs typeface="Arial"/>
              </a:rPr>
              <a:t>same-</a:t>
            </a:r>
            <a:r>
              <a:rPr sz="1400" b="1" dirty="0">
                <a:latin typeface="Arial"/>
                <a:cs typeface="Arial"/>
              </a:rPr>
              <a:t>day</a:t>
            </a:r>
            <a:r>
              <a:rPr sz="1400" b="1" spc="-10" dirty="0">
                <a:latin typeface="Arial"/>
                <a:cs typeface="Arial"/>
              </a:rPr>
              <a:t> </a:t>
            </a:r>
            <a:r>
              <a:rPr sz="1400" b="1" dirty="0">
                <a:latin typeface="Arial"/>
                <a:cs typeface="Arial"/>
              </a:rPr>
              <a:t>hotel</a:t>
            </a:r>
            <a:r>
              <a:rPr sz="1400" b="1" spc="-15" dirty="0">
                <a:latin typeface="Arial"/>
                <a:cs typeface="Arial"/>
              </a:rPr>
              <a:t> </a:t>
            </a:r>
            <a:r>
              <a:rPr sz="1400" b="1" spc="-10" dirty="0">
                <a:latin typeface="Arial"/>
                <a:cs typeface="Arial"/>
              </a:rPr>
              <a:t>bookings</a:t>
            </a:r>
            <a:endParaRPr sz="1400">
              <a:latin typeface="Arial"/>
              <a:cs typeface="Arial"/>
            </a:endParaRPr>
          </a:p>
        </p:txBody>
      </p:sp>
      <p:pic>
        <p:nvPicPr>
          <p:cNvPr id="6" name="object 6"/>
          <p:cNvPicPr/>
          <p:nvPr/>
        </p:nvPicPr>
        <p:blipFill>
          <a:blip r:embed="rId2" cstate="print"/>
          <a:stretch>
            <a:fillRect/>
          </a:stretch>
        </p:blipFill>
        <p:spPr>
          <a:xfrm>
            <a:off x="1371600" y="2379344"/>
            <a:ext cx="5721973" cy="3361541"/>
          </a:xfrm>
          <a:prstGeom prst="rect">
            <a:avLst/>
          </a:prstGeom>
        </p:spPr>
      </p:pic>
      <p:pic>
        <p:nvPicPr>
          <p:cNvPr id="7" name="object 7"/>
          <p:cNvPicPr/>
          <p:nvPr/>
        </p:nvPicPr>
        <p:blipFill>
          <a:blip r:embed="rId3" cstate="print"/>
          <a:stretch>
            <a:fillRect/>
          </a:stretch>
        </p:blipFill>
        <p:spPr>
          <a:xfrm>
            <a:off x="1409746" y="6289243"/>
            <a:ext cx="5664753" cy="2072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3866515"/>
            <a:ext cx="5757545" cy="2341880"/>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The</a:t>
            </a:r>
            <a:r>
              <a:rPr sz="1050" spc="-30"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shows</a:t>
            </a:r>
            <a:r>
              <a:rPr sz="1050" spc="-30"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October</a:t>
            </a:r>
            <a:r>
              <a:rPr sz="1050" spc="-25" dirty="0">
                <a:latin typeface="Arial MT"/>
                <a:cs typeface="Arial MT"/>
              </a:rPr>
              <a:t> </a:t>
            </a:r>
            <a:r>
              <a:rPr sz="1050" dirty="0">
                <a:latin typeface="Arial MT"/>
                <a:cs typeface="Arial MT"/>
              </a:rPr>
              <a:t>has</a:t>
            </a:r>
            <a:r>
              <a:rPr sz="1050" spc="-30" dirty="0">
                <a:latin typeface="Arial MT"/>
                <a:cs typeface="Arial MT"/>
              </a:rPr>
              <a:t> </a:t>
            </a:r>
            <a:r>
              <a:rPr sz="1050" dirty="0">
                <a:latin typeface="Arial MT"/>
                <a:cs typeface="Arial MT"/>
              </a:rPr>
              <a:t>the</a:t>
            </a:r>
            <a:r>
              <a:rPr sz="1050" spc="-35" dirty="0">
                <a:latin typeface="Arial MT"/>
                <a:cs typeface="Arial MT"/>
              </a:rPr>
              <a:t> </a:t>
            </a:r>
            <a:r>
              <a:rPr sz="1050" dirty="0">
                <a:latin typeface="Arial MT"/>
                <a:cs typeface="Arial MT"/>
              </a:rPr>
              <a:t>highest</a:t>
            </a:r>
            <a:r>
              <a:rPr sz="1050" spc="-30" dirty="0">
                <a:latin typeface="Arial MT"/>
                <a:cs typeface="Arial MT"/>
              </a:rPr>
              <a:t> </a:t>
            </a:r>
            <a:r>
              <a:rPr sz="1050" dirty="0">
                <a:latin typeface="Arial MT"/>
                <a:cs typeface="Arial MT"/>
              </a:rPr>
              <a:t>number</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bookings</a:t>
            </a:r>
            <a:r>
              <a:rPr sz="1050" spc="-25"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a</a:t>
            </a:r>
            <a:r>
              <a:rPr sz="1050" spc="-30" dirty="0">
                <a:latin typeface="Arial MT"/>
                <a:cs typeface="Arial MT"/>
              </a:rPr>
              <a:t> </a:t>
            </a:r>
            <a:r>
              <a:rPr sz="1050" dirty="0">
                <a:latin typeface="Arial MT"/>
                <a:cs typeface="Arial MT"/>
              </a:rPr>
              <a:t>lead</a:t>
            </a:r>
            <a:r>
              <a:rPr sz="1050" spc="-25" dirty="0">
                <a:latin typeface="Arial MT"/>
                <a:cs typeface="Arial MT"/>
              </a:rPr>
              <a:t> </a:t>
            </a:r>
            <a:r>
              <a:rPr sz="1050" dirty="0">
                <a:latin typeface="Arial MT"/>
                <a:cs typeface="Arial MT"/>
              </a:rPr>
              <a:t>time</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less</a:t>
            </a:r>
            <a:r>
              <a:rPr sz="1050" spc="-25" dirty="0">
                <a:latin typeface="Arial MT"/>
                <a:cs typeface="Arial MT"/>
              </a:rPr>
              <a:t> </a:t>
            </a:r>
            <a:r>
              <a:rPr sz="1050" dirty="0">
                <a:latin typeface="Arial MT"/>
                <a:cs typeface="Arial MT"/>
              </a:rPr>
              <a:t>than</a:t>
            </a:r>
            <a:r>
              <a:rPr sz="1050" spc="-30" dirty="0">
                <a:latin typeface="Arial MT"/>
                <a:cs typeface="Arial MT"/>
              </a:rPr>
              <a:t> </a:t>
            </a:r>
            <a:r>
              <a:rPr sz="1050" spc="-50" dirty="0">
                <a:latin typeface="Arial MT"/>
                <a:cs typeface="Arial MT"/>
              </a:rPr>
              <a:t>1 </a:t>
            </a:r>
            <a:r>
              <a:rPr sz="1050" dirty="0">
                <a:latin typeface="Arial MT"/>
                <a:cs typeface="Arial MT"/>
              </a:rPr>
              <a:t>day,</a:t>
            </a:r>
            <a:r>
              <a:rPr sz="1050" spc="-20" dirty="0">
                <a:latin typeface="Arial MT"/>
                <a:cs typeface="Arial MT"/>
              </a:rPr>
              <a:t> </a:t>
            </a:r>
            <a:r>
              <a:rPr sz="1050" dirty="0">
                <a:latin typeface="Arial MT"/>
                <a:cs typeface="Arial MT"/>
              </a:rPr>
              <a:t>also</a:t>
            </a:r>
            <a:r>
              <a:rPr sz="1050" spc="-15" dirty="0">
                <a:latin typeface="Arial MT"/>
                <a:cs typeface="Arial MT"/>
              </a:rPr>
              <a:t> </a:t>
            </a:r>
            <a:r>
              <a:rPr sz="1050" dirty="0">
                <a:latin typeface="Arial MT"/>
                <a:cs typeface="Arial MT"/>
              </a:rPr>
              <a:t>known</a:t>
            </a:r>
            <a:r>
              <a:rPr sz="1050" spc="-30" dirty="0">
                <a:latin typeface="Arial MT"/>
                <a:cs typeface="Arial MT"/>
              </a:rPr>
              <a:t> </a:t>
            </a:r>
            <a:r>
              <a:rPr sz="1050" dirty="0">
                <a:latin typeface="Arial MT"/>
                <a:cs typeface="Arial MT"/>
              </a:rPr>
              <a:t>as</a:t>
            </a:r>
            <a:r>
              <a:rPr sz="1050" spc="-15" dirty="0">
                <a:latin typeface="Arial MT"/>
                <a:cs typeface="Arial MT"/>
              </a:rPr>
              <a:t> </a:t>
            </a:r>
            <a:r>
              <a:rPr sz="1050" spc="-10" dirty="0">
                <a:latin typeface="Arial MT"/>
                <a:cs typeface="Arial MT"/>
              </a:rPr>
              <a:t>same-</a:t>
            </a:r>
            <a:r>
              <a:rPr sz="1050" dirty="0">
                <a:latin typeface="Arial MT"/>
                <a:cs typeface="Arial MT"/>
              </a:rPr>
              <a:t>day</a:t>
            </a:r>
            <a:r>
              <a:rPr sz="1050" spc="-15" dirty="0">
                <a:latin typeface="Arial MT"/>
                <a:cs typeface="Arial MT"/>
              </a:rPr>
              <a:t> </a:t>
            </a:r>
            <a:r>
              <a:rPr sz="1050" spc="-10" dirty="0">
                <a:latin typeface="Arial MT"/>
                <a:cs typeface="Arial MT"/>
              </a:rPr>
              <a:t>bookings.</a:t>
            </a:r>
            <a:endParaRPr sz="1050">
              <a:latin typeface="Arial MT"/>
              <a:cs typeface="Arial MT"/>
            </a:endParaRPr>
          </a:p>
          <a:p>
            <a:pPr>
              <a:lnSpc>
                <a:spcPct val="100000"/>
              </a:lnSpc>
              <a:spcBef>
                <a:spcPts val="295"/>
              </a:spcBef>
            </a:pPr>
            <a:endParaRPr sz="1050">
              <a:latin typeface="Arial MT"/>
              <a:cs typeface="Arial MT"/>
            </a:endParaRPr>
          </a:p>
          <a:p>
            <a:pPr marL="62865">
              <a:lnSpc>
                <a:spcPct val="100000"/>
              </a:lnSpc>
            </a:pPr>
            <a:r>
              <a:rPr sz="1400" b="1" dirty="0">
                <a:latin typeface="Arial"/>
                <a:cs typeface="Arial"/>
              </a:rPr>
              <a:t>the</a:t>
            </a:r>
            <a:r>
              <a:rPr sz="1400" b="1" spc="-25" dirty="0">
                <a:latin typeface="Arial"/>
                <a:cs typeface="Arial"/>
              </a:rPr>
              <a:t> </a:t>
            </a:r>
            <a:r>
              <a:rPr sz="1400" b="1" dirty="0">
                <a:latin typeface="Arial"/>
                <a:cs typeface="Arial"/>
              </a:rPr>
              <a:t>October</a:t>
            </a:r>
            <a:r>
              <a:rPr sz="1400" b="1" spc="-35" dirty="0">
                <a:latin typeface="Arial"/>
                <a:cs typeface="Arial"/>
              </a:rPr>
              <a:t> </a:t>
            </a:r>
            <a:r>
              <a:rPr sz="1400" b="1" dirty="0">
                <a:latin typeface="Arial"/>
                <a:cs typeface="Arial"/>
              </a:rPr>
              <a:t>month</a:t>
            </a:r>
            <a:r>
              <a:rPr sz="1400" b="1" spc="-35" dirty="0">
                <a:latin typeface="Arial"/>
                <a:cs typeface="Arial"/>
              </a:rPr>
              <a:t> </a:t>
            </a:r>
            <a:r>
              <a:rPr sz="1400" b="1" dirty="0">
                <a:latin typeface="Arial"/>
                <a:cs typeface="Arial"/>
              </a:rPr>
              <a:t>booking</a:t>
            </a:r>
            <a:r>
              <a:rPr sz="1400" b="1" spc="-25" dirty="0">
                <a:latin typeface="Arial"/>
                <a:cs typeface="Arial"/>
              </a:rPr>
              <a:t> </a:t>
            </a:r>
            <a:r>
              <a:rPr sz="1400" b="1" spc="-10" dirty="0">
                <a:latin typeface="Arial"/>
                <a:cs typeface="Arial"/>
              </a:rPr>
              <a:t>status</a:t>
            </a:r>
            <a:endParaRPr sz="1400">
              <a:latin typeface="Arial"/>
              <a:cs typeface="Arial"/>
            </a:endParaRPr>
          </a:p>
          <a:p>
            <a:pPr>
              <a:lnSpc>
                <a:spcPct val="100000"/>
              </a:lnSpc>
              <a:spcBef>
                <a:spcPts val="290"/>
              </a:spcBef>
            </a:pPr>
            <a:endParaRPr sz="1400">
              <a:latin typeface="Arial"/>
              <a:cs typeface="Arial"/>
            </a:endParaRPr>
          </a:p>
          <a:p>
            <a:pPr marL="12700">
              <a:lnSpc>
                <a:spcPct val="100000"/>
              </a:lnSpc>
            </a:pPr>
            <a:r>
              <a:rPr sz="1600" dirty="0">
                <a:latin typeface="Calibri"/>
                <a:cs typeface="Calibri"/>
              </a:rPr>
              <a:t>*</a:t>
            </a:r>
            <a:r>
              <a:rPr sz="1600" spc="-25" dirty="0">
                <a:latin typeface="Calibri"/>
                <a:cs typeface="Calibri"/>
              </a:rPr>
              <a:t> </a:t>
            </a:r>
            <a:r>
              <a:rPr sz="1600" dirty="0">
                <a:latin typeface="Calibri"/>
                <a:cs typeface="Calibri"/>
              </a:rPr>
              <a:t>Analysing</a:t>
            </a:r>
            <a:r>
              <a:rPr sz="1600" spc="-10" dirty="0">
                <a:latin typeface="Calibri"/>
                <a:cs typeface="Calibri"/>
              </a:rPr>
              <a:t> </a:t>
            </a:r>
            <a:r>
              <a:rPr sz="1600" dirty="0">
                <a:latin typeface="Calibri"/>
                <a:cs typeface="Calibri"/>
              </a:rPr>
              <a:t>the</a:t>
            </a:r>
            <a:r>
              <a:rPr sz="1600" spc="-25" dirty="0">
                <a:latin typeface="Calibri"/>
                <a:cs typeface="Calibri"/>
              </a:rPr>
              <a:t> </a:t>
            </a:r>
            <a:r>
              <a:rPr sz="1600" dirty="0">
                <a:latin typeface="Calibri"/>
                <a:cs typeface="Calibri"/>
              </a:rPr>
              <a:t>lead</a:t>
            </a:r>
            <a:r>
              <a:rPr sz="1600" spc="-15" dirty="0">
                <a:latin typeface="Calibri"/>
                <a:cs typeface="Calibri"/>
              </a:rPr>
              <a:t> </a:t>
            </a:r>
            <a:r>
              <a:rPr sz="1600" dirty="0">
                <a:latin typeface="Calibri"/>
                <a:cs typeface="Calibri"/>
              </a:rPr>
              <a:t>time</a:t>
            </a:r>
            <a:r>
              <a:rPr sz="1600" spc="-25" dirty="0">
                <a:latin typeface="Calibri"/>
                <a:cs typeface="Calibri"/>
              </a:rPr>
              <a:t> </a:t>
            </a:r>
            <a:r>
              <a:rPr sz="1600" dirty="0">
                <a:latin typeface="Calibri"/>
                <a:cs typeface="Calibri"/>
              </a:rPr>
              <a:t>impact</a:t>
            </a:r>
            <a:r>
              <a:rPr sz="1600" spc="-20" dirty="0">
                <a:latin typeface="Calibri"/>
                <a:cs typeface="Calibri"/>
              </a:rPr>
              <a:t> </a:t>
            </a:r>
            <a:r>
              <a:rPr sz="1600" dirty="0">
                <a:latin typeface="Calibri"/>
                <a:cs typeface="Calibri"/>
              </a:rPr>
              <a:t>on</a:t>
            </a:r>
            <a:r>
              <a:rPr sz="1600" spc="-25" dirty="0">
                <a:latin typeface="Calibri"/>
                <a:cs typeface="Calibri"/>
              </a:rPr>
              <a:t> </a:t>
            </a:r>
            <a:r>
              <a:rPr sz="1600" dirty="0">
                <a:latin typeface="Calibri"/>
                <a:cs typeface="Calibri"/>
              </a:rPr>
              <a:t>the</a:t>
            </a:r>
            <a:r>
              <a:rPr sz="1600" spc="-20" dirty="0">
                <a:latin typeface="Calibri"/>
                <a:cs typeface="Calibri"/>
              </a:rPr>
              <a:t> </a:t>
            </a:r>
            <a:r>
              <a:rPr sz="1600" dirty="0">
                <a:latin typeface="Calibri"/>
                <a:cs typeface="Calibri"/>
              </a:rPr>
              <a:t>October</a:t>
            </a:r>
            <a:r>
              <a:rPr sz="1600" spc="-15" dirty="0">
                <a:latin typeface="Calibri"/>
                <a:cs typeface="Calibri"/>
              </a:rPr>
              <a:t> </a:t>
            </a:r>
            <a:r>
              <a:rPr sz="1600" spc="-10" dirty="0">
                <a:latin typeface="Calibri"/>
                <a:cs typeface="Calibri"/>
              </a:rPr>
              <a:t>month</a:t>
            </a:r>
            <a:endParaRPr sz="1600">
              <a:latin typeface="Calibri"/>
              <a:cs typeface="Calibri"/>
            </a:endParaRPr>
          </a:p>
          <a:p>
            <a:pPr marL="12700">
              <a:lnSpc>
                <a:spcPct val="100000"/>
              </a:lnSpc>
              <a:spcBef>
                <a:spcPts val="1714"/>
              </a:spcBef>
            </a:pPr>
            <a:r>
              <a:rPr sz="1000" dirty="0">
                <a:latin typeface="Courier New"/>
                <a:cs typeface="Courier New"/>
              </a:rPr>
              <a:t>Average</a:t>
            </a:r>
            <a:r>
              <a:rPr sz="1000" spc="-35" dirty="0">
                <a:latin typeface="Courier New"/>
                <a:cs typeface="Courier New"/>
              </a:rPr>
              <a:t> </a:t>
            </a:r>
            <a:r>
              <a:rPr sz="1000" dirty="0">
                <a:latin typeface="Courier New"/>
                <a:cs typeface="Courier New"/>
              </a:rPr>
              <a:t>lead</a:t>
            </a:r>
            <a:r>
              <a:rPr sz="1000" spc="-35" dirty="0">
                <a:latin typeface="Courier New"/>
                <a:cs typeface="Courier New"/>
              </a:rPr>
              <a:t> </a:t>
            </a:r>
            <a:r>
              <a:rPr sz="1000" dirty="0">
                <a:latin typeface="Courier New"/>
                <a:cs typeface="Courier New"/>
              </a:rPr>
              <a:t>time</a:t>
            </a:r>
            <a:r>
              <a:rPr sz="1000" spc="-35" dirty="0">
                <a:latin typeface="Courier New"/>
                <a:cs typeface="Courier New"/>
              </a:rPr>
              <a:t> </a:t>
            </a:r>
            <a:r>
              <a:rPr sz="1000" dirty="0">
                <a:latin typeface="Courier New"/>
                <a:cs typeface="Courier New"/>
              </a:rPr>
              <a:t>of</a:t>
            </a:r>
            <a:r>
              <a:rPr sz="1000" spc="-35" dirty="0">
                <a:latin typeface="Courier New"/>
                <a:cs typeface="Courier New"/>
              </a:rPr>
              <a:t> </a:t>
            </a:r>
            <a:r>
              <a:rPr sz="1000" dirty="0">
                <a:latin typeface="Courier New"/>
                <a:cs typeface="Courier New"/>
              </a:rPr>
              <a:t>October</a:t>
            </a:r>
            <a:r>
              <a:rPr sz="1000" spc="-30" dirty="0">
                <a:latin typeface="Courier New"/>
                <a:cs typeface="Courier New"/>
              </a:rPr>
              <a:t> </a:t>
            </a:r>
            <a:r>
              <a:rPr sz="1000" dirty="0">
                <a:latin typeface="Courier New"/>
                <a:cs typeface="Courier New"/>
              </a:rPr>
              <a:t>customers:</a:t>
            </a:r>
            <a:r>
              <a:rPr sz="1000" spc="-30" dirty="0">
                <a:latin typeface="Courier New"/>
                <a:cs typeface="Courier New"/>
              </a:rPr>
              <a:t> </a:t>
            </a:r>
            <a:r>
              <a:rPr sz="1000" spc="-10" dirty="0">
                <a:latin typeface="Courier New"/>
                <a:cs typeface="Courier New"/>
              </a:rPr>
              <a:t>96.13139260424862</a:t>
            </a:r>
            <a:endParaRPr sz="1000">
              <a:latin typeface="Courier New"/>
              <a:cs typeface="Courier New"/>
            </a:endParaRPr>
          </a:p>
          <a:p>
            <a:pPr marL="12700" marR="20955">
              <a:lnSpc>
                <a:spcPct val="121000"/>
              </a:lnSpc>
              <a:spcBef>
                <a:spcPts val="15"/>
              </a:spcBef>
            </a:pPr>
            <a:r>
              <a:rPr sz="1000" dirty="0">
                <a:latin typeface="Courier New"/>
                <a:cs typeface="Courier New"/>
              </a:rPr>
              <a:t>Average</a:t>
            </a:r>
            <a:r>
              <a:rPr sz="1000" spc="-35" dirty="0">
                <a:latin typeface="Courier New"/>
                <a:cs typeface="Courier New"/>
              </a:rPr>
              <a:t> </a:t>
            </a:r>
            <a:r>
              <a:rPr sz="1000" dirty="0">
                <a:latin typeface="Courier New"/>
                <a:cs typeface="Courier New"/>
              </a:rPr>
              <a:t>lead</a:t>
            </a:r>
            <a:r>
              <a:rPr sz="1000" spc="-35" dirty="0">
                <a:latin typeface="Courier New"/>
                <a:cs typeface="Courier New"/>
              </a:rPr>
              <a:t> </a:t>
            </a:r>
            <a:r>
              <a:rPr sz="1000" dirty="0">
                <a:latin typeface="Courier New"/>
                <a:cs typeface="Courier New"/>
              </a:rPr>
              <a:t>time</a:t>
            </a:r>
            <a:r>
              <a:rPr sz="1000" spc="-30" dirty="0">
                <a:latin typeface="Courier New"/>
                <a:cs typeface="Courier New"/>
              </a:rPr>
              <a:t> </a:t>
            </a:r>
            <a:r>
              <a:rPr sz="1000" dirty="0">
                <a:latin typeface="Courier New"/>
                <a:cs typeface="Courier New"/>
              </a:rPr>
              <a:t>of</a:t>
            </a:r>
            <a:r>
              <a:rPr sz="1000" spc="-35" dirty="0">
                <a:latin typeface="Courier New"/>
                <a:cs typeface="Courier New"/>
              </a:rPr>
              <a:t> </a:t>
            </a:r>
            <a:r>
              <a:rPr sz="1000" dirty="0">
                <a:latin typeface="Courier New"/>
                <a:cs typeface="Courier New"/>
              </a:rPr>
              <a:t>customers</a:t>
            </a:r>
            <a:r>
              <a:rPr sz="1000" spc="-30" dirty="0">
                <a:latin typeface="Courier New"/>
                <a:cs typeface="Courier New"/>
              </a:rPr>
              <a:t> </a:t>
            </a:r>
            <a:r>
              <a:rPr sz="1000" dirty="0">
                <a:latin typeface="Courier New"/>
                <a:cs typeface="Courier New"/>
              </a:rPr>
              <a:t>who</a:t>
            </a:r>
            <a:r>
              <a:rPr sz="1000" spc="-35" dirty="0">
                <a:latin typeface="Courier New"/>
                <a:cs typeface="Courier New"/>
              </a:rPr>
              <a:t> </a:t>
            </a:r>
            <a:r>
              <a:rPr sz="1000" dirty="0">
                <a:latin typeface="Courier New"/>
                <a:cs typeface="Courier New"/>
              </a:rPr>
              <a:t>cancelled</a:t>
            </a:r>
            <a:r>
              <a:rPr sz="1000" spc="-30" dirty="0">
                <a:latin typeface="Courier New"/>
                <a:cs typeface="Courier New"/>
              </a:rPr>
              <a:t> </a:t>
            </a:r>
            <a:r>
              <a:rPr sz="1000" dirty="0">
                <a:latin typeface="Courier New"/>
                <a:cs typeface="Courier New"/>
              </a:rPr>
              <a:t>the</a:t>
            </a:r>
            <a:r>
              <a:rPr sz="1000" spc="-35" dirty="0">
                <a:latin typeface="Courier New"/>
                <a:cs typeface="Courier New"/>
              </a:rPr>
              <a:t> </a:t>
            </a:r>
            <a:r>
              <a:rPr sz="1000" dirty="0">
                <a:latin typeface="Courier New"/>
                <a:cs typeface="Courier New"/>
              </a:rPr>
              <a:t>booking:</a:t>
            </a:r>
            <a:r>
              <a:rPr sz="1000" spc="-30" dirty="0">
                <a:latin typeface="Courier New"/>
                <a:cs typeface="Courier New"/>
              </a:rPr>
              <a:t> </a:t>
            </a:r>
            <a:r>
              <a:rPr sz="1000" spc="-10" dirty="0">
                <a:latin typeface="Courier New"/>
                <a:cs typeface="Courier New"/>
              </a:rPr>
              <a:t>143.2594086021505 </a:t>
            </a:r>
            <a:r>
              <a:rPr sz="1000" spc="-50" dirty="0">
                <a:latin typeface="Courier New"/>
                <a:cs typeface="Courier New"/>
              </a:rPr>
              <a:t>3</a:t>
            </a:r>
            <a:endParaRPr sz="1000">
              <a:latin typeface="Courier New"/>
              <a:cs typeface="Courier New"/>
            </a:endParaRPr>
          </a:p>
          <a:p>
            <a:pPr marL="12700" marR="21590">
              <a:lnSpc>
                <a:spcPct val="121000"/>
              </a:lnSpc>
            </a:pPr>
            <a:r>
              <a:rPr sz="1000" dirty="0">
                <a:latin typeface="Courier New"/>
                <a:cs typeface="Courier New"/>
              </a:rPr>
              <a:t>Average</a:t>
            </a:r>
            <a:r>
              <a:rPr sz="1000" spc="-30" dirty="0">
                <a:latin typeface="Courier New"/>
                <a:cs typeface="Courier New"/>
              </a:rPr>
              <a:t> </a:t>
            </a:r>
            <a:r>
              <a:rPr sz="1000" dirty="0">
                <a:latin typeface="Courier New"/>
                <a:cs typeface="Courier New"/>
              </a:rPr>
              <a:t>lead</a:t>
            </a:r>
            <a:r>
              <a:rPr sz="1000" spc="-30" dirty="0">
                <a:latin typeface="Courier New"/>
                <a:cs typeface="Courier New"/>
              </a:rPr>
              <a:t> </a:t>
            </a:r>
            <a:r>
              <a:rPr sz="1000" dirty="0">
                <a:latin typeface="Courier New"/>
                <a:cs typeface="Courier New"/>
              </a:rPr>
              <a:t>time</a:t>
            </a:r>
            <a:r>
              <a:rPr sz="1000" spc="-30" dirty="0">
                <a:latin typeface="Courier New"/>
                <a:cs typeface="Courier New"/>
              </a:rPr>
              <a:t> </a:t>
            </a:r>
            <a:r>
              <a:rPr sz="1000" dirty="0">
                <a:latin typeface="Courier New"/>
                <a:cs typeface="Courier New"/>
              </a:rPr>
              <a:t>of</a:t>
            </a:r>
            <a:r>
              <a:rPr sz="1000" spc="-25" dirty="0">
                <a:latin typeface="Courier New"/>
                <a:cs typeface="Courier New"/>
              </a:rPr>
              <a:t> </a:t>
            </a:r>
            <a:r>
              <a:rPr sz="1000" dirty="0">
                <a:latin typeface="Courier New"/>
                <a:cs typeface="Courier New"/>
              </a:rPr>
              <a:t>customers</a:t>
            </a:r>
            <a:r>
              <a:rPr sz="1000" spc="-30" dirty="0">
                <a:latin typeface="Courier New"/>
                <a:cs typeface="Courier New"/>
              </a:rPr>
              <a:t> </a:t>
            </a:r>
            <a:r>
              <a:rPr sz="1000" dirty="0">
                <a:latin typeface="Courier New"/>
                <a:cs typeface="Courier New"/>
              </a:rPr>
              <a:t>who</a:t>
            </a:r>
            <a:r>
              <a:rPr sz="1000" spc="-30" dirty="0">
                <a:latin typeface="Courier New"/>
                <a:cs typeface="Courier New"/>
              </a:rPr>
              <a:t> </a:t>
            </a:r>
            <a:r>
              <a:rPr sz="1000" dirty="0">
                <a:latin typeface="Courier New"/>
                <a:cs typeface="Courier New"/>
              </a:rPr>
              <a:t>did</a:t>
            </a:r>
            <a:r>
              <a:rPr sz="1000" spc="-25" dirty="0">
                <a:latin typeface="Courier New"/>
                <a:cs typeface="Courier New"/>
              </a:rPr>
              <a:t> </a:t>
            </a:r>
            <a:r>
              <a:rPr sz="1000" dirty="0">
                <a:latin typeface="Courier New"/>
                <a:cs typeface="Courier New"/>
              </a:rPr>
              <a:t>not</a:t>
            </a:r>
            <a:r>
              <a:rPr sz="1000" spc="-30" dirty="0">
                <a:latin typeface="Courier New"/>
                <a:cs typeface="Courier New"/>
              </a:rPr>
              <a:t> </a:t>
            </a:r>
            <a:r>
              <a:rPr sz="1000" dirty="0">
                <a:latin typeface="Courier New"/>
                <a:cs typeface="Courier New"/>
              </a:rPr>
              <a:t>cancel</a:t>
            </a:r>
            <a:r>
              <a:rPr sz="1000" spc="-30" dirty="0">
                <a:latin typeface="Courier New"/>
                <a:cs typeface="Courier New"/>
              </a:rPr>
              <a:t> </a:t>
            </a:r>
            <a:r>
              <a:rPr sz="1000" dirty="0">
                <a:latin typeface="Courier New"/>
                <a:cs typeface="Courier New"/>
              </a:rPr>
              <a:t>the</a:t>
            </a:r>
            <a:r>
              <a:rPr sz="1000" spc="-25" dirty="0">
                <a:latin typeface="Courier New"/>
                <a:cs typeface="Courier New"/>
              </a:rPr>
              <a:t> </a:t>
            </a:r>
            <a:r>
              <a:rPr sz="1000" dirty="0">
                <a:latin typeface="Courier New"/>
                <a:cs typeface="Courier New"/>
              </a:rPr>
              <a:t>booking:</a:t>
            </a:r>
            <a:r>
              <a:rPr sz="1000" spc="-30" dirty="0">
                <a:latin typeface="Courier New"/>
                <a:cs typeface="Courier New"/>
              </a:rPr>
              <a:t> </a:t>
            </a:r>
            <a:r>
              <a:rPr sz="1000" spc="-10" dirty="0">
                <a:latin typeface="Courier New"/>
                <a:cs typeface="Courier New"/>
              </a:rPr>
              <a:t>65.969462365 </a:t>
            </a:r>
            <a:r>
              <a:rPr sz="1000" spc="-20" dirty="0">
                <a:latin typeface="Courier New"/>
                <a:cs typeface="Courier New"/>
              </a:rPr>
              <a:t>5914</a:t>
            </a:r>
            <a:endParaRPr sz="1000">
              <a:latin typeface="Courier New"/>
              <a:cs typeface="Courier New"/>
            </a:endParaRPr>
          </a:p>
        </p:txBody>
      </p:sp>
      <p:sp>
        <p:nvSpPr>
          <p:cNvPr id="3" name="object 3"/>
          <p:cNvSpPr txBox="1"/>
          <p:nvPr/>
        </p:nvSpPr>
        <p:spPr>
          <a:xfrm>
            <a:off x="1188516" y="6602348"/>
            <a:ext cx="1994535" cy="162560"/>
          </a:xfrm>
          <a:prstGeom prst="rect">
            <a:avLst/>
          </a:prstGeom>
        </p:spPr>
        <p:txBody>
          <a:bodyPr vert="horz" wrap="square" lIns="0" tIns="12700" rIns="0" bIns="0" rtlCol="0">
            <a:spAutoFit/>
          </a:bodyPr>
          <a:lstStyle/>
          <a:p>
            <a:pPr marL="12700">
              <a:lnSpc>
                <a:spcPct val="100000"/>
              </a:lnSpc>
              <a:spcBef>
                <a:spcPts val="100"/>
              </a:spcBef>
              <a:tabLst>
                <a:tab pos="1243965" algn="l"/>
              </a:tabLst>
            </a:pPr>
            <a:r>
              <a:rPr sz="900" b="1" spc="-10" dirty="0">
                <a:latin typeface="Times New Roman"/>
                <a:cs typeface="Times New Roman"/>
              </a:rPr>
              <a:t>market_segment_type</a:t>
            </a:r>
            <a:r>
              <a:rPr sz="900" b="1" dirty="0">
                <a:latin typeface="Times New Roman"/>
                <a:cs typeface="Times New Roman"/>
              </a:rPr>
              <a:t>	</a:t>
            </a:r>
            <a:r>
              <a:rPr sz="900" b="1" spc="-10" dirty="0">
                <a:latin typeface="Times New Roman"/>
                <a:cs typeface="Times New Roman"/>
              </a:rPr>
              <a:t>booking_status</a:t>
            </a:r>
            <a:endParaRPr sz="900">
              <a:latin typeface="Times New Roman"/>
              <a:cs typeface="Times New Roman"/>
            </a:endParaRPr>
          </a:p>
        </p:txBody>
      </p:sp>
      <p:sp>
        <p:nvSpPr>
          <p:cNvPr id="4" name="object 4"/>
          <p:cNvSpPr txBox="1"/>
          <p:nvPr/>
        </p:nvSpPr>
        <p:spPr>
          <a:xfrm>
            <a:off x="914704" y="6829932"/>
            <a:ext cx="2332355" cy="436245"/>
          </a:xfrm>
          <a:prstGeom prst="rect">
            <a:avLst/>
          </a:prstGeom>
          <a:solidFill>
            <a:srgbClr val="F5F5F5"/>
          </a:solidFill>
        </p:spPr>
        <p:txBody>
          <a:bodyPr vert="horz" wrap="square" lIns="0" tIns="89535" rIns="0" bIns="0" rtlCol="0">
            <a:spAutoFit/>
          </a:bodyPr>
          <a:lstStyle/>
          <a:p>
            <a:pPr>
              <a:lnSpc>
                <a:spcPct val="100000"/>
              </a:lnSpc>
              <a:spcBef>
                <a:spcPts val="705"/>
              </a:spcBef>
            </a:pPr>
            <a:endParaRPr sz="900">
              <a:latin typeface="Times New Roman"/>
              <a:cs typeface="Times New Roman"/>
            </a:endParaRPr>
          </a:p>
          <a:p>
            <a:pPr marL="76200">
              <a:lnSpc>
                <a:spcPct val="100000"/>
              </a:lnSpc>
              <a:tabLst>
                <a:tab pos="908050" algn="l"/>
                <a:tab pos="2141220" algn="l"/>
              </a:tabLst>
            </a:pPr>
            <a:r>
              <a:rPr sz="900" b="1" spc="-50" dirty="0">
                <a:latin typeface="Times New Roman"/>
                <a:cs typeface="Times New Roman"/>
              </a:rPr>
              <a:t>0</a:t>
            </a:r>
            <a:r>
              <a:rPr sz="900" b="1" dirty="0">
                <a:latin typeface="Times New Roman"/>
                <a:cs typeface="Times New Roman"/>
              </a:rPr>
              <a:t>	</a:t>
            </a:r>
            <a:r>
              <a:rPr sz="900" spc="-10" dirty="0">
                <a:latin typeface="Times New Roman"/>
                <a:cs typeface="Times New Roman"/>
              </a:rPr>
              <a:t>Corporate</a:t>
            </a:r>
            <a:r>
              <a:rPr sz="900" dirty="0">
                <a:latin typeface="Times New Roman"/>
                <a:cs typeface="Times New Roman"/>
              </a:rPr>
              <a:t>	</a:t>
            </a:r>
            <a:r>
              <a:rPr sz="900" spc="-25" dirty="0">
                <a:latin typeface="Times New Roman"/>
                <a:cs typeface="Times New Roman"/>
              </a:rPr>
              <a:t>26</a:t>
            </a:r>
            <a:endParaRPr sz="900">
              <a:latin typeface="Times New Roman"/>
              <a:cs typeface="Times New Roman"/>
            </a:endParaRPr>
          </a:p>
        </p:txBody>
      </p:sp>
      <p:sp>
        <p:nvSpPr>
          <p:cNvPr id="5" name="object 5"/>
          <p:cNvSpPr txBox="1"/>
          <p:nvPr/>
        </p:nvSpPr>
        <p:spPr>
          <a:xfrm>
            <a:off x="978204" y="7474077"/>
            <a:ext cx="2206625" cy="162560"/>
          </a:xfrm>
          <a:prstGeom prst="rect">
            <a:avLst/>
          </a:prstGeom>
        </p:spPr>
        <p:txBody>
          <a:bodyPr vert="horz" wrap="square" lIns="0" tIns="12700" rIns="0" bIns="0" rtlCol="0">
            <a:spAutoFit/>
          </a:bodyPr>
          <a:lstStyle/>
          <a:p>
            <a:pPr marL="12700">
              <a:lnSpc>
                <a:spcPct val="100000"/>
              </a:lnSpc>
              <a:spcBef>
                <a:spcPts val="100"/>
              </a:spcBef>
              <a:tabLst>
                <a:tab pos="970915" algn="l"/>
                <a:tab pos="2019935" algn="l"/>
              </a:tabLst>
            </a:pPr>
            <a:r>
              <a:rPr sz="900" b="1" spc="-50" dirty="0">
                <a:latin typeface="Times New Roman"/>
                <a:cs typeface="Times New Roman"/>
              </a:rPr>
              <a:t>1</a:t>
            </a:r>
            <a:r>
              <a:rPr sz="900" b="1" dirty="0">
                <a:latin typeface="Times New Roman"/>
                <a:cs typeface="Times New Roman"/>
              </a:rPr>
              <a:t>	</a:t>
            </a:r>
            <a:r>
              <a:rPr sz="900" spc="-10" dirty="0">
                <a:latin typeface="Times New Roman"/>
                <a:cs typeface="Times New Roman"/>
              </a:rPr>
              <a:t>Offline</a:t>
            </a:r>
            <a:r>
              <a:rPr sz="900" dirty="0">
                <a:latin typeface="Times New Roman"/>
                <a:cs typeface="Times New Roman"/>
              </a:rPr>
              <a:t>	</a:t>
            </a:r>
            <a:r>
              <a:rPr sz="900" spc="-25" dirty="0">
                <a:latin typeface="Times New Roman"/>
                <a:cs typeface="Times New Roman"/>
              </a:rPr>
              <a:t>173</a:t>
            </a:r>
            <a:endParaRPr sz="900">
              <a:latin typeface="Times New Roman"/>
              <a:cs typeface="Times New Roman"/>
            </a:endParaRPr>
          </a:p>
        </p:txBody>
      </p:sp>
      <p:sp>
        <p:nvSpPr>
          <p:cNvPr id="6" name="object 6"/>
          <p:cNvSpPr txBox="1"/>
          <p:nvPr/>
        </p:nvSpPr>
        <p:spPr>
          <a:xfrm>
            <a:off x="914704" y="7703260"/>
            <a:ext cx="2332355" cy="436245"/>
          </a:xfrm>
          <a:prstGeom prst="rect">
            <a:avLst/>
          </a:prstGeom>
          <a:solidFill>
            <a:srgbClr val="F5F5F5"/>
          </a:solidFill>
        </p:spPr>
        <p:txBody>
          <a:bodyPr vert="horz" wrap="square" lIns="0" tIns="89535" rIns="0" bIns="0" rtlCol="0">
            <a:spAutoFit/>
          </a:bodyPr>
          <a:lstStyle/>
          <a:p>
            <a:pPr>
              <a:lnSpc>
                <a:spcPct val="100000"/>
              </a:lnSpc>
              <a:spcBef>
                <a:spcPts val="705"/>
              </a:spcBef>
            </a:pPr>
            <a:endParaRPr sz="900">
              <a:latin typeface="Times New Roman"/>
              <a:cs typeface="Times New Roman"/>
            </a:endParaRPr>
          </a:p>
          <a:p>
            <a:pPr marL="76200">
              <a:lnSpc>
                <a:spcPct val="100000"/>
              </a:lnSpc>
              <a:tabLst>
                <a:tab pos="1054100" algn="l"/>
                <a:tab pos="2026920" algn="l"/>
              </a:tabLst>
            </a:pPr>
            <a:r>
              <a:rPr sz="900" b="1" spc="-50" dirty="0">
                <a:latin typeface="Times New Roman"/>
                <a:cs typeface="Times New Roman"/>
              </a:rPr>
              <a:t>2</a:t>
            </a:r>
            <a:r>
              <a:rPr sz="900" b="1" dirty="0">
                <a:latin typeface="Times New Roman"/>
                <a:cs typeface="Times New Roman"/>
              </a:rPr>
              <a:t>	</a:t>
            </a:r>
            <a:r>
              <a:rPr sz="900" spc="-10" dirty="0">
                <a:latin typeface="Times New Roman"/>
                <a:cs typeface="Times New Roman"/>
              </a:rPr>
              <a:t>Online</a:t>
            </a:r>
            <a:r>
              <a:rPr sz="900" dirty="0">
                <a:latin typeface="Times New Roman"/>
                <a:cs typeface="Times New Roman"/>
              </a:rPr>
              <a:t>	</a:t>
            </a:r>
            <a:r>
              <a:rPr sz="900" spc="-20" dirty="0">
                <a:latin typeface="Times New Roman"/>
                <a:cs typeface="Times New Roman"/>
              </a:rPr>
              <a:t>1289</a:t>
            </a:r>
            <a:endParaRPr sz="900">
              <a:latin typeface="Times New Roman"/>
              <a:cs typeface="Times New Roman"/>
            </a:endParaRPr>
          </a:p>
        </p:txBody>
      </p:sp>
      <p:sp>
        <p:nvSpPr>
          <p:cNvPr id="7" name="object 7"/>
          <p:cNvSpPr txBox="1"/>
          <p:nvPr/>
        </p:nvSpPr>
        <p:spPr>
          <a:xfrm>
            <a:off x="902004" y="8367521"/>
            <a:ext cx="5535295" cy="1137920"/>
          </a:xfrm>
          <a:prstGeom prst="rect">
            <a:avLst/>
          </a:prstGeom>
        </p:spPr>
        <p:txBody>
          <a:bodyPr vert="horz" wrap="square" lIns="0" tIns="9525" rIns="0" bIns="0" rtlCol="0">
            <a:spAutoFit/>
          </a:bodyPr>
          <a:lstStyle/>
          <a:p>
            <a:pPr marL="12700" marR="5080" indent="34925">
              <a:lnSpc>
                <a:spcPct val="101699"/>
              </a:lnSpc>
              <a:spcBef>
                <a:spcPts val="75"/>
              </a:spcBef>
            </a:pPr>
            <a:r>
              <a:rPr sz="1200" dirty="0">
                <a:latin typeface="Calibri"/>
                <a:cs typeface="Calibri"/>
              </a:rPr>
              <a:t>if</a:t>
            </a:r>
            <a:r>
              <a:rPr sz="1200" spc="-30" dirty="0">
                <a:latin typeface="Calibri"/>
                <a:cs typeface="Calibri"/>
              </a:rPr>
              <a:t> </a:t>
            </a:r>
            <a:r>
              <a:rPr sz="1200" dirty="0">
                <a:latin typeface="Calibri"/>
                <a:cs typeface="Calibri"/>
              </a:rPr>
              <a:t>the</a:t>
            </a:r>
            <a:r>
              <a:rPr sz="1200" spc="-10" dirty="0">
                <a:latin typeface="Calibri"/>
                <a:cs typeface="Calibri"/>
              </a:rPr>
              <a:t> </a:t>
            </a:r>
            <a:r>
              <a:rPr sz="1200" dirty="0">
                <a:latin typeface="Calibri"/>
                <a:cs typeface="Calibri"/>
              </a:rPr>
              <a:t>customer</a:t>
            </a:r>
            <a:r>
              <a:rPr sz="1200" spc="-25" dirty="0">
                <a:latin typeface="Calibri"/>
                <a:cs typeface="Calibri"/>
              </a:rPr>
              <a:t> </a:t>
            </a:r>
            <a:r>
              <a:rPr sz="1200" dirty="0">
                <a:latin typeface="Calibri"/>
                <a:cs typeface="Calibri"/>
              </a:rPr>
              <a:t>average</a:t>
            </a:r>
            <a:r>
              <a:rPr sz="1200" spc="-30" dirty="0">
                <a:latin typeface="Calibri"/>
                <a:cs typeface="Calibri"/>
              </a:rPr>
              <a:t> </a:t>
            </a:r>
            <a:r>
              <a:rPr sz="1200" dirty="0">
                <a:latin typeface="Calibri"/>
                <a:cs typeface="Calibri"/>
              </a:rPr>
              <a:t>lead</a:t>
            </a:r>
            <a:r>
              <a:rPr sz="1200" spc="-20" dirty="0">
                <a:latin typeface="Calibri"/>
                <a:cs typeface="Calibri"/>
              </a:rPr>
              <a:t> </a:t>
            </a:r>
            <a:r>
              <a:rPr sz="1200" dirty="0">
                <a:latin typeface="Calibri"/>
                <a:cs typeface="Calibri"/>
              </a:rPr>
              <a:t>time</a:t>
            </a:r>
            <a:r>
              <a:rPr sz="1200" spc="-25" dirty="0">
                <a:latin typeface="Calibri"/>
                <a:cs typeface="Calibri"/>
              </a:rPr>
              <a:t> </a:t>
            </a:r>
            <a:r>
              <a:rPr sz="1200" dirty="0">
                <a:latin typeface="Calibri"/>
                <a:cs typeface="Calibri"/>
              </a:rPr>
              <a:t>greater</a:t>
            </a:r>
            <a:r>
              <a:rPr sz="1200" spc="-20" dirty="0">
                <a:latin typeface="Calibri"/>
                <a:cs typeface="Calibri"/>
              </a:rPr>
              <a:t> </a:t>
            </a:r>
            <a:r>
              <a:rPr sz="1200" dirty="0">
                <a:latin typeface="Calibri"/>
                <a:cs typeface="Calibri"/>
              </a:rPr>
              <a:t>than</a:t>
            </a:r>
            <a:r>
              <a:rPr sz="1200" spc="-15" dirty="0">
                <a:latin typeface="Calibri"/>
                <a:cs typeface="Calibri"/>
              </a:rPr>
              <a:t> </a:t>
            </a:r>
            <a:r>
              <a:rPr sz="1200" dirty="0">
                <a:latin typeface="Calibri"/>
                <a:cs typeface="Calibri"/>
              </a:rPr>
              <a:t>143</a:t>
            </a:r>
            <a:r>
              <a:rPr sz="1200" spc="-10" dirty="0">
                <a:latin typeface="Calibri"/>
                <a:cs typeface="Calibri"/>
              </a:rPr>
              <a:t> </a:t>
            </a:r>
            <a:r>
              <a:rPr sz="1200" dirty="0">
                <a:latin typeface="Calibri"/>
                <a:cs typeface="Calibri"/>
              </a:rPr>
              <a:t>days</a:t>
            </a:r>
            <a:r>
              <a:rPr sz="1200" spc="-25" dirty="0">
                <a:latin typeface="Calibri"/>
                <a:cs typeface="Calibri"/>
              </a:rPr>
              <a:t> </a:t>
            </a:r>
            <a:r>
              <a:rPr sz="1200" dirty="0">
                <a:latin typeface="Calibri"/>
                <a:cs typeface="Calibri"/>
              </a:rPr>
              <a:t>before</a:t>
            </a:r>
            <a:r>
              <a:rPr sz="1200" spc="-20" dirty="0">
                <a:latin typeface="Calibri"/>
                <a:cs typeface="Calibri"/>
              </a:rPr>
              <a:t> </a:t>
            </a:r>
            <a:r>
              <a:rPr sz="1200" dirty="0">
                <a:latin typeface="Calibri"/>
                <a:cs typeface="Calibri"/>
              </a:rPr>
              <a:t>the</a:t>
            </a:r>
            <a:r>
              <a:rPr sz="1200" spc="-15" dirty="0">
                <a:latin typeface="Calibri"/>
                <a:cs typeface="Calibri"/>
              </a:rPr>
              <a:t> </a:t>
            </a:r>
            <a:r>
              <a:rPr sz="1200" dirty="0">
                <a:latin typeface="Calibri"/>
                <a:cs typeface="Calibri"/>
              </a:rPr>
              <a:t>arrival</a:t>
            </a:r>
            <a:r>
              <a:rPr sz="1200" spc="-25" dirty="0">
                <a:latin typeface="Calibri"/>
                <a:cs typeface="Calibri"/>
              </a:rPr>
              <a:t> </a:t>
            </a:r>
            <a:r>
              <a:rPr sz="1200" dirty="0">
                <a:latin typeface="Calibri"/>
                <a:cs typeface="Calibri"/>
              </a:rPr>
              <a:t>the</a:t>
            </a:r>
            <a:r>
              <a:rPr sz="1200" spc="-15" dirty="0">
                <a:latin typeface="Calibri"/>
                <a:cs typeface="Calibri"/>
              </a:rPr>
              <a:t> </a:t>
            </a:r>
            <a:r>
              <a:rPr sz="1200" spc="-10" dirty="0">
                <a:latin typeface="Calibri"/>
                <a:cs typeface="Calibri"/>
              </a:rPr>
              <a:t>chances </a:t>
            </a:r>
            <a:r>
              <a:rPr sz="1200" dirty="0">
                <a:latin typeface="Calibri"/>
                <a:cs typeface="Calibri"/>
              </a:rPr>
              <a:t>cancelation</a:t>
            </a:r>
            <a:r>
              <a:rPr sz="1200" spc="-10" dirty="0">
                <a:latin typeface="Calibri"/>
                <a:cs typeface="Calibri"/>
              </a:rPr>
              <a:t> </a:t>
            </a:r>
            <a:r>
              <a:rPr sz="1200" dirty="0">
                <a:latin typeface="Calibri"/>
                <a:cs typeface="Calibri"/>
              </a:rPr>
              <a:t>increase,</a:t>
            </a:r>
            <a:r>
              <a:rPr sz="1200" spc="-30" dirty="0">
                <a:latin typeface="Calibri"/>
                <a:cs typeface="Calibri"/>
              </a:rPr>
              <a:t> </a:t>
            </a:r>
            <a:r>
              <a:rPr sz="1200" dirty="0">
                <a:latin typeface="Calibri"/>
                <a:cs typeface="Calibri"/>
              </a:rPr>
              <a:t>when</a:t>
            </a:r>
            <a:r>
              <a:rPr sz="1200" spc="-15"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average</a:t>
            </a:r>
            <a:r>
              <a:rPr sz="1200" spc="-20" dirty="0">
                <a:latin typeface="Calibri"/>
                <a:cs typeface="Calibri"/>
              </a:rPr>
              <a:t> </a:t>
            </a:r>
            <a:r>
              <a:rPr sz="1200" dirty="0">
                <a:latin typeface="Calibri"/>
                <a:cs typeface="Calibri"/>
              </a:rPr>
              <a:t>lead</a:t>
            </a:r>
            <a:r>
              <a:rPr sz="1200" spc="-30" dirty="0">
                <a:latin typeface="Calibri"/>
                <a:cs typeface="Calibri"/>
              </a:rPr>
              <a:t> </a:t>
            </a:r>
            <a:r>
              <a:rPr sz="1200" dirty="0">
                <a:latin typeface="Calibri"/>
                <a:cs typeface="Calibri"/>
              </a:rPr>
              <a:t>time</a:t>
            </a:r>
            <a:r>
              <a:rPr sz="1200" spc="-25" dirty="0">
                <a:latin typeface="Calibri"/>
                <a:cs typeface="Calibri"/>
              </a:rPr>
              <a:t> </a:t>
            </a:r>
            <a:r>
              <a:rPr sz="1200" dirty="0">
                <a:latin typeface="Calibri"/>
                <a:cs typeface="Calibri"/>
              </a:rPr>
              <a:t>less</a:t>
            </a:r>
            <a:r>
              <a:rPr sz="1200" spc="-25" dirty="0">
                <a:latin typeface="Calibri"/>
                <a:cs typeface="Calibri"/>
              </a:rPr>
              <a:t> </a:t>
            </a:r>
            <a:r>
              <a:rPr sz="1200" dirty="0">
                <a:latin typeface="Calibri"/>
                <a:cs typeface="Calibri"/>
              </a:rPr>
              <a:t>then</a:t>
            </a:r>
            <a:r>
              <a:rPr sz="1200" spc="-25" dirty="0">
                <a:latin typeface="Calibri"/>
                <a:cs typeface="Calibri"/>
              </a:rPr>
              <a:t> </a:t>
            </a:r>
            <a:r>
              <a:rPr sz="1200" dirty="0">
                <a:latin typeface="Calibri"/>
                <a:cs typeface="Calibri"/>
              </a:rPr>
              <a:t>65</a:t>
            </a:r>
            <a:r>
              <a:rPr sz="1200" spc="-20" dirty="0">
                <a:latin typeface="Calibri"/>
                <a:cs typeface="Calibri"/>
              </a:rPr>
              <a:t> </a:t>
            </a:r>
            <a:r>
              <a:rPr sz="1200" dirty="0">
                <a:latin typeface="Calibri"/>
                <a:cs typeface="Calibri"/>
              </a:rPr>
              <a:t>days</a:t>
            </a:r>
            <a:r>
              <a:rPr sz="1200" spc="-35" dirty="0">
                <a:latin typeface="Calibri"/>
                <a:cs typeface="Calibri"/>
              </a:rPr>
              <a:t> </a:t>
            </a:r>
            <a:r>
              <a:rPr sz="1200" dirty="0">
                <a:latin typeface="Calibri"/>
                <a:cs typeface="Calibri"/>
              </a:rPr>
              <a:t>before</a:t>
            </a:r>
            <a:r>
              <a:rPr sz="1200" spc="-35" dirty="0">
                <a:latin typeface="Calibri"/>
                <a:cs typeface="Calibri"/>
              </a:rPr>
              <a:t> </a:t>
            </a:r>
            <a:r>
              <a:rPr sz="1200" dirty="0">
                <a:latin typeface="Calibri"/>
                <a:cs typeface="Calibri"/>
              </a:rPr>
              <a:t>the</a:t>
            </a:r>
            <a:r>
              <a:rPr sz="1200" spc="-15" dirty="0">
                <a:latin typeface="Calibri"/>
                <a:cs typeface="Calibri"/>
              </a:rPr>
              <a:t> </a:t>
            </a:r>
            <a:r>
              <a:rPr sz="1200" dirty="0">
                <a:latin typeface="Calibri"/>
                <a:cs typeface="Calibri"/>
              </a:rPr>
              <a:t>arrival</a:t>
            </a:r>
            <a:r>
              <a:rPr sz="1200" spc="-35" dirty="0">
                <a:latin typeface="Calibri"/>
                <a:cs typeface="Calibri"/>
              </a:rPr>
              <a:t> </a:t>
            </a:r>
            <a:r>
              <a:rPr sz="1200" spc="-25" dirty="0">
                <a:latin typeface="Calibri"/>
                <a:cs typeface="Calibri"/>
              </a:rPr>
              <a:t>the </a:t>
            </a:r>
            <a:r>
              <a:rPr sz="1200" dirty="0">
                <a:latin typeface="Calibri"/>
                <a:cs typeface="Calibri"/>
              </a:rPr>
              <a:t>chances</a:t>
            </a:r>
            <a:r>
              <a:rPr sz="1200" spc="-40" dirty="0">
                <a:latin typeface="Calibri"/>
                <a:cs typeface="Calibri"/>
              </a:rPr>
              <a:t> </a:t>
            </a:r>
            <a:r>
              <a:rPr sz="1200" dirty="0">
                <a:latin typeface="Calibri"/>
                <a:cs typeface="Calibri"/>
              </a:rPr>
              <a:t>of</a:t>
            </a:r>
            <a:r>
              <a:rPr sz="1200" spc="-35" dirty="0">
                <a:latin typeface="Calibri"/>
                <a:cs typeface="Calibri"/>
              </a:rPr>
              <a:t> </a:t>
            </a:r>
            <a:r>
              <a:rPr sz="1200" dirty="0">
                <a:latin typeface="Calibri"/>
                <a:cs typeface="Calibri"/>
              </a:rPr>
              <a:t>cancelation</a:t>
            </a:r>
            <a:r>
              <a:rPr sz="1200" spc="-15" dirty="0">
                <a:latin typeface="Calibri"/>
                <a:cs typeface="Calibri"/>
              </a:rPr>
              <a:t> </a:t>
            </a:r>
            <a:r>
              <a:rPr sz="1200" spc="-10" dirty="0">
                <a:latin typeface="Calibri"/>
                <a:cs typeface="Calibri"/>
              </a:rPr>
              <a:t>increase</a:t>
            </a:r>
            <a:endParaRPr sz="1200">
              <a:latin typeface="Calibri"/>
              <a:cs typeface="Calibri"/>
            </a:endParaRPr>
          </a:p>
          <a:p>
            <a:pPr marL="12700" marR="46990">
              <a:lnSpc>
                <a:spcPct val="101699"/>
              </a:lnSpc>
            </a:pPr>
            <a:r>
              <a:rPr sz="1200" dirty="0">
                <a:latin typeface="Calibri"/>
                <a:cs typeface="Calibri"/>
              </a:rPr>
              <a:t>the</a:t>
            </a:r>
            <a:r>
              <a:rPr sz="1200" spc="-40" dirty="0">
                <a:latin typeface="Calibri"/>
                <a:cs typeface="Calibri"/>
              </a:rPr>
              <a:t> </a:t>
            </a:r>
            <a:r>
              <a:rPr sz="1200" dirty="0">
                <a:latin typeface="Calibri"/>
                <a:cs typeface="Calibri"/>
              </a:rPr>
              <a:t>above</a:t>
            </a:r>
            <a:r>
              <a:rPr sz="1200" spc="-30" dirty="0">
                <a:latin typeface="Calibri"/>
                <a:cs typeface="Calibri"/>
              </a:rPr>
              <a:t> </a:t>
            </a:r>
            <a:r>
              <a:rPr sz="1200" dirty="0">
                <a:latin typeface="Calibri"/>
                <a:cs typeface="Calibri"/>
              </a:rPr>
              <a:t>table</a:t>
            </a:r>
            <a:r>
              <a:rPr sz="1200" spc="-35" dirty="0">
                <a:latin typeface="Calibri"/>
                <a:cs typeface="Calibri"/>
              </a:rPr>
              <a:t> </a:t>
            </a:r>
            <a:r>
              <a:rPr sz="1200" dirty="0">
                <a:latin typeface="Calibri"/>
                <a:cs typeface="Calibri"/>
              </a:rPr>
              <a:t>show</a:t>
            </a:r>
            <a:r>
              <a:rPr sz="1200" spc="-20" dirty="0">
                <a:latin typeface="Calibri"/>
                <a:cs typeface="Calibri"/>
              </a:rPr>
              <a:t> </a:t>
            </a:r>
            <a:r>
              <a:rPr sz="1200" dirty="0">
                <a:latin typeface="Calibri"/>
                <a:cs typeface="Calibri"/>
              </a:rPr>
              <a:t>most</a:t>
            </a:r>
            <a:r>
              <a:rPr sz="1200" spc="-20" dirty="0">
                <a:latin typeface="Calibri"/>
                <a:cs typeface="Calibri"/>
              </a:rPr>
              <a:t> </a:t>
            </a:r>
            <a:r>
              <a:rPr sz="1200" dirty="0">
                <a:latin typeface="Calibri"/>
                <a:cs typeface="Calibri"/>
              </a:rPr>
              <a:t>of</a:t>
            </a:r>
            <a:r>
              <a:rPr sz="1200" spc="-30"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cancelation</a:t>
            </a:r>
            <a:r>
              <a:rPr sz="1200" spc="-35" dirty="0">
                <a:latin typeface="Calibri"/>
                <a:cs typeface="Calibri"/>
              </a:rPr>
              <a:t> </a:t>
            </a:r>
            <a:r>
              <a:rPr sz="1200" dirty="0">
                <a:latin typeface="Calibri"/>
                <a:cs typeface="Calibri"/>
              </a:rPr>
              <a:t>done</a:t>
            </a:r>
            <a:r>
              <a:rPr sz="1200" spc="-20" dirty="0">
                <a:latin typeface="Calibri"/>
                <a:cs typeface="Calibri"/>
              </a:rPr>
              <a:t> </a:t>
            </a:r>
            <a:r>
              <a:rPr sz="1200" dirty="0">
                <a:latin typeface="Calibri"/>
                <a:cs typeface="Calibri"/>
              </a:rPr>
              <a:t>via</a:t>
            </a:r>
            <a:r>
              <a:rPr sz="1200" spc="-5" dirty="0">
                <a:latin typeface="Calibri"/>
                <a:cs typeface="Calibri"/>
              </a:rPr>
              <a:t> </a:t>
            </a:r>
            <a:r>
              <a:rPr sz="1200" dirty="0">
                <a:latin typeface="Calibri"/>
                <a:cs typeface="Calibri"/>
              </a:rPr>
              <a:t>online</a:t>
            </a:r>
            <a:r>
              <a:rPr sz="1200" spc="-20" dirty="0">
                <a:latin typeface="Calibri"/>
                <a:cs typeface="Calibri"/>
              </a:rPr>
              <a:t> </a:t>
            </a:r>
            <a:r>
              <a:rPr sz="1200" dirty="0">
                <a:latin typeface="Calibri"/>
                <a:cs typeface="Calibri"/>
              </a:rPr>
              <a:t>market</a:t>
            </a:r>
            <a:r>
              <a:rPr sz="1200" spc="-20" dirty="0">
                <a:latin typeface="Calibri"/>
                <a:cs typeface="Calibri"/>
              </a:rPr>
              <a:t> </a:t>
            </a:r>
            <a:r>
              <a:rPr sz="1200" dirty="0">
                <a:latin typeface="Calibri"/>
                <a:cs typeface="Calibri"/>
              </a:rPr>
              <a:t>segment</a:t>
            </a:r>
            <a:r>
              <a:rPr sz="1200" spc="-30" dirty="0">
                <a:latin typeface="Calibri"/>
                <a:cs typeface="Calibri"/>
              </a:rPr>
              <a:t> </a:t>
            </a:r>
            <a:r>
              <a:rPr sz="1200" dirty="0">
                <a:latin typeface="Calibri"/>
                <a:cs typeface="Calibri"/>
              </a:rPr>
              <a:t>1289</a:t>
            </a:r>
            <a:r>
              <a:rPr sz="1200" spc="-30" dirty="0">
                <a:latin typeface="Calibri"/>
                <a:cs typeface="Calibri"/>
              </a:rPr>
              <a:t> </a:t>
            </a:r>
            <a:r>
              <a:rPr sz="1200" spc="-20" dirty="0">
                <a:latin typeface="Calibri"/>
                <a:cs typeface="Calibri"/>
              </a:rPr>
              <a:t>this </a:t>
            </a:r>
            <a:r>
              <a:rPr sz="1200" dirty="0">
                <a:latin typeface="Calibri"/>
                <a:cs typeface="Calibri"/>
              </a:rPr>
              <a:t>was</a:t>
            </a:r>
            <a:r>
              <a:rPr sz="1200" spc="-30" dirty="0">
                <a:latin typeface="Calibri"/>
                <a:cs typeface="Calibri"/>
              </a:rPr>
              <a:t> </a:t>
            </a:r>
            <a:r>
              <a:rPr sz="1200" dirty="0">
                <a:latin typeface="Calibri"/>
                <a:cs typeface="Calibri"/>
              </a:rPr>
              <a:t>huge</a:t>
            </a:r>
            <a:r>
              <a:rPr sz="1200" spc="-40" dirty="0">
                <a:latin typeface="Calibri"/>
                <a:cs typeface="Calibri"/>
              </a:rPr>
              <a:t> </a:t>
            </a:r>
            <a:r>
              <a:rPr sz="1200" dirty="0">
                <a:latin typeface="Calibri"/>
                <a:cs typeface="Calibri"/>
              </a:rPr>
              <a:t>number</a:t>
            </a:r>
            <a:r>
              <a:rPr sz="1200" spc="-35" dirty="0">
                <a:latin typeface="Calibri"/>
                <a:cs typeface="Calibri"/>
              </a:rPr>
              <a:t> </a:t>
            </a:r>
            <a:r>
              <a:rPr sz="1200" dirty="0">
                <a:latin typeface="Calibri"/>
                <a:cs typeface="Calibri"/>
              </a:rPr>
              <a:t>and</a:t>
            </a:r>
            <a:r>
              <a:rPr sz="1200" spc="-35" dirty="0">
                <a:latin typeface="Calibri"/>
                <a:cs typeface="Calibri"/>
              </a:rPr>
              <a:t> </a:t>
            </a:r>
            <a:r>
              <a:rPr sz="1200" dirty="0">
                <a:latin typeface="Calibri"/>
                <a:cs typeface="Calibri"/>
              </a:rPr>
              <a:t>the</a:t>
            </a:r>
            <a:r>
              <a:rPr sz="1200" spc="-25" dirty="0">
                <a:latin typeface="Calibri"/>
                <a:cs typeface="Calibri"/>
              </a:rPr>
              <a:t> </a:t>
            </a:r>
            <a:r>
              <a:rPr sz="1200" dirty="0">
                <a:latin typeface="Calibri"/>
                <a:cs typeface="Calibri"/>
              </a:rPr>
              <a:t>second</a:t>
            </a:r>
            <a:r>
              <a:rPr sz="1200" spc="-25" dirty="0">
                <a:latin typeface="Calibri"/>
                <a:cs typeface="Calibri"/>
              </a:rPr>
              <a:t> </a:t>
            </a:r>
            <a:r>
              <a:rPr sz="1200" dirty="0">
                <a:latin typeface="Calibri"/>
                <a:cs typeface="Calibri"/>
              </a:rPr>
              <a:t>highest</a:t>
            </a:r>
            <a:r>
              <a:rPr sz="1200" spc="-25" dirty="0">
                <a:latin typeface="Calibri"/>
                <a:cs typeface="Calibri"/>
              </a:rPr>
              <a:t> </a:t>
            </a:r>
            <a:r>
              <a:rPr sz="1200" dirty="0">
                <a:latin typeface="Calibri"/>
                <a:cs typeface="Calibri"/>
              </a:rPr>
              <a:t>is</a:t>
            </a:r>
            <a:r>
              <a:rPr sz="1200" spc="-40" dirty="0">
                <a:latin typeface="Calibri"/>
                <a:cs typeface="Calibri"/>
              </a:rPr>
              <a:t> </a:t>
            </a:r>
            <a:r>
              <a:rPr sz="1200" dirty="0">
                <a:latin typeface="Calibri"/>
                <a:cs typeface="Calibri"/>
              </a:rPr>
              <a:t>offline</a:t>
            </a:r>
            <a:r>
              <a:rPr sz="1200" spc="-25" dirty="0">
                <a:latin typeface="Calibri"/>
                <a:cs typeface="Calibri"/>
              </a:rPr>
              <a:t> </a:t>
            </a:r>
            <a:r>
              <a:rPr sz="1200" dirty="0">
                <a:latin typeface="Calibri"/>
                <a:cs typeface="Calibri"/>
              </a:rPr>
              <a:t>market</a:t>
            </a:r>
            <a:r>
              <a:rPr sz="1200" spc="-30" dirty="0">
                <a:latin typeface="Calibri"/>
                <a:cs typeface="Calibri"/>
              </a:rPr>
              <a:t> </a:t>
            </a:r>
            <a:r>
              <a:rPr sz="1200" dirty="0">
                <a:latin typeface="Calibri"/>
                <a:cs typeface="Calibri"/>
              </a:rPr>
              <a:t>segment 173,</a:t>
            </a:r>
            <a:r>
              <a:rPr sz="1200" spc="-40" dirty="0">
                <a:latin typeface="Calibri"/>
                <a:cs typeface="Calibri"/>
              </a:rPr>
              <a:t> </a:t>
            </a:r>
            <a:r>
              <a:rPr sz="1200" dirty="0">
                <a:latin typeface="Calibri"/>
                <a:cs typeface="Calibri"/>
              </a:rPr>
              <a:t>corporate</a:t>
            </a:r>
            <a:r>
              <a:rPr sz="1200" spc="-30" dirty="0">
                <a:latin typeface="Calibri"/>
                <a:cs typeface="Calibri"/>
              </a:rPr>
              <a:t> </a:t>
            </a:r>
            <a:r>
              <a:rPr sz="1200" spc="-25" dirty="0">
                <a:latin typeface="Calibri"/>
                <a:cs typeface="Calibri"/>
              </a:rPr>
              <a:t>26 </a:t>
            </a:r>
            <a:r>
              <a:rPr sz="1200" spc="-10" dirty="0">
                <a:latin typeface="Calibri"/>
                <a:cs typeface="Calibri"/>
              </a:rPr>
              <a:t>cancelation</a:t>
            </a:r>
            <a:endParaRPr sz="1200">
              <a:latin typeface="Calibri"/>
              <a:cs typeface="Calibri"/>
            </a:endParaRPr>
          </a:p>
        </p:txBody>
      </p:sp>
      <p:pic>
        <p:nvPicPr>
          <p:cNvPr id="8" name="object 8"/>
          <p:cNvPicPr/>
          <p:nvPr/>
        </p:nvPicPr>
        <p:blipFill>
          <a:blip r:embed="rId2" cstate="print"/>
          <a:stretch>
            <a:fillRect/>
          </a:stretch>
        </p:blipFill>
        <p:spPr>
          <a:xfrm>
            <a:off x="2064269" y="976364"/>
            <a:ext cx="3438828" cy="2676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7724" y="892810"/>
            <a:ext cx="3256915"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In-</a:t>
            </a:r>
            <a:r>
              <a:rPr sz="1600" b="1" dirty="0">
                <a:latin typeface="Calibri"/>
                <a:cs typeface="Calibri"/>
              </a:rPr>
              <a:t>depth</a:t>
            </a:r>
            <a:r>
              <a:rPr sz="1600" b="1" spc="-50" dirty="0">
                <a:latin typeface="Calibri"/>
                <a:cs typeface="Calibri"/>
              </a:rPr>
              <a:t> </a:t>
            </a:r>
            <a:r>
              <a:rPr sz="1600" b="1" dirty="0">
                <a:latin typeface="Calibri"/>
                <a:cs typeface="Calibri"/>
              </a:rPr>
              <a:t>analyzing</a:t>
            </a:r>
            <a:r>
              <a:rPr sz="1600" b="1" spc="-40" dirty="0">
                <a:latin typeface="Calibri"/>
                <a:cs typeface="Calibri"/>
              </a:rPr>
              <a:t> </a:t>
            </a:r>
            <a:r>
              <a:rPr sz="1600" b="1" dirty="0">
                <a:latin typeface="Calibri"/>
                <a:cs typeface="Calibri"/>
              </a:rPr>
              <a:t>the</a:t>
            </a:r>
            <a:r>
              <a:rPr sz="1600" b="1" spc="-25" dirty="0">
                <a:latin typeface="Calibri"/>
                <a:cs typeface="Calibri"/>
              </a:rPr>
              <a:t> </a:t>
            </a:r>
            <a:r>
              <a:rPr sz="1600" b="1" dirty="0">
                <a:latin typeface="Calibri"/>
                <a:cs typeface="Calibri"/>
              </a:rPr>
              <a:t>October</a:t>
            </a:r>
            <a:r>
              <a:rPr sz="1600" b="1" spc="-35" dirty="0">
                <a:latin typeface="Calibri"/>
                <a:cs typeface="Calibri"/>
              </a:rPr>
              <a:t> </a:t>
            </a:r>
            <a:r>
              <a:rPr sz="1600" b="1" spc="-10" dirty="0">
                <a:latin typeface="Calibri"/>
                <a:cs typeface="Calibri"/>
              </a:rPr>
              <a:t>month</a:t>
            </a:r>
            <a:endParaRPr sz="16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22601" y="914425"/>
            <a:ext cx="2515235" cy="97779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448300" cy="807085"/>
          </a:xfrm>
          <a:prstGeom prst="rect">
            <a:avLst/>
          </a:prstGeom>
        </p:spPr>
        <p:txBody>
          <a:bodyPr vert="horz" wrap="square" lIns="0" tIns="13335" rIns="0" bIns="0" rtlCol="0">
            <a:spAutoFit/>
          </a:bodyPr>
          <a:lstStyle/>
          <a:p>
            <a:pPr marL="321945">
              <a:lnSpc>
                <a:spcPct val="100000"/>
              </a:lnSpc>
              <a:spcBef>
                <a:spcPts val="105"/>
              </a:spcBef>
            </a:pPr>
            <a:r>
              <a:rPr sz="1950" b="1" spc="-10" dirty="0">
                <a:latin typeface="Arial"/>
                <a:cs typeface="Arial"/>
              </a:rPr>
              <a:t>Average</a:t>
            </a:r>
            <a:r>
              <a:rPr sz="1950" b="1" spc="-45" dirty="0">
                <a:latin typeface="Arial"/>
                <a:cs typeface="Arial"/>
              </a:rPr>
              <a:t> </a:t>
            </a:r>
            <a:r>
              <a:rPr sz="1950" b="1" dirty="0">
                <a:latin typeface="Arial"/>
                <a:cs typeface="Arial"/>
              </a:rPr>
              <a:t>revenue</a:t>
            </a:r>
            <a:r>
              <a:rPr sz="1950" b="1" spc="-60" dirty="0">
                <a:latin typeface="Arial"/>
                <a:cs typeface="Arial"/>
              </a:rPr>
              <a:t> </a:t>
            </a:r>
            <a:r>
              <a:rPr sz="1950" b="1" dirty="0">
                <a:latin typeface="Arial"/>
                <a:cs typeface="Arial"/>
              </a:rPr>
              <a:t>per</a:t>
            </a:r>
            <a:r>
              <a:rPr sz="1950" b="1" spc="-55" dirty="0">
                <a:latin typeface="Arial"/>
                <a:cs typeface="Arial"/>
              </a:rPr>
              <a:t> </a:t>
            </a:r>
            <a:r>
              <a:rPr sz="1950" b="1" dirty="0">
                <a:latin typeface="Arial"/>
                <a:cs typeface="Arial"/>
              </a:rPr>
              <a:t>reservation</a:t>
            </a:r>
            <a:r>
              <a:rPr sz="1950" b="1" spc="-40" dirty="0">
                <a:latin typeface="Arial"/>
                <a:cs typeface="Arial"/>
              </a:rPr>
              <a:t> </a:t>
            </a:r>
            <a:r>
              <a:rPr sz="1950" b="1" dirty="0">
                <a:latin typeface="Arial"/>
                <a:cs typeface="Arial"/>
              </a:rPr>
              <a:t>for</a:t>
            </a:r>
            <a:r>
              <a:rPr sz="1950" b="1" spc="-55" dirty="0">
                <a:latin typeface="Arial"/>
                <a:cs typeface="Arial"/>
              </a:rPr>
              <a:t> </a:t>
            </a:r>
            <a:r>
              <a:rPr sz="1950" b="1" dirty="0">
                <a:latin typeface="Arial"/>
                <a:cs typeface="Arial"/>
              </a:rPr>
              <a:t>a</a:t>
            </a:r>
            <a:r>
              <a:rPr sz="1950" b="1" spc="-55" dirty="0">
                <a:latin typeface="Arial"/>
                <a:cs typeface="Arial"/>
              </a:rPr>
              <a:t> </a:t>
            </a:r>
            <a:r>
              <a:rPr sz="1950" b="1" spc="-10" dirty="0">
                <a:latin typeface="Arial"/>
                <a:cs typeface="Arial"/>
              </a:rPr>
              <a:t>hotel</a:t>
            </a:r>
            <a:endParaRPr sz="1950">
              <a:latin typeface="Arial"/>
              <a:cs typeface="Arial"/>
            </a:endParaRPr>
          </a:p>
          <a:p>
            <a:pPr marL="12700">
              <a:lnSpc>
                <a:spcPct val="100000"/>
              </a:lnSpc>
              <a:spcBef>
                <a:spcPts val="1885"/>
              </a:spcBef>
            </a:pPr>
            <a:r>
              <a:rPr sz="1600" dirty="0">
                <a:latin typeface="Calibri"/>
                <a:cs typeface="Calibri"/>
              </a:rPr>
              <a:t>*</a:t>
            </a:r>
            <a:r>
              <a:rPr sz="1600" spc="-30" dirty="0">
                <a:latin typeface="Calibri"/>
                <a:cs typeface="Calibri"/>
              </a:rPr>
              <a:t> </a:t>
            </a:r>
            <a:r>
              <a:rPr sz="1600" dirty="0">
                <a:latin typeface="Calibri"/>
                <a:cs typeface="Calibri"/>
              </a:rPr>
              <a:t>Monthly</a:t>
            </a:r>
            <a:r>
              <a:rPr sz="1600" spc="-30" dirty="0">
                <a:latin typeface="Calibri"/>
                <a:cs typeface="Calibri"/>
              </a:rPr>
              <a:t> </a:t>
            </a:r>
            <a:r>
              <a:rPr sz="1600" spc="-10" dirty="0">
                <a:latin typeface="Calibri"/>
                <a:cs typeface="Calibri"/>
              </a:rPr>
              <a:t>revenue</a:t>
            </a:r>
            <a:endParaRPr sz="1600">
              <a:latin typeface="Calibri"/>
              <a:cs typeface="Calibri"/>
            </a:endParaRPr>
          </a:p>
        </p:txBody>
      </p:sp>
      <p:sp>
        <p:nvSpPr>
          <p:cNvPr id="3" name="object 3"/>
          <p:cNvSpPr txBox="1"/>
          <p:nvPr/>
        </p:nvSpPr>
        <p:spPr>
          <a:xfrm>
            <a:off x="902004" y="4666614"/>
            <a:ext cx="5639435" cy="339090"/>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We</a:t>
            </a:r>
            <a:r>
              <a:rPr sz="1050" spc="-30" dirty="0">
                <a:latin typeface="Arial MT"/>
                <a:cs typeface="Arial MT"/>
              </a:rPr>
              <a:t> </a:t>
            </a:r>
            <a:r>
              <a:rPr sz="1050" dirty="0">
                <a:latin typeface="Arial MT"/>
                <a:cs typeface="Arial MT"/>
              </a:rPr>
              <a:t>can</a:t>
            </a:r>
            <a:r>
              <a:rPr sz="1050" spc="-25" dirty="0">
                <a:latin typeface="Arial MT"/>
                <a:cs typeface="Arial MT"/>
              </a:rPr>
              <a:t> </a:t>
            </a:r>
            <a:r>
              <a:rPr sz="1050" dirty="0">
                <a:latin typeface="Arial MT"/>
                <a:cs typeface="Arial MT"/>
              </a:rPr>
              <a:t>see</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graph</a:t>
            </a:r>
            <a:r>
              <a:rPr sz="1050" spc="-30"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highest</a:t>
            </a:r>
            <a:r>
              <a:rPr sz="1050" spc="-30" dirty="0">
                <a:latin typeface="Arial MT"/>
                <a:cs typeface="Arial MT"/>
              </a:rPr>
              <a:t> </a:t>
            </a:r>
            <a:r>
              <a:rPr sz="1050" dirty="0">
                <a:latin typeface="Arial MT"/>
                <a:cs typeface="Arial MT"/>
              </a:rPr>
              <a:t>revenue</a:t>
            </a:r>
            <a:r>
              <a:rPr sz="1050" spc="-25" dirty="0">
                <a:latin typeface="Arial MT"/>
                <a:cs typeface="Arial MT"/>
              </a:rPr>
              <a:t> </a:t>
            </a:r>
            <a:r>
              <a:rPr sz="1050" dirty="0">
                <a:latin typeface="Arial MT"/>
                <a:cs typeface="Arial MT"/>
              </a:rPr>
              <a:t>gains</a:t>
            </a:r>
            <a:r>
              <a:rPr sz="1050" spc="-30" dirty="0">
                <a:latin typeface="Arial MT"/>
                <a:cs typeface="Arial MT"/>
              </a:rPr>
              <a:t> </a:t>
            </a:r>
            <a:r>
              <a:rPr sz="1050" dirty="0">
                <a:latin typeface="Arial MT"/>
                <a:cs typeface="Arial MT"/>
              </a:rPr>
              <a:t>in</a:t>
            </a:r>
            <a:r>
              <a:rPr sz="1050" spc="-25" dirty="0">
                <a:latin typeface="Arial MT"/>
                <a:cs typeface="Arial MT"/>
              </a:rPr>
              <a:t> </a:t>
            </a:r>
            <a:r>
              <a:rPr sz="1050" spc="-10" dirty="0">
                <a:latin typeface="Arial MT"/>
                <a:cs typeface="Arial MT"/>
              </a:rPr>
              <a:t>September</a:t>
            </a:r>
            <a:r>
              <a:rPr sz="1050" spc="-30" dirty="0">
                <a:latin typeface="Arial MT"/>
                <a:cs typeface="Arial MT"/>
              </a:rPr>
              <a:t> </a:t>
            </a:r>
            <a:r>
              <a:rPr sz="1050" dirty="0">
                <a:latin typeface="Arial MT"/>
                <a:cs typeface="Arial MT"/>
              </a:rPr>
              <a:t>(345,707</a:t>
            </a:r>
            <a:r>
              <a:rPr sz="1050" spc="-25" dirty="0">
                <a:latin typeface="Arial MT"/>
                <a:cs typeface="Arial MT"/>
              </a:rPr>
              <a:t> </a:t>
            </a:r>
            <a:r>
              <a:rPr sz="1050" dirty="0">
                <a:latin typeface="Arial MT"/>
                <a:cs typeface="Arial MT"/>
              </a:rPr>
              <a:t>euros)</a:t>
            </a:r>
            <a:r>
              <a:rPr sz="1050" spc="-30" dirty="0">
                <a:latin typeface="Arial MT"/>
                <a:cs typeface="Arial MT"/>
              </a:rPr>
              <a:t> </a:t>
            </a:r>
            <a:r>
              <a:rPr sz="1050" spc="-25" dirty="0">
                <a:latin typeface="Arial MT"/>
                <a:cs typeface="Arial MT"/>
              </a:rPr>
              <a:t>and </a:t>
            </a:r>
            <a:r>
              <a:rPr sz="1050" dirty="0">
                <a:latin typeface="Arial MT"/>
                <a:cs typeface="Arial MT"/>
              </a:rPr>
              <a:t>October</a:t>
            </a:r>
            <a:r>
              <a:rPr sz="1050" spc="-30" dirty="0">
                <a:latin typeface="Arial MT"/>
                <a:cs typeface="Arial MT"/>
              </a:rPr>
              <a:t> </a:t>
            </a:r>
            <a:r>
              <a:rPr sz="1050" dirty="0">
                <a:latin typeface="Arial MT"/>
                <a:cs typeface="Arial MT"/>
              </a:rPr>
              <a:t>(349,092</a:t>
            </a:r>
            <a:r>
              <a:rPr sz="1050" spc="-25" dirty="0">
                <a:latin typeface="Arial MT"/>
                <a:cs typeface="Arial MT"/>
              </a:rPr>
              <a:t> </a:t>
            </a:r>
            <a:r>
              <a:rPr sz="1050" dirty="0">
                <a:latin typeface="Arial MT"/>
                <a:cs typeface="Arial MT"/>
              </a:rPr>
              <a:t>euros)</a:t>
            </a:r>
            <a:r>
              <a:rPr sz="1050" spc="-30" dirty="0">
                <a:latin typeface="Arial MT"/>
                <a:cs typeface="Arial MT"/>
              </a:rPr>
              <a:t> </a:t>
            </a:r>
            <a:r>
              <a:rPr sz="1050" dirty="0">
                <a:latin typeface="Arial MT"/>
                <a:cs typeface="Arial MT"/>
              </a:rPr>
              <a:t>due</a:t>
            </a:r>
            <a:r>
              <a:rPr sz="1050" spc="-20" dirty="0">
                <a:latin typeface="Arial MT"/>
                <a:cs typeface="Arial MT"/>
              </a:rPr>
              <a:t> </a:t>
            </a:r>
            <a:r>
              <a:rPr sz="1050" dirty="0">
                <a:latin typeface="Arial MT"/>
                <a:cs typeface="Arial MT"/>
              </a:rPr>
              <a:t>to</a:t>
            </a:r>
            <a:r>
              <a:rPr sz="1050" spc="-25"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lot</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bookings</a:t>
            </a:r>
            <a:r>
              <a:rPr sz="1050" spc="-30" dirty="0">
                <a:latin typeface="Arial MT"/>
                <a:cs typeface="Arial MT"/>
              </a:rPr>
              <a:t> </a:t>
            </a:r>
            <a:r>
              <a:rPr sz="1050" dirty="0">
                <a:latin typeface="Arial MT"/>
                <a:cs typeface="Arial MT"/>
              </a:rPr>
              <a:t>and</a:t>
            </a:r>
            <a:r>
              <a:rPr sz="1050" spc="-25" dirty="0">
                <a:latin typeface="Arial MT"/>
                <a:cs typeface="Arial MT"/>
              </a:rPr>
              <a:t> </a:t>
            </a:r>
            <a:r>
              <a:rPr sz="1050" dirty="0">
                <a:latin typeface="Arial MT"/>
                <a:cs typeface="Arial MT"/>
              </a:rPr>
              <a:t>customer</a:t>
            </a:r>
            <a:r>
              <a:rPr sz="1050" spc="-30" dirty="0">
                <a:latin typeface="Arial MT"/>
                <a:cs typeface="Arial MT"/>
              </a:rPr>
              <a:t> </a:t>
            </a:r>
            <a:r>
              <a:rPr sz="1050" dirty="0">
                <a:latin typeface="Arial MT"/>
                <a:cs typeface="Arial MT"/>
              </a:rPr>
              <a:t>arrivals</a:t>
            </a:r>
            <a:r>
              <a:rPr sz="1050" spc="-25" dirty="0">
                <a:latin typeface="Arial MT"/>
                <a:cs typeface="Arial MT"/>
              </a:rPr>
              <a:t> </a:t>
            </a:r>
            <a:r>
              <a:rPr sz="1050" spc="-10" dirty="0">
                <a:latin typeface="Arial MT"/>
                <a:cs typeface="Arial MT"/>
              </a:rPr>
              <a:t>during</a:t>
            </a:r>
            <a:r>
              <a:rPr sz="1050" spc="-25" dirty="0">
                <a:latin typeface="Arial MT"/>
                <a:cs typeface="Arial MT"/>
              </a:rPr>
              <a:t> </a:t>
            </a:r>
            <a:r>
              <a:rPr sz="1050" dirty="0">
                <a:latin typeface="Arial MT"/>
                <a:cs typeface="Arial MT"/>
              </a:rPr>
              <a:t>these</a:t>
            </a:r>
            <a:r>
              <a:rPr sz="1050" spc="-35" dirty="0">
                <a:latin typeface="Arial MT"/>
                <a:cs typeface="Arial MT"/>
              </a:rPr>
              <a:t> </a:t>
            </a:r>
            <a:r>
              <a:rPr sz="1050" spc="-10" dirty="0">
                <a:latin typeface="Arial MT"/>
                <a:cs typeface="Arial MT"/>
              </a:rPr>
              <a:t>months.</a:t>
            </a:r>
            <a:endParaRPr sz="1050">
              <a:latin typeface="Arial MT"/>
              <a:cs typeface="Arial MT"/>
            </a:endParaRPr>
          </a:p>
        </p:txBody>
      </p:sp>
      <p:sp>
        <p:nvSpPr>
          <p:cNvPr id="4" name="object 4"/>
          <p:cNvSpPr txBox="1"/>
          <p:nvPr/>
        </p:nvSpPr>
        <p:spPr>
          <a:xfrm>
            <a:off x="958392" y="5349366"/>
            <a:ext cx="4001135"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a:t>
            </a:r>
            <a:r>
              <a:rPr sz="1600" b="1" spc="405" dirty="0">
                <a:latin typeface="Arial"/>
                <a:cs typeface="Arial"/>
              </a:rPr>
              <a:t> </a:t>
            </a:r>
            <a:r>
              <a:rPr sz="1600" dirty="0">
                <a:latin typeface="Arial MT"/>
                <a:cs typeface="Arial MT"/>
              </a:rPr>
              <a:t>Average</a:t>
            </a:r>
            <a:r>
              <a:rPr sz="1600" spc="-30" dirty="0">
                <a:latin typeface="Arial MT"/>
                <a:cs typeface="Arial MT"/>
              </a:rPr>
              <a:t> </a:t>
            </a:r>
            <a:r>
              <a:rPr sz="1600" dirty="0">
                <a:latin typeface="Arial MT"/>
                <a:cs typeface="Arial MT"/>
              </a:rPr>
              <a:t>revenue</a:t>
            </a:r>
            <a:r>
              <a:rPr sz="1600" spc="-25" dirty="0">
                <a:latin typeface="Arial MT"/>
                <a:cs typeface="Arial MT"/>
              </a:rPr>
              <a:t> </a:t>
            </a:r>
            <a:r>
              <a:rPr sz="1600" dirty="0">
                <a:latin typeface="Arial MT"/>
                <a:cs typeface="Arial MT"/>
              </a:rPr>
              <a:t>Loss</a:t>
            </a:r>
            <a:r>
              <a:rPr sz="1600" spc="-25" dirty="0">
                <a:latin typeface="Arial MT"/>
                <a:cs typeface="Arial MT"/>
              </a:rPr>
              <a:t> </a:t>
            </a:r>
            <a:r>
              <a:rPr sz="1600" dirty="0">
                <a:latin typeface="Arial MT"/>
                <a:cs typeface="Arial MT"/>
              </a:rPr>
              <a:t>due</a:t>
            </a:r>
            <a:r>
              <a:rPr sz="1600" spc="-25" dirty="0">
                <a:latin typeface="Arial MT"/>
                <a:cs typeface="Arial MT"/>
              </a:rPr>
              <a:t> </a:t>
            </a:r>
            <a:r>
              <a:rPr sz="1600" dirty="0">
                <a:latin typeface="Arial MT"/>
                <a:cs typeface="Arial MT"/>
              </a:rPr>
              <a:t>to</a:t>
            </a:r>
            <a:r>
              <a:rPr sz="1600" spc="-10" dirty="0">
                <a:latin typeface="Arial MT"/>
                <a:cs typeface="Arial MT"/>
              </a:rPr>
              <a:t> Cancelation</a:t>
            </a:r>
            <a:endParaRPr sz="1600">
              <a:latin typeface="Arial MT"/>
              <a:cs typeface="Arial MT"/>
            </a:endParaRPr>
          </a:p>
        </p:txBody>
      </p:sp>
      <p:sp>
        <p:nvSpPr>
          <p:cNvPr id="5" name="object 5"/>
          <p:cNvSpPr txBox="1"/>
          <p:nvPr/>
        </p:nvSpPr>
        <p:spPr>
          <a:xfrm>
            <a:off x="902004" y="8567165"/>
            <a:ext cx="5391150" cy="1010919"/>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The</a:t>
            </a:r>
            <a:r>
              <a:rPr sz="1200" spc="-30" dirty="0">
                <a:latin typeface="Calibri"/>
                <a:cs typeface="Calibri"/>
              </a:rPr>
              <a:t> </a:t>
            </a:r>
            <a:r>
              <a:rPr sz="1200" dirty="0">
                <a:latin typeface="Calibri"/>
                <a:cs typeface="Calibri"/>
              </a:rPr>
              <a:t>above</a:t>
            </a:r>
            <a:r>
              <a:rPr sz="1200" spc="-30" dirty="0">
                <a:latin typeface="Calibri"/>
                <a:cs typeface="Calibri"/>
              </a:rPr>
              <a:t> </a:t>
            </a:r>
            <a:r>
              <a:rPr sz="1200" dirty="0">
                <a:latin typeface="Calibri"/>
                <a:cs typeface="Calibri"/>
              </a:rPr>
              <a:t>graph</a:t>
            </a:r>
            <a:r>
              <a:rPr sz="1200" spc="-25" dirty="0">
                <a:latin typeface="Calibri"/>
                <a:cs typeface="Calibri"/>
              </a:rPr>
              <a:t> </a:t>
            </a:r>
            <a:r>
              <a:rPr sz="1200" dirty="0">
                <a:latin typeface="Calibri"/>
                <a:cs typeface="Calibri"/>
              </a:rPr>
              <a:t>shows</a:t>
            </a:r>
            <a:r>
              <a:rPr sz="1200" spc="-40" dirty="0">
                <a:latin typeface="Calibri"/>
                <a:cs typeface="Calibri"/>
              </a:rPr>
              <a:t> </a:t>
            </a:r>
            <a:r>
              <a:rPr sz="1200" dirty="0">
                <a:latin typeface="Calibri"/>
                <a:cs typeface="Calibri"/>
              </a:rPr>
              <a:t>that</a:t>
            </a:r>
            <a:r>
              <a:rPr sz="1200" spc="-35" dirty="0">
                <a:latin typeface="Calibri"/>
                <a:cs typeface="Calibri"/>
              </a:rPr>
              <a:t> </a:t>
            </a:r>
            <a:r>
              <a:rPr sz="1200" dirty="0">
                <a:latin typeface="Calibri"/>
                <a:cs typeface="Calibri"/>
              </a:rPr>
              <a:t>average</a:t>
            </a:r>
            <a:r>
              <a:rPr sz="1200" spc="-40" dirty="0">
                <a:latin typeface="Calibri"/>
                <a:cs typeface="Calibri"/>
              </a:rPr>
              <a:t> </a:t>
            </a:r>
            <a:r>
              <a:rPr sz="1200" dirty="0">
                <a:latin typeface="Calibri"/>
                <a:cs typeface="Calibri"/>
              </a:rPr>
              <a:t>revenue</a:t>
            </a:r>
            <a:r>
              <a:rPr sz="1200" spc="-25" dirty="0">
                <a:latin typeface="Calibri"/>
                <a:cs typeface="Calibri"/>
              </a:rPr>
              <a:t> </a:t>
            </a:r>
            <a:r>
              <a:rPr sz="1200" dirty="0">
                <a:latin typeface="Calibri"/>
                <a:cs typeface="Calibri"/>
              </a:rPr>
              <a:t>losses</a:t>
            </a:r>
            <a:r>
              <a:rPr sz="1200" spc="-25" dirty="0">
                <a:latin typeface="Calibri"/>
                <a:cs typeface="Calibri"/>
              </a:rPr>
              <a:t> </a:t>
            </a:r>
            <a:r>
              <a:rPr sz="1200" dirty="0">
                <a:latin typeface="Calibri"/>
                <a:cs typeface="Calibri"/>
              </a:rPr>
              <a:t>in</a:t>
            </a:r>
            <a:r>
              <a:rPr sz="1200" spc="-25" dirty="0">
                <a:latin typeface="Calibri"/>
                <a:cs typeface="Calibri"/>
              </a:rPr>
              <a:t> </a:t>
            </a:r>
            <a:r>
              <a:rPr sz="1200" dirty="0">
                <a:latin typeface="Calibri"/>
                <a:cs typeface="Calibri"/>
              </a:rPr>
              <a:t>September</a:t>
            </a:r>
            <a:r>
              <a:rPr sz="1200" spc="-25" dirty="0">
                <a:latin typeface="Calibri"/>
                <a:cs typeface="Calibri"/>
              </a:rPr>
              <a:t> </a:t>
            </a:r>
            <a:r>
              <a:rPr sz="1200" dirty="0">
                <a:latin typeface="Calibri"/>
                <a:cs typeface="Calibri"/>
              </a:rPr>
              <a:t>(188,739</a:t>
            </a:r>
            <a:r>
              <a:rPr sz="1200" spc="-25" dirty="0">
                <a:latin typeface="Calibri"/>
                <a:cs typeface="Calibri"/>
              </a:rPr>
              <a:t> </a:t>
            </a:r>
            <a:r>
              <a:rPr sz="1200" dirty="0">
                <a:latin typeface="Calibri"/>
                <a:cs typeface="Calibri"/>
              </a:rPr>
              <a:t>euros)</a:t>
            </a:r>
            <a:r>
              <a:rPr sz="1200" spc="-35" dirty="0">
                <a:latin typeface="Calibri"/>
                <a:cs typeface="Calibri"/>
              </a:rPr>
              <a:t> </a:t>
            </a:r>
            <a:r>
              <a:rPr sz="1200" spc="-25" dirty="0">
                <a:latin typeface="Calibri"/>
                <a:cs typeface="Calibri"/>
              </a:rPr>
              <a:t>and </a:t>
            </a:r>
            <a:r>
              <a:rPr sz="1200" dirty="0">
                <a:latin typeface="Calibri"/>
                <a:cs typeface="Calibri"/>
              </a:rPr>
              <a:t>October</a:t>
            </a:r>
            <a:r>
              <a:rPr sz="1200" spc="-25" dirty="0">
                <a:latin typeface="Calibri"/>
                <a:cs typeface="Calibri"/>
              </a:rPr>
              <a:t> </a:t>
            </a:r>
            <a:r>
              <a:rPr sz="1200" dirty="0">
                <a:latin typeface="Calibri"/>
                <a:cs typeface="Calibri"/>
              </a:rPr>
              <a:t>(206,326</a:t>
            </a:r>
            <a:r>
              <a:rPr sz="1200" spc="-35" dirty="0">
                <a:latin typeface="Calibri"/>
                <a:cs typeface="Calibri"/>
              </a:rPr>
              <a:t> </a:t>
            </a:r>
            <a:r>
              <a:rPr sz="1200" dirty="0">
                <a:latin typeface="Calibri"/>
                <a:cs typeface="Calibri"/>
              </a:rPr>
              <a:t>euros)</a:t>
            </a:r>
            <a:r>
              <a:rPr sz="1200" spc="-35" dirty="0">
                <a:latin typeface="Calibri"/>
                <a:cs typeface="Calibri"/>
              </a:rPr>
              <a:t> </a:t>
            </a:r>
            <a:r>
              <a:rPr sz="1200" dirty="0">
                <a:latin typeface="Calibri"/>
                <a:cs typeface="Calibri"/>
              </a:rPr>
              <a:t>were</a:t>
            </a:r>
            <a:r>
              <a:rPr sz="1200" spc="-35" dirty="0">
                <a:latin typeface="Calibri"/>
                <a:cs typeface="Calibri"/>
              </a:rPr>
              <a:t> </a:t>
            </a:r>
            <a:r>
              <a:rPr sz="1200" dirty="0">
                <a:latin typeface="Calibri"/>
                <a:cs typeface="Calibri"/>
              </a:rPr>
              <a:t>highest</a:t>
            </a:r>
            <a:r>
              <a:rPr sz="1200" spc="-35" dirty="0">
                <a:latin typeface="Calibri"/>
                <a:cs typeface="Calibri"/>
              </a:rPr>
              <a:t> </a:t>
            </a:r>
            <a:r>
              <a:rPr sz="1200" dirty="0">
                <a:latin typeface="Calibri"/>
                <a:cs typeface="Calibri"/>
              </a:rPr>
              <a:t>during</a:t>
            </a:r>
            <a:r>
              <a:rPr sz="1200" spc="-35" dirty="0">
                <a:latin typeface="Calibri"/>
                <a:cs typeface="Calibri"/>
              </a:rPr>
              <a:t> </a:t>
            </a:r>
            <a:r>
              <a:rPr sz="1200" dirty="0">
                <a:latin typeface="Calibri"/>
                <a:cs typeface="Calibri"/>
              </a:rPr>
              <a:t>the</a:t>
            </a:r>
            <a:r>
              <a:rPr sz="1200" spc="-45" dirty="0">
                <a:latin typeface="Calibri"/>
                <a:cs typeface="Calibri"/>
              </a:rPr>
              <a:t> </a:t>
            </a:r>
            <a:r>
              <a:rPr sz="1200" dirty="0">
                <a:latin typeface="Calibri"/>
                <a:cs typeface="Calibri"/>
              </a:rPr>
              <a:t>months</a:t>
            </a:r>
            <a:r>
              <a:rPr sz="1200" spc="-35" dirty="0">
                <a:latin typeface="Calibri"/>
                <a:cs typeface="Calibri"/>
              </a:rPr>
              <a:t> </a:t>
            </a:r>
            <a:r>
              <a:rPr sz="1200" dirty="0">
                <a:latin typeface="Calibri"/>
                <a:cs typeface="Calibri"/>
              </a:rPr>
              <a:t>with</a:t>
            </a:r>
            <a:r>
              <a:rPr sz="1200" spc="-25"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most</a:t>
            </a:r>
            <a:r>
              <a:rPr sz="1200" spc="-35" dirty="0">
                <a:latin typeface="Calibri"/>
                <a:cs typeface="Calibri"/>
              </a:rPr>
              <a:t> </a:t>
            </a:r>
            <a:r>
              <a:rPr sz="1200" dirty="0">
                <a:latin typeface="Calibri"/>
                <a:cs typeface="Calibri"/>
              </a:rPr>
              <a:t>arrivals</a:t>
            </a:r>
            <a:r>
              <a:rPr sz="1200" spc="-25" dirty="0">
                <a:latin typeface="Calibri"/>
                <a:cs typeface="Calibri"/>
              </a:rPr>
              <a:t> and </a:t>
            </a:r>
            <a:r>
              <a:rPr sz="1200" spc="-10" dirty="0">
                <a:latin typeface="Calibri"/>
                <a:cs typeface="Calibri"/>
              </a:rPr>
              <a:t>cancellations.</a:t>
            </a:r>
            <a:endParaRPr sz="1200">
              <a:latin typeface="Calibri"/>
              <a:cs typeface="Calibri"/>
            </a:endParaRPr>
          </a:p>
          <a:p>
            <a:pPr>
              <a:lnSpc>
                <a:spcPct val="100000"/>
              </a:lnSpc>
              <a:spcBef>
                <a:spcPts val="5"/>
              </a:spcBef>
            </a:pPr>
            <a:endParaRPr sz="1200">
              <a:latin typeface="Calibri"/>
              <a:cs typeface="Calibri"/>
            </a:endParaRPr>
          </a:p>
          <a:p>
            <a:pPr marL="12700">
              <a:lnSpc>
                <a:spcPct val="100000"/>
              </a:lnSpc>
            </a:pPr>
            <a:r>
              <a:rPr sz="1600" dirty="0">
                <a:latin typeface="Calibri"/>
                <a:cs typeface="Calibri"/>
              </a:rPr>
              <a:t>*</a:t>
            </a:r>
            <a:r>
              <a:rPr sz="1600" spc="-20" dirty="0">
                <a:latin typeface="Calibri"/>
                <a:cs typeface="Calibri"/>
              </a:rPr>
              <a:t> </a:t>
            </a:r>
            <a:r>
              <a:rPr sz="1600" dirty="0">
                <a:latin typeface="Calibri"/>
                <a:cs typeface="Calibri"/>
              </a:rPr>
              <a:t>Gain</a:t>
            </a:r>
            <a:r>
              <a:rPr sz="1600" spc="-20" dirty="0">
                <a:latin typeface="Calibri"/>
                <a:cs typeface="Calibri"/>
              </a:rPr>
              <a:t> </a:t>
            </a:r>
            <a:r>
              <a:rPr sz="1600" dirty="0">
                <a:latin typeface="Calibri"/>
                <a:cs typeface="Calibri"/>
              </a:rPr>
              <a:t>vs</a:t>
            </a:r>
            <a:r>
              <a:rPr sz="1600" spc="-20" dirty="0">
                <a:latin typeface="Calibri"/>
                <a:cs typeface="Calibri"/>
              </a:rPr>
              <a:t> </a:t>
            </a:r>
            <a:r>
              <a:rPr sz="1600" dirty="0">
                <a:latin typeface="Calibri"/>
                <a:cs typeface="Calibri"/>
              </a:rPr>
              <a:t>Loss</a:t>
            </a:r>
            <a:r>
              <a:rPr sz="1600" spc="-15" dirty="0">
                <a:latin typeface="Calibri"/>
                <a:cs typeface="Calibri"/>
              </a:rPr>
              <a:t> </a:t>
            </a:r>
            <a:r>
              <a:rPr sz="1600" spc="-10" dirty="0">
                <a:latin typeface="Calibri"/>
                <a:cs typeface="Calibri"/>
              </a:rPr>
              <a:t>Revenue</a:t>
            </a:r>
            <a:endParaRPr sz="1600">
              <a:latin typeface="Calibri"/>
              <a:cs typeface="Calibri"/>
            </a:endParaRPr>
          </a:p>
        </p:txBody>
      </p:sp>
      <p:pic>
        <p:nvPicPr>
          <p:cNvPr id="6" name="object 6"/>
          <p:cNvPicPr/>
          <p:nvPr/>
        </p:nvPicPr>
        <p:blipFill>
          <a:blip r:embed="rId2" cstate="print"/>
          <a:stretch>
            <a:fillRect/>
          </a:stretch>
        </p:blipFill>
        <p:spPr>
          <a:xfrm>
            <a:off x="914400" y="1943353"/>
            <a:ext cx="5721973" cy="2438896"/>
          </a:xfrm>
          <a:prstGeom prst="rect">
            <a:avLst/>
          </a:prstGeom>
        </p:spPr>
      </p:pic>
      <p:pic>
        <p:nvPicPr>
          <p:cNvPr id="7" name="object 7"/>
          <p:cNvPicPr/>
          <p:nvPr/>
        </p:nvPicPr>
        <p:blipFill>
          <a:blip r:embed="rId3" cstate="print"/>
          <a:stretch>
            <a:fillRect/>
          </a:stretch>
        </p:blipFill>
        <p:spPr>
          <a:xfrm>
            <a:off x="914400" y="5841618"/>
            <a:ext cx="5721973" cy="2439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314314"/>
            <a:ext cx="5468620" cy="1011555"/>
          </a:xfrm>
          <a:prstGeom prst="rect">
            <a:avLst/>
          </a:prstGeom>
        </p:spPr>
        <p:txBody>
          <a:bodyPr vert="horz" wrap="square" lIns="0" tIns="9525" rIns="0" bIns="0" rtlCol="0">
            <a:spAutoFit/>
          </a:bodyPr>
          <a:lstStyle/>
          <a:p>
            <a:pPr marL="12700" marR="46355">
              <a:lnSpc>
                <a:spcPct val="101800"/>
              </a:lnSpc>
              <a:spcBef>
                <a:spcPts val="75"/>
              </a:spcBef>
            </a:pPr>
            <a:r>
              <a:rPr sz="1200" dirty="0">
                <a:latin typeface="Calibri"/>
                <a:cs typeface="Calibri"/>
              </a:rPr>
              <a:t>The</a:t>
            </a:r>
            <a:r>
              <a:rPr sz="1200" spc="-25" dirty="0">
                <a:latin typeface="Calibri"/>
                <a:cs typeface="Calibri"/>
              </a:rPr>
              <a:t> </a:t>
            </a:r>
            <a:r>
              <a:rPr sz="1200" dirty="0">
                <a:latin typeface="Calibri"/>
                <a:cs typeface="Calibri"/>
              </a:rPr>
              <a:t>above</a:t>
            </a:r>
            <a:r>
              <a:rPr sz="1200" spc="-30" dirty="0">
                <a:latin typeface="Calibri"/>
                <a:cs typeface="Calibri"/>
              </a:rPr>
              <a:t> </a:t>
            </a:r>
            <a:r>
              <a:rPr sz="1200" dirty="0">
                <a:latin typeface="Calibri"/>
                <a:cs typeface="Calibri"/>
              </a:rPr>
              <a:t>figure</a:t>
            </a:r>
            <a:r>
              <a:rPr sz="1200" spc="-20" dirty="0">
                <a:latin typeface="Calibri"/>
                <a:cs typeface="Calibri"/>
              </a:rPr>
              <a:t> </a:t>
            </a:r>
            <a:r>
              <a:rPr sz="1200" dirty="0">
                <a:latin typeface="Calibri"/>
                <a:cs typeface="Calibri"/>
              </a:rPr>
              <a:t>shows</a:t>
            </a:r>
            <a:r>
              <a:rPr sz="1200" spc="-35" dirty="0">
                <a:latin typeface="Calibri"/>
                <a:cs typeface="Calibri"/>
              </a:rPr>
              <a:t> </a:t>
            </a:r>
            <a:r>
              <a:rPr sz="1200" dirty="0">
                <a:latin typeface="Calibri"/>
                <a:cs typeface="Calibri"/>
              </a:rPr>
              <a:t>that</a:t>
            </a:r>
            <a:r>
              <a:rPr sz="1200" spc="-10" dirty="0">
                <a:latin typeface="Calibri"/>
                <a:cs typeface="Calibri"/>
              </a:rPr>
              <a:t> </a:t>
            </a:r>
            <a:r>
              <a:rPr sz="1200" dirty="0">
                <a:latin typeface="Calibri"/>
                <a:cs typeface="Calibri"/>
              </a:rPr>
              <a:t>December</a:t>
            </a:r>
            <a:r>
              <a:rPr sz="1200" spc="-30" dirty="0">
                <a:latin typeface="Calibri"/>
                <a:cs typeface="Calibri"/>
              </a:rPr>
              <a:t> </a:t>
            </a:r>
            <a:r>
              <a:rPr sz="1200" dirty="0">
                <a:latin typeface="Calibri"/>
                <a:cs typeface="Calibri"/>
              </a:rPr>
              <a:t>has</a:t>
            </a:r>
            <a:r>
              <a:rPr sz="1200" spc="-30" dirty="0">
                <a:latin typeface="Calibri"/>
                <a:cs typeface="Calibri"/>
              </a:rPr>
              <a:t> </a:t>
            </a:r>
            <a:r>
              <a:rPr sz="1200" dirty="0">
                <a:latin typeface="Calibri"/>
                <a:cs typeface="Calibri"/>
              </a:rPr>
              <a:t>more</a:t>
            </a:r>
            <a:r>
              <a:rPr sz="1200" spc="-30" dirty="0">
                <a:latin typeface="Calibri"/>
                <a:cs typeface="Calibri"/>
              </a:rPr>
              <a:t> </a:t>
            </a:r>
            <a:r>
              <a:rPr sz="1200" dirty="0">
                <a:latin typeface="Calibri"/>
                <a:cs typeface="Calibri"/>
              </a:rPr>
              <a:t>revenue</a:t>
            </a:r>
            <a:r>
              <a:rPr sz="1200" spc="-20" dirty="0">
                <a:latin typeface="Calibri"/>
                <a:cs typeface="Calibri"/>
              </a:rPr>
              <a:t> </a:t>
            </a:r>
            <a:r>
              <a:rPr sz="1200" dirty="0">
                <a:latin typeface="Calibri"/>
                <a:cs typeface="Calibri"/>
              </a:rPr>
              <a:t>than</a:t>
            </a:r>
            <a:r>
              <a:rPr sz="1200" spc="-20" dirty="0">
                <a:latin typeface="Calibri"/>
                <a:cs typeface="Calibri"/>
              </a:rPr>
              <a:t> </a:t>
            </a:r>
            <a:r>
              <a:rPr sz="1200" dirty="0">
                <a:latin typeface="Calibri"/>
                <a:cs typeface="Calibri"/>
              </a:rPr>
              <a:t>lost</a:t>
            </a:r>
            <a:r>
              <a:rPr sz="1200" spc="-20" dirty="0">
                <a:latin typeface="Calibri"/>
                <a:cs typeface="Calibri"/>
              </a:rPr>
              <a:t> </a:t>
            </a:r>
            <a:r>
              <a:rPr sz="1200" dirty="0">
                <a:latin typeface="Calibri"/>
                <a:cs typeface="Calibri"/>
              </a:rPr>
              <a:t>revenue,</a:t>
            </a:r>
            <a:r>
              <a:rPr sz="1200" spc="-25" dirty="0">
                <a:latin typeface="Calibri"/>
                <a:cs typeface="Calibri"/>
              </a:rPr>
              <a:t> </a:t>
            </a:r>
            <a:r>
              <a:rPr sz="1200" dirty="0">
                <a:latin typeface="Calibri"/>
                <a:cs typeface="Calibri"/>
              </a:rPr>
              <a:t>with</a:t>
            </a:r>
            <a:r>
              <a:rPr sz="1200" spc="-30" dirty="0">
                <a:latin typeface="Calibri"/>
                <a:cs typeface="Calibri"/>
              </a:rPr>
              <a:t> </a:t>
            </a:r>
            <a:r>
              <a:rPr sz="1200" spc="-20" dirty="0">
                <a:latin typeface="Calibri"/>
                <a:cs typeface="Calibri"/>
              </a:rPr>
              <a:t>most </a:t>
            </a:r>
            <a:r>
              <a:rPr sz="1200" dirty="0">
                <a:latin typeface="Calibri"/>
                <a:cs typeface="Calibri"/>
              </a:rPr>
              <a:t>losses</a:t>
            </a:r>
            <a:r>
              <a:rPr sz="1200" spc="-25" dirty="0">
                <a:latin typeface="Calibri"/>
                <a:cs typeface="Calibri"/>
              </a:rPr>
              <a:t> </a:t>
            </a:r>
            <a:r>
              <a:rPr sz="1200" dirty="0">
                <a:latin typeface="Calibri"/>
                <a:cs typeface="Calibri"/>
              </a:rPr>
              <a:t>occurring</a:t>
            </a:r>
            <a:r>
              <a:rPr sz="1200" spc="-25" dirty="0">
                <a:latin typeface="Calibri"/>
                <a:cs typeface="Calibri"/>
              </a:rPr>
              <a:t> </a:t>
            </a:r>
            <a:r>
              <a:rPr sz="1200" dirty="0">
                <a:latin typeface="Calibri"/>
                <a:cs typeface="Calibri"/>
              </a:rPr>
              <a:t>in</a:t>
            </a:r>
            <a:r>
              <a:rPr sz="1200" spc="-25" dirty="0">
                <a:latin typeface="Calibri"/>
                <a:cs typeface="Calibri"/>
              </a:rPr>
              <a:t> </a:t>
            </a:r>
            <a:r>
              <a:rPr sz="1200" dirty="0">
                <a:latin typeface="Calibri"/>
                <a:cs typeface="Calibri"/>
              </a:rPr>
              <a:t>October</a:t>
            </a:r>
            <a:r>
              <a:rPr sz="1200" spc="-20" dirty="0">
                <a:latin typeface="Calibri"/>
                <a:cs typeface="Calibri"/>
              </a:rPr>
              <a:t> </a:t>
            </a:r>
            <a:r>
              <a:rPr sz="1200" dirty="0">
                <a:latin typeface="Calibri"/>
                <a:cs typeface="Calibri"/>
              </a:rPr>
              <a:t>compared</a:t>
            </a:r>
            <a:r>
              <a:rPr sz="1200" spc="-25" dirty="0">
                <a:latin typeface="Calibri"/>
                <a:cs typeface="Calibri"/>
              </a:rPr>
              <a:t> </a:t>
            </a:r>
            <a:r>
              <a:rPr sz="1200" dirty="0">
                <a:latin typeface="Calibri"/>
                <a:cs typeface="Calibri"/>
              </a:rPr>
              <a:t>to</a:t>
            </a:r>
            <a:r>
              <a:rPr sz="1200" spc="-35" dirty="0">
                <a:latin typeface="Calibri"/>
                <a:cs typeface="Calibri"/>
              </a:rPr>
              <a:t> </a:t>
            </a:r>
            <a:r>
              <a:rPr sz="1200" spc="-10" dirty="0">
                <a:latin typeface="Calibri"/>
                <a:cs typeface="Calibri"/>
              </a:rPr>
              <a:t>gains.</a:t>
            </a:r>
            <a:endParaRPr sz="1200">
              <a:latin typeface="Calibri"/>
              <a:cs typeface="Calibri"/>
            </a:endParaRPr>
          </a:p>
          <a:p>
            <a:pPr>
              <a:lnSpc>
                <a:spcPct val="100000"/>
              </a:lnSpc>
            </a:pPr>
            <a:endParaRPr sz="1200">
              <a:latin typeface="Calibri"/>
              <a:cs typeface="Calibri"/>
            </a:endParaRPr>
          </a:p>
          <a:p>
            <a:pPr>
              <a:lnSpc>
                <a:spcPct val="100000"/>
              </a:lnSpc>
              <a:spcBef>
                <a:spcPts val="5"/>
              </a:spcBef>
            </a:pPr>
            <a:endParaRPr sz="1200">
              <a:latin typeface="Calibri"/>
              <a:cs typeface="Calibri"/>
            </a:endParaRPr>
          </a:p>
          <a:p>
            <a:pPr marL="12700">
              <a:lnSpc>
                <a:spcPct val="100000"/>
              </a:lnSpc>
            </a:pPr>
            <a:r>
              <a:rPr sz="1600" b="1" dirty="0">
                <a:latin typeface="Calibri"/>
                <a:cs typeface="Calibri"/>
              </a:rPr>
              <a:t>December</a:t>
            </a:r>
            <a:r>
              <a:rPr sz="1600" b="1" spc="-35" dirty="0">
                <a:latin typeface="Calibri"/>
                <a:cs typeface="Calibri"/>
              </a:rPr>
              <a:t> </a:t>
            </a:r>
            <a:r>
              <a:rPr sz="1600" b="1" dirty="0">
                <a:latin typeface="Calibri"/>
                <a:cs typeface="Calibri"/>
              </a:rPr>
              <a:t>month</a:t>
            </a:r>
            <a:r>
              <a:rPr sz="1600" b="1" spc="-30" dirty="0">
                <a:latin typeface="Calibri"/>
                <a:cs typeface="Calibri"/>
              </a:rPr>
              <a:t> </a:t>
            </a:r>
            <a:r>
              <a:rPr sz="1600" b="1" dirty="0">
                <a:latin typeface="Calibri"/>
                <a:cs typeface="Calibri"/>
              </a:rPr>
              <a:t>avg</a:t>
            </a:r>
            <a:r>
              <a:rPr sz="1600" b="1" spc="-30" dirty="0">
                <a:latin typeface="Calibri"/>
                <a:cs typeface="Calibri"/>
              </a:rPr>
              <a:t> </a:t>
            </a:r>
            <a:r>
              <a:rPr sz="1600" b="1" dirty="0">
                <a:latin typeface="Calibri"/>
                <a:cs typeface="Calibri"/>
              </a:rPr>
              <a:t>lead</a:t>
            </a:r>
            <a:r>
              <a:rPr sz="1600" b="1" spc="-40" dirty="0">
                <a:latin typeface="Calibri"/>
                <a:cs typeface="Calibri"/>
              </a:rPr>
              <a:t> </a:t>
            </a:r>
            <a:r>
              <a:rPr sz="1600" b="1" dirty="0">
                <a:latin typeface="Calibri"/>
                <a:cs typeface="Calibri"/>
              </a:rPr>
              <a:t>time</a:t>
            </a:r>
            <a:r>
              <a:rPr sz="1600" b="1" spc="-20" dirty="0">
                <a:latin typeface="Calibri"/>
                <a:cs typeface="Calibri"/>
              </a:rPr>
              <a:t> </a:t>
            </a:r>
            <a:r>
              <a:rPr sz="1600" b="1" dirty="0">
                <a:latin typeface="Calibri"/>
                <a:cs typeface="Calibri"/>
              </a:rPr>
              <a:t>cancelation</a:t>
            </a:r>
            <a:r>
              <a:rPr sz="1600" b="1" spc="-40" dirty="0">
                <a:latin typeface="Calibri"/>
                <a:cs typeface="Calibri"/>
              </a:rPr>
              <a:t> </a:t>
            </a:r>
            <a:r>
              <a:rPr sz="1600" b="1" dirty="0">
                <a:latin typeface="Calibri"/>
                <a:cs typeface="Calibri"/>
              </a:rPr>
              <a:t>and</a:t>
            </a:r>
            <a:r>
              <a:rPr sz="1600" b="1" spc="-25" dirty="0">
                <a:latin typeface="Calibri"/>
                <a:cs typeface="Calibri"/>
              </a:rPr>
              <a:t> </a:t>
            </a:r>
            <a:r>
              <a:rPr sz="1600" b="1" spc="-10" dirty="0">
                <a:latin typeface="Calibri"/>
                <a:cs typeface="Calibri"/>
              </a:rPr>
              <a:t>non-cancelation</a:t>
            </a:r>
            <a:endParaRPr sz="1600">
              <a:latin typeface="Calibri"/>
              <a:cs typeface="Calibri"/>
            </a:endParaRPr>
          </a:p>
        </p:txBody>
      </p:sp>
      <p:sp>
        <p:nvSpPr>
          <p:cNvPr id="3" name="object 3"/>
          <p:cNvSpPr txBox="1"/>
          <p:nvPr/>
        </p:nvSpPr>
        <p:spPr>
          <a:xfrm>
            <a:off x="902004" y="9190481"/>
            <a:ext cx="5704205" cy="340360"/>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We</a:t>
            </a:r>
            <a:r>
              <a:rPr sz="1050" spc="-25" dirty="0">
                <a:latin typeface="Arial MT"/>
                <a:cs typeface="Arial MT"/>
              </a:rPr>
              <a:t> </a:t>
            </a:r>
            <a:r>
              <a:rPr sz="1050" dirty="0">
                <a:latin typeface="Arial MT"/>
                <a:cs typeface="Arial MT"/>
              </a:rPr>
              <a:t>can</a:t>
            </a:r>
            <a:r>
              <a:rPr sz="1050" spc="-20" dirty="0">
                <a:latin typeface="Arial MT"/>
                <a:cs typeface="Arial MT"/>
              </a:rPr>
              <a:t> </a:t>
            </a:r>
            <a:r>
              <a:rPr sz="1050" dirty="0">
                <a:latin typeface="Arial MT"/>
                <a:cs typeface="Arial MT"/>
              </a:rPr>
              <a:t>see</a:t>
            </a:r>
            <a:r>
              <a:rPr sz="1050" spc="-25" dirty="0">
                <a:latin typeface="Arial MT"/>
                <a:cs typeface="Arial MT"/>
              </a:rPr>
              <a:t> </a:t>
            </a:r>
            <a:r>
              <a:rPr sz="1050" dirty="0">
                <a:latin typeface="Arial MT"/>
                <a:cs typeface="Arial MT"/>
              </a:rPr>
              <a:t>that</a:t>
            </a:r>
            <a:r>
              <a:rPr sz="1050" spc="-25" dirty="0">
                <a:latin typeface="Arial MT"/>
                <a:cs typeface="Arial MT"/>
              </a:rPr>
              <a:t> </a:t>
            </a:r>
            <a:r>
              <a:rPr sz="1050" dirty="0">
                <a:latin typeface="Arial MT"/>
                <a:cs typeface="Arial MT"/>
              </a:rPr>
              <a:t>the</a:t>
            </a:r>
            <a:r>
              <a:rPr sz="1050" spc="-25" dirty="0">
                <a:latin typeface="Arial MT"/>
                <a:cs typeface="Arial MT"/>
              </a:rPr>
              <a:t> </a:t>
            </a:r>
            <a:r>
              <a:rPr sz="1050" spc="-10" dirty="0">
                <a:latin typeface="Arial MT"/>
                <a:cs typeface="Arial MT"/>
              </a:rPr>
              <a:t>cancellation</a:t>
            </a:r>
            <a:r>
              <a:rPr sz="1050" spc="-20" dirty="0">
                <a:latin typeface="Arial MT"/>
                <a:cs typeface="Arial MT"/>
              </a:rPr>
              <a:t> </a:t>
            </a:r>
            <a:r>
              <a:rPr sz="1050" dirty="0">
                <a:latin typeface="Arial MT"/>
                <a:cs typeface="Arial MT"/>
              </a:rPr>
              <a:t>rate</a:t>
            </a:r>
            <a:r>
              <a:rPr sz="1050" spc="-2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hotel</a:t>
            </a:r>
            <a:r>
              <a:rPr sz="1050" spc="-15" dirty="0">
                <a:latin typeface="Arial MT"/>
                <a:cs typeface="Arial MT"/>
              </a:rPr>
              <a:t> </a:t>
            </a:r>
            <a:r>
              <a:rPr sz="1050" dirty="0">
                <a:latin typeface="Arial MT"/>
                <a:cs typeface="Arial MT"/>
              </a:rPr>
              <a:t>rooms</a:t>
            </a:r>
            <a:r>
              <a:rPr sz="1050" spc="-25" dirty="0">
                <a:latin typeface="Arial MT"/>
                <a:cs typeface="Arial MT"/>
              </a:rPr>
              <a:t> </a:t>
            </a:r>
            <a:r>
              <a:rPr sz="1050" dirty="0">
                <a:latin typeface="Arial MT"/>
                <a:cs typeface="Arial MT"/>
              </a:rPr>
              <a:t>increases</a:t>
            </a:r>
            <a:r>
              <a:rPr sz="1050" spc="-30" dirty="0">
                <a:latin typeface="Arial MT"/>
                <a:cs typeface="Arial MT"/>
              </a:rPr>
              <a:t> </a:t>
            </a:r>
            <a:r>
              <a:rPr sz="1050" dirty="0">
                <a:latin typeface="Arial MT"/>
                <a:cs typeface="Arial MT"/>
              </a:rPr>
              <a:t>if</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ticket</a:t>
            </a:r>
            <a:r>
              <a:rPr sz="1050" spc="-25" dirty="0">
                <a:latin typeface="Arial MT"/>
                <a:cs typeface="Arial MT"/>
              </a:rPr>
              <a:t> </a:t>
            </a:r>
            <a:r>
              <a:rPr sz="1050" dirty="0">
                <a:latin typeface="Arial MT"/>
                <a:cs typeface="Arial MT"/>
              </a:rPr>
              <a:t>is</a:t>
            </a:r>
            <a:r>
              <a:rPr sz="1050" spc="-35" dirty="0">
                <a:latin typeface="Arial MT"/>
                <a:cs typeface="Arial MT"/>
              </a:rPr>
              <a:t> </a:t>
            </a:r>
            <a:r>
              <a:rPr sz="1050" dirty="0">
                <a:latin typeface="Arial MT"/>
                <a:cs typeface="Arial MT"/>
              </a:rPr>
              <a:t>booked</a:t>
            </a:r>
            <a:r>
              <a:rPr sz="1050" spc="-25" dirty="0">
                <a:latin typeface="Arial MT"/>
                <a:cs typeface="Arial MT"/>
              </a:rPr>
              <a:t> </a:t>
            </a:r>
            <a:r>
              <a:rPr sz="1050" dirty="0">
                <a:latin typeface="Arial MT"/>
                <a:cs typeface="Arial MT"/>
              </a:rPr>
              <a:t>through</a:t>
            </a:r>
            <a:r>
              <a:rPr sz="1050" spc="-20" dirty="0">
                <a:latin typeface="Arial MT"/>
                <a:cs typeface="Arial MT"/>
              </a:rPr>
              <a:t> </a:t>
            </a:r>
            <a:r>
              <a:rPr sz="1050" spc="-25" dirty="0">
                <a:latin typeface="Arial MT"/>
                <a:cs typeface="Arial MT"/>
              </a:rPr>
              <a:t>the </a:t>
            </a:r>
            <a:r>
              <a:rPr sz="1050" dirty="0">
                <a:latin typeface="Arial MT"/>
                <a:cs typeface="Arial MT"/>
              </a:rPr>
              <a:t>online</a:t>
            </a:r>
            <a:r>
              <a:rPr sz="1050" spc="-30" dirty="0">
                <a:latin typeface="Arial MT"/>
                <a:cs typeface="Arial MT"/>
              </a:rPr>
              <a:t> </a:t>
            </a:r>
            <a:r>
              <a:rPr sz="1050" dirty="0">
                <a:latin typeface="Arial MT"/>
                <a:cs typeface="Arial MT"/>
              </a:rPr>
              <a:t>or</a:t>
            </a:r>
            <a:r>
              <a:rPr sz="1050" spc="-35" dirty="0">
                <a:latin typeface="Arial MT"/>
                <a:cs typeface="Arial MT"/>
              </a:rPr>
              <a:t> </a:t>
            </a:r>
            <a:r>
              <a:rPr sz="1050" dirty="0">
                <a:latin typeface="Arial MT"/>
                <a:cs typeface="Arial MT"/>
              </a:rPr>
              <a:t>offline</a:t>
            </a:r>
            <a:r>
              <a:rPr sz="1050" spc="-25" dirty="0">
                <a:latin typeface="Arial MT"/>
                <a:cs typeface="Arial MT"/>
              </a:rPr>
              <a:t> </a:t>
            </a:r>
            <a:r>
              <a:rPr sz="1050" dirty="0">
                <a:latin typeface="Arial MT"/>
                <a:cs typeface="Arial MT"/>
              </a:rPr>
              <a:t>segment</a:t>
            </a:r>
            <a:r>
              <a:rPr sz="1050" spc="-35"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a</a:t>
            </a:r>
            <a:r>
              <a:rPr sz="1050" spc="-45" dirty="0">
                <a:latin typeface="Arial MT"/>
                <a:cs typeface="Arial MT"/>
              </a:rPr>
              <a:t> </a:t>
            </a:r>
            <a:r>
              <a:rPr sz="1050" dirty="0">
                <a:latin typeface="Arial MT"/>
                <a:cs typeface="Arial MT"/>
              </a:rPr>
              <a:t>lead</a:t>
            </a:r>
            <a:r>
              <a:rPr sz="1050" spc="-25" dirty="0">
                <a:latin typeface="Arial MT"/>
                <a:cs typeface="Arial MT"/>
              </a:rPr>
              <a:t> </a:t>
            </a:r>
            <a:r>
              <a:rPr sz="1050" dirty="0">
                <a:latin typeface="Arial MT"/>
                <a:cs typeface="Arial MT"/>
              </a:rPr>
              <a:t>time</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greater</a:t>
            </a:r>
            <a:r>
              <a:rPr sz="1050" spc="-45" dirty="0">
                <a:latin typeface="Arial MT"/>
                <a:cs typeface="Arial MT"/>
              </a:rPr>
              <a:t> </a:t>
            </a:r>
            <a:r>
              <a:rPr sz="1050" dirty="0">
                <a:latin typeface="Arial MT"/>
                <a:cs typeface="Arial MT"/>
              </a:rPr>
              <a:t>than</a:t>
            </a:r>
            <a:r>
              <a:rPr sz="1050" spc="-20" dirty="0">
                <a:latin typeface="Arial MT"/>
                <a:cs typeface="Arial MT"/>
              </a:rPr>
              <a:t> </a:t>
            </a:r>
            <a:r>
              <a:rPr sz="1050" dirty="0">
                <a:latin typeface="Arial MT"/>
                <a:cs typeface="Arial MT"/>
              </a:rPr>
              <a:t>or</a:t>
            </a:r>
            <a:r>
              <a:rPr sz="1050" spc="-35" dirty="0">
                <a:latin typeface="Arial MT"/>
                <a:cs typeface="Arial MT"/>
              </a:rPr>
              <a:t> </a:t>
            </a:r>
            <a:r>
              <a:rPr sz="1050" dirty="0">
                <a:latin typeface="Arial MT"/>
                <a:cs typeface="Arial MT"/>
              </a:rPr>
              <a:t>equal</a:t>
            </a:r>
            <a:r>
              <a:rPr sz="1050" spc="-25" dirty="0">
                <a:latin typeface="Arial MT"/>
                <a:cs typeface="Arial MT"/>
              </a:rPr>
              <a:t> </a:t>
            </a:r>
            <a:r>
              <a:rPr sz="1050" dirty="0">
                <a:latin typeface="Arial MT"/>
                <a:cs typeface="Arial MT"/>
              </a:rPr>
              <a:t>to</a:t>
            </a:r>
            <a:r>
              <a:rPr sz="1050" spc="-25" dirty="0">
                <a:latin typeface="Arial MT"/>
                <a:cs typeface="Arial MT"/>
              </a:rPr>
              <a:t> </a:t>
            </a:r>
            <a:r>
              <a:rPr sz="1050" dirty="0">
                <a:latin typeface="Arial MT"/>
                <a:cs typeface="Arial MT"/>
              </a:rPr>
              <a:t>100</a:t>
            </a:r>
            <a:r>
              <a:rPr sz="1050" spc="-25" dirty="0">
                <a:latin typeface="Arial MT"/>
                <a:cs typeface="Arial MT"/>
              </a:rPr>
              <a:t> </a:t>
            </a:r>
            <a:r>
              <a:rPr sz="1050" spc="-10" dirty="0">
                <a:latin typeface="Arial MT"/>
                <a:cs typeface="Arial MT"/>
              </a:rPr>
              <a:t>days.</a:t>
            </a:r>
            <a:endParaRPr sz="1050">
              <a:latin typeface="Arial MT"/>
              <a:cs typeface="Arial MT"/>
            </a:endParaRPr>
          </a:p>
        </p:txBody>
      </p:sp>
      <p:pic>
        <p:nvPicPr>
          <p:cNvPr id="4" name="object 4"/>
          <p:cNvPicPr/>
          <p:nvPr/>
        </p:nvPicPr>
        <p:blipFill>
          <a:blip r:embed="rId2" cstate="print"/>
          <a:stretch>
            <a:fillRect/>
          </a:stretch>
        </p:blipFill>
        <p:spPr>
          <a:xfrm>
            <a:off x="996688" y="1005895"/>
            <a:ext cx="5312169" cy="3952619"/>
          </a:xfrm>
          <a:prstGeom prst="rect">
            <a:avLst/>
          </a:prstGeom>
        </p:spPr>
      </p:pic>
      <p:pic>
        <p:nvPicPr>
          <p:cNvPr id="5" name="object 5"/>
          <p:cNvPicPr/>
          <p:nvPr/>
        </p:nvPicPr>
        <p:blipFill>
          <a:blip r:embed="rId3" cstate="print"/>
          <a:stretch>
            <a:fillRect/>
          </a:stretch>
        </p:blipFill>
        <p:spPr>
          <a:xfrm>
            <a:off x="914400" y="6574663"/>
            <a:ext cx="5721973" cy="23697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7066" y="892810"/>
            <a:ext cx="472440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Calibri"/>
                <a:cs typeface="Calibri"/>
              </a:rPr>
              <a:t>Special</a:t>
            </a:r>
            <a:r>
              <a:rPr sz="1600" b="1" spc="-30" dirty="0">
                <a:latin typeface="Calibri"/>
                <a:cs typeface="Calibri"/>
              </a:rPr>
              <a:t> </a:t>
            </a:r>
            <a:r>
              <a:rPr sz="1600" b="1" dirty="0">
                <a:latin typeface="Calibri"/>
                <a:cs typeface="Calibri"/>
              </a:rPr>
              <a:t>request</a:t>
            </a:r>
            <a:r>
              <a:rPr sz="1600" b="1" spc="-30" dirty="0">
                <a:latin typeface="Calibri"/>
                <a:cs typeface="Calibri"/>
              </a:rPr>
              <a:t> </a:t>
            </a:r>
            <a:r>
              <a:rPr sz="1600" b="1" dirty="0">
                <a:latin typeface="Calibri"/>
                <a:cs typeface="Calibri"/>
              </a:rPr>
              <a:t>influences</a:t>
            </a:r>
            <a:r>
              <a:rPr sz="1600" b="1" spc="-30" dirty="0">
                <a:latin typeface="Calibri"/>
                <a:cs typeface="Calibri"/>
              </a:rPr>
              <a:t> </a:t>
            </a:r>
            <a:r>
              <a:rPr sz="1600" b="1" dirty="0">
                <a:latin typeface="Calibri"/>
                <a:cs typeface="Calibri"/>
              </a:rPr>
              <a:t>the</a:t>
            </a:r>
            <a:r>
              <a:rPr sz="1600" b="1" spc="-20" dirty="0">
                <a:latin typeface="Calibri"/>
                <a:cs typeface="Calibri"/>
              </a:rPr>
              <a:t> </a:t>
            </a:r>
            <a:r>
              <a:rPr sz="1600" b="1" dirty="0">
                <a:latin typeface="Calibri"/>
                <a:cs typeface="Calibri"/>
              </a:rPr>
              <a:t>room</a:t>
            </a:r>
            <a:r>
              <a:rPr sz="1600" b="1" spc="-20" dirty="0">
                <a:latin typeface="Calibri"/>
                <a:cs typeface="Calibri"/>
              </a:rPr>
              <a:t> </a:t>
            </a:r>
            <a:r>
              <a:rPr sz="1600" b="1" dirty="0">
                <a:latin typeface="Calibri"/>
                <a:cs typeface="Calibri"/>
              </a:rPr>
              <a:t>type</a:t>
            </a:r>
            <a:r>
              <a:rPr sz="1600" b="1" spc="-35" dirty="0">
                <a:latin typeface="Calibri"/>
                <a:cs typeface="Calibri"/>
              </a:rPr>
              <a:t> </a:t>
            </a:r>
            <a:r>
              <a:rPr sz="1600" b="1" dirty="0">
                <a:latin typeface="Calibri"/>
                <a:cs typeface="Calibri"/>
              </a:rPr>
              <a:t>and</a:t>
            </a:r>
            <a:r>
              <a:rPr sz="1600" b="1" spc="-25" dirty="0">
                <a:latin typeface="Calibri"/>
                <a:cs typeface="Calibri"/>
              </a:rPr>
              <a:t> </a:t>
            </a:r>
            <a:r>
              <a:rPr sz="1600" b="1" dirty="0">
                <a:latin typeface="Calibri"/>
                <a:cs typeface="Calibri"/>
              </a:rPr>
              <a:t>Meal</a:t>
            </a:r>
            <a:r>
              <a:rPr sz="1600" b="1" spc="-25" dirty="0">
                <a:latin typeface="Calibri"/>
                <a:cs typeface="Calibri"/>
              </a:rPr>
              <a:t> </a:t>
            </a:r>
            <a:r>
              <a:rPr sz="1600" b="1" spc="-20" dirty="0">
                <a:latin typeface="Calibri"/>
                <a:cs typeface="Calibri"/>
              </a:rPr>
              <a:t>Plan</a:t>
            </a:r>
            <a:endParaRPr sz="1600">
              <a:latin typeface="Calibri"/>
              <a:cs typeface="Calibri"/>
            </a:endParaRPr>
          </a:p>
        </p:txBody>
      </p:sp>
      <p:sp>
        <p:nvSpPr>
          <p:cNvPr id="3" name="object 3"/>
          <p:cNvSpPr txBox="1"/>
          <p:nvPr/>
        </p:nvSpPr>
        <p:spPr>
          <a:xfrm>
            <a:off x="902004" y="4245990"/>
            <a:ext cx="5652770" cy="64706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a:t>
            </a:r>
            <a:r>
              <a:rPr sz="1050" spc="-35" dirty="0">
                <a:latin typeface="Arial MT"/>
                <a:cs typeface="Arial MT"/>
              </a:rPr>
              <a:t> </a:t>
            </a:r>
            <a:r>
              <a:rPr sz="1050" dirty="0">
                <a:latin typeface="Arial MT"/>
                <a:cs typeface="Arial MT"/>
              </a:rPr>
              <a:t>above</a:t>
            </a:r>
            <a:r>
              <a:rPr sz="1050" spc="-25"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shows</a:t>
            </a:r>
            <a:r>
              <a:rPr sz="1050" spc="-30"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most</a:t>
            </a:r>
            <a:r>
              <a:rPr sz="1050" spc="-35" dirty="0">
                <a:latin typeface="Arial MT"/>
                <a:cs typeface="Arial MT"/>
              </a:rPr>
              <a:t> </a:t>
            </a:r>
            <a:r>
              <a:rPr sz="1050" dirty="0">
                <a:latin typeface="Arial MT"/>
                <a:cs typeface="Arial MT"/>
              </a:rPr>
              <a:t>customer</a:t>
            </a:r>
            <a:r>
              <a:rPr sz="1050" spc="-40" dirty="0">
                <a:latin typeface="Arial MT"/>
                <a:cs typeface="Arial MT"/>
              </a:rPr>
              <a:t> </a:t>
            </a:r>
            <a:r>
              <a:rPr sz="1050" dirty="0">
                <a:latin typeface="Arial MT"/>
                <a:cs typeface="Arial MT"/>
              </a:rPr>
              <a:t>special</a:t>
            </a:r>
            <a:r>
              <a:rPr sz="1050" spc="-35" dirty="0">
                <a:latin typeface="Arial MT"/>
                <a:cs typeface="Arial MT"/>
              </a:rPr>
              <a:t> </a:t>
            </a:r>
            <a:r>
              <a:rPr sz="1050" dirty="0">
                <a:latin typeface="Arial MT"/>
                <a:cs typeface="Arial MT"/>
              </a:rPr>
              <a:t>requests</a:t>
            </a:r>
            <a:r>
              <a:rPr sz="1050" spc="-30" dirty="0">
                <a:latin typeface="Arial MT"/>
                <a:cs typeface="Arial MT"/>
              </a:rPr>
              <a:t> </a:t>
            </a:r>
            <a:r>
              <a:rPr sz="1050" dirty="0">
                <a:latin typeface="Arial MT"/>
                <a:cs typeface="Arial MT"/>
              </a:rPr>
              <a:t>are</a:t>
            </a:r>
            <a:r>
              <a:rPr sz="1050" spc="-35" dirty="0">
                <a:latin typeface="Arial MT"/>
                <a:cs typeface="Arial MT"/>
              </a:rPr>
              <a:t> </a:t>
            </a:r>
            <a:r>
              <a:rPr sz="1050" dirty="0">
                <a:latin typeface="Arial MT"/>
                <a:cs typeface="Arial MT"/>
              </a:rPr>
              <a:t>for</a:t>
            </a:r>
            <a:r>
              <a:rPr sz="1050" spc="-35"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30" dirty="0">
                <a:latin typeface="Arial MT"/>
                <a:cs typeface="Arial MT"/>
              </a:rPr>
              <a:t> </a:t>
            </a:r>
            <a:r>
              <a:rPr sz="1050" dirty="0">
                <a:latin typeface="Arial MT"/>
                <a:cs typeface="Arial MT"/>
              </a:rPr>
              <a:t>1</a:t>
            </a:r>
            <a:r>
              <a:rPr sz="1050" spc="-35"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meal</a:t>
            </a:r>
            <a:r>
              <a:rPr sz="1050" spc="-25" dirty="0">
                <a:latin typeface="Arial MT"/>
                <a:cs typeface="Arial MT"/>
              </a:rPr>
              <a:t> </a:t>
            </a:r>
            <a:r>
              <a:rPr sz="1050" spc="-20" dirty="0">
                <a:latin typeface="Arial MT"/>
                <a:cs typeface="Arial MT"/>
              </a:rPr>
              <a:t>plan </a:t>
            </a:r>
            <a:r>
              <a:rPr sz="1050" spc="-50" dirty="0">
                <a:latin typeface="Arial MT"/>
                <a:cs typeface="Arial MT"/>
              </a:rPr>
              <a:t>1</a:t>
            </a:r>
            <a:endParaRPr sz="1050">
              <a:latin typeface="Arial MT"/>
              <a:cs typeface="Arial MT"/>
            </a:endParaRPr>
          </a:p>
          <a:p>
            <a:pPr marL="12700">
              <a:lnSpc>
                <a:spcPct val="100000"/>
              </a:lnSpc>
              <a:spcBef>
                <a:spcPts val="1125"/>
              </a:spcBef>
            </a:pPr>
            <a:r>
              <a:rPr sz="1050" dirty="0">
                <a:latin typeface="Arial MT"/>
                <a:cs typeface="Arial MT"/>
              </a:rPr>
              <a:t>1.</a:t>
            </a:r>
            <a:r>
              <a:rPr sz="1050" spc="-40" dirty="0">
                <a:latin typeface="Arial MT"/>
                <a:cs typeface="Arial MT"/>
              </a:rPr>
              <a:t> </a:t>
            </a:r>
            <a:r>
              <a:rPr sz="1050" dirty="0">
                <a:latin typeface="Arial MT"/>
                <a:cs typeface="Arial MT"/>
              </a:rPr>
              <a:t>Let's</a:t>
            </a:r>
            <a:r>
              <a:rPr sz="1050" spc="-35" dirty="0">
                <a:latin typeface="Arial MT"/>
                <a:cs typeface="Arial MT"/>
              </a:rPr>
              <a:t> </a:t>
            </a:r>
            <a:r>
              <a:rPr sz="1050" dirty="0">
                <a:latin typeface="Arial MT"/>
                <a:cs typeface="Arial MT"/>
              </a:rPr>
              <a:t>focus</a:t>
            </a:r>
            <a:r>
              <a:rPr sz="1050" spc="-35" dirty="0">
                <a:latin typeface="Arial MT"/>
                <a:cs typeface="Arial MT"/>
              </a:rPr>
              <a:t> </a:t>
            </a:r>
            <a:r>
              <a:rPr sz="1050" dirty="0">
                <a:latin typeface="Arial MT"/>
                <a:cs typeface="Arial MT"/>
              </a:rPr>
              <a:t>on</a:t>
            </a:r>
            <a:r>
              <a:rPr sz="1050" spc="-30" dirty="0">
                <a:latin typeface="Arial MT"/>
                <a:cs typeface="Arial MT"/>
              </a:rPr>
              <a:t> </a:t>
            </a:r>
            <a:r>
              <a:rPr sz="1050" dirty="0">
                <a:latin typeface="Arial MT"/>
                <a:cs typeface="Arial MT"/>
              </a:rPr>
              <a:t>customers</a:t>
            </a:r>
            <a:r>
              <a:rPr sz="1050" spc="-35" dirty="0">
                <a:latin typeface="Arial MT"/>
                <a:cs typeface="Arial MT"/>
              </a:rPr>
              <a:t> </a:t>
            </a:r>
            <a:r>
              <a:rPr sz="1050" dirty="0">
                <a:latin typeface="Arial MT"/>
                <a:cs typeface="Arial MT"/>
              </a:rPr>
              <a:t>who</a:t>
            </a:r>
            <a:r>
              <a:rPr sz="1050" spc="-35" dirty="0">
                <a:latin typeface="Arial MT"/>
                <a:cs typeface="Arial MT"/>
              </a:rPr>
              <a:t> </a:t>
            </a:r>
            <a:r>
              <a:rPr sz="1050" dirty="0">
                <a:latin typeface="Arial MT"/>
                <a:cs typeface="Arial MT"/>
              </a:rPr>
              <a:t>have</a:t>
            </a:r>
            <a:r>
              <a:rPr sz="1050" spc="-30" dirty="0">
                <a:latin typeface="Arial MT"/>
                <a:cs typeface="Arial MT"/>
              </a:rPr>
              <a:t> </a:t>
            </a:r>
            <a:r>
              <a:rPr sz="1050" dirty="0">
                <a:latin typeface="Arial MT"/>
                <a:cs typeface="Arial MT"/>
              </a:rPr>
              <a:t>given</a:t>
            </a:r>
            <a:r>
              <a:rPr sz="1050" spc="-35" dirty="0">
                <a:latin typeface="Arial MT"/>
                <a:cs typeface="Arial MT"/>
              </a:rPr>
              <a:t> </a:t>
            </a:r>
            <a:r>
              <a:rPr sz="1050" dirty="0">
                <a:latin typeface="Arial MT"/>
                <a:cs typeface="Arial MT"/>
              </a:rPr>
              <a:t>special</a:t>
            </a:r>
            <a:r>
              <a:rPr sz="1050" spc="-45" dirty="0">
                <a:latin typeface="Arial MT"/>
                <a:cs typeface="Arial MT"/>
              </a:rPr>
              <a:t> </a:t>
            </a:r>
            <a:r>
              <a:rPr sz="1050" dirty="0">
                <a:latin typeface="Arial MT"/>
                <a:cs typeface="Arial MT"/>
              </a:rPr>
              <a:t>requests</a:t>
            </a:r>
            <a:r>
              <a:rPr sz="1050" spc="-30" dirty="0">
                <a:latin typeface="Arial MT"/>
                <a:cs typeface="Arial MT"/>
              </a:rPr>
              <a:t> </a:t>
            </a:r>
            <a:r>
              <a:rPr sz="1050" dirty="0">
                <a:latin typeface="Arial MT"/>
                <a:cs typeface="Arial MT"/>
              </a:rPr>
              <a:t>one</a:t>
            </a:r>
            <a:r>
              <a:rPr sz="1050" spc="-35" dirty="0">
                <a:latin typeface="Arial MT"/>
                <a:cs typeface="Arial MT"/>
              </a:rPr>
              <a:t> </a:t>
            </a:r>
            <a:r>
              <a:rPr sz="1050" spc="-10" dirty="0">
                <a:latin typeface="Arial MT"/>
                <a:cs typeface="Arial MT"/>
              </a:rPr>
              <a:t>time.</a:t>
            </a:r>
            <a:endParaRPr sz="1050">
              <a:latin typeface="Arial MT"/>
              <a:cs typeface="Arial MT"/>
            </a:endParaRPr>
          </a:p>
        </p:txBody>
      </p:sp>
      <p:sp>
        <p:nvSpPr>
          <p:cNvPr id="4" name="object 4"/>
          <p:cNvSpPr txBox="1"/>
          <p:nvPr/>
        </p:nvSpPr>
        <p:spPr>
          <a:xfrm>
            <a:off x="902004" y="8937497"/>
            <a:ext cx="5563235" cy="645160"/>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The</a:t>
            </a:r>
            <a:r>
              <a:rPr sz="1050" spc="-35" dirty="0">
                <a:latin typeface="Arial MT"/>
                <a:cs typeface="Arial MT"/>
              </a:rPr>
              <a:t> </a:t>
            </a:r>
            <a:r>
              <a:rPr sz="1050" dirty="0">
                <a:latin typeface="Arial MT"/>
                <a:cs typeface="Arial MT"/>
              </a:rPr>
              <a:t>figure</a:t>
            </a:r>
            <a:r>
              <a:rPr sz="1050" spc="-35" dirty="0">
                <a:latin typeface="Arial MT"/>
                <a:cs typeface="Arial MT"/>
              </a:rPr>
              <a:t> </a:t>
            </a:r>
            <a:r>
              <a:rPr sz="1050" dirty="0">
                <a:latin typeface="Arial MT"/>
                <a:cs typeface="Arial MT"/>
              </a:rPr>
              <a:t>shows</a:t>
            </a:r>
            <a:r>
              <a:rPr sz="1050" spc="-35"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customers</a:t>
            </a:r>
            <a:r>
              <a:rPr sz="1050" spc="-35" dirty="0">
                <a:latin typeface="Arial MT"/>
                <a:cs typeface="Arial MT"/>
              </a:rPr>
              <a:t> </a:t>
            </a:r>
            <a:r>
              <a:rPr sz="1050" dirty="0">
                <a:latin typeface="Arial MT"/>
                <a:cs typeface="Arial MT"/>
              </a:rPr>
              <a:t>who</a:t>
            </a:r>
            <a:r>
              <a:rPr sz="1050" spc="-30" dirty="0">
                <a:latin typeface="Arial MT"/>
                <a:cs typeface="Arial MT"/>
              </a:rPr>
              <a:t> </a:t>
            </a:r>
            <a:r>
              <a:rPr sz="1050" dirty="0">
                <a:latin typeface="Arial MT"/>
                <a:cs typeface="Arial MT"/>
              </a:rPr>
              <a:t>give</a:t>
            </a:r>
            <a:r>
              <a:rPr sz="1050" spc="-35" dirty="0">
                <a:latin typeface="Arial MT"/>
                <a:cs typeface="Arial MT"/>
              </a:rPr>
              <a:t> </a:t>
            </a:r>
            <a:r>
              <a:rPr sz="1050" spc="-10" dirty="0">
                <a:latin typeface="Arial MT"/>
                <a:cs typeface="Arial MT"/>
              </a:rPr>
              <a:t>one-</a:t>
            </a:r>
            <a:r>
              <a:rPr sz="1050" dirty="0">
                <a:latin typeface="Arial MT"/>
                <a:cs typeface="Arial MT"/>
              </a:rPr>
              <a:t>time</a:t>
            </a:r>
            <a:r>
              <a:rPr sz="1050" spc="-45" dirty="0">
                <a:latin typeface="Arial MT"/>
                <a:cs typeface="Arial MT"/>
              </a:rPr>
              <a:t> </a:t>
            </a:r>
            <a:r>
              <a:rPr sz="1050" dirty="0">
                <a:latin typeface="Arial MT"/>
                <a:cs typeface="Arial MT"/>
              </a:rPr>
              <a:t>special</a:t>
            </a:r>
            <a:r>
              <a:rPr sz="1050" spc="-25" dirty="0">
                <a:latin typeface="Arial MT"/>
                <a:cs typeface="Arial MT"/>
              </a:rPr>
              <a:t> </a:t>
            </a:r>
            <a:r>
              <a:rPr sz="1050" dirty="0">
                <a:latin typeface="Arial MT"/>
                <a:cs typeface="Arial MT"/>
              </a:rPr>
              <a:t>requests</a:t>
            </a:r>
            <a:r>
              <a:rPr sz="1050" spc="-35" dirty="0">
                <a:latin typeface="Arial MT"/>
                <a:cs typeface="Arial MT"/>
              </a:rPr>
              <a:t> </a:t>
            </a:r>
            <a:r>
              <a:rPr sz="1050" dirty="0">
                <a:latin typeface="Arial MT"/>
                <a:cs typeface="Arial MT"/>
              </a:rPr>
              <a:t>prefer</a:t>
            </a:r>
            <a:r>
              <a:rPr sz="1050" spc="-35"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30" dirty="0">
                <a:latin typeface="Arial MT"/>
                <a:cs typeface="Arial MT"/>
              </a:rPr>
              <a:t> </a:t>
            </a:r>
            <a:r>
              <a:rPr sz="1050" dirty="0">
                <a:latin typeface="Arial MT"/>
                <a:cs typeface="Arial MT"/>
              </a:rPr>
              <a:t>1</a:t>
            </a:r>
            <a:r>
              <a:rPr sz="1050" spc="-50" dirty="0">
                <a:latin typeface="Arial MT"/>
                <a:cs typeface="Arial MT"/>
              </a:rPr>
              <a:t> </a:t>
            </a:r>
            <a:r>
              <a:rPr sz="1050" spc="-10" dirty="0">
                <a:latin typeface="Arial MT"/>
                <a:cs typeface="Arial MT"/>
              </a:rPr>
              <a:t>most, </a:t>
            </a:r>
            <a:r>
              <a:rPr sz="1050" dirty="0">
                <a:latin typeface="Arial MT"/>
                <a:cs typeface="Arial MT"/>
              </a:rPr>
              <a:t>followed</a:t>
            </a:r>
            <a:r>
              <a:rPr sz="1050" spc="-40" dirty="0">
                <a:latin typeface="Arial MT"/>
                <a:cs typeface="Arial MT"/>
              </a:rPr>
              <a:t> </a:t>
            </a:r>
            <a:r>
              <a:rPr sz="1050" dirty="0">
                <a:latin typeface="Arial MT"/>
                <a:cs typeface="Arial MT"/>
              </a:rPr>
              <a:t>by</a:t>
            </a:r>
            <a:r>
              <a:rPr sz="1050" spc="-35" dirty="0">
                <a:latin typeface="Arial MT"/>
                <a:cs typeface="Arial MT"/>
              </a:rPr>
              <a:t> </a:t>
            </a:r>
            <a:r>
              <a:rPr sz="1050" dirty="0">
                <a:latin typeface="Arial MT"/>
                <a:cs typeface="Arial MT"/>
              </a:rPr>
              <a:t>room</a:t>
            </a:r>
            <a:r>
              <a:rPr sz="1050" spc="-30" dirty="0">
                <a:latin typeface="Arial MT"/>
                <a:cs typeface="Arial MT"/>
              </a:rPr>
              <a:t> </a:t>
            </a:r>
            <a:r>
              <a:rPr sz="1050" dirty="0">
                <a:latin typeface="Arial MT"/>
                <a:cs typeface="Arial MT"/>
              </a:rPr>
              <a:t>type</a:t>
            </a:r>
            <a:r>
              <a:rPr sz="1050" spc="-40" dirty="0">
                <a:latin typeface="Arial MT"/>
                <a:cs typeface="Arial MT"/>
              </a:rPr>
              <a:t> </a:t>
            </a:r>
            <a:r>
              <a:rPr sz="1050" dirty="0">
                <a:latin typeface="Arial MT"/>
                <a:cs typeface="Arial MT"/>
              </a:rPr>
              <a:t>4,</a:t>
            </a:r>
            <a:r>
              <a:rPr sz="1050" spc="-40" dirty="0">
                <a:latin typeface="Arial MT"/>
                <a:cs typeface="Arial MT"/>
              </a:rPr>
              <a:t> </a:t>
            </a:r>
            <a:r>
              <a:rPr sz="1050" dirty="0">
                <a:latin typeface="Arial MT"/>
                <a:cs typeface="Arial MT"/>
              </a:rPr>
              <a:t>and</a:t>
            </a:r>
            <a:r>
              <a:rPr sz="1050" spc="-35"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a:t>
            </a:r>
            <a:r>
              <a:rPr sz="1050" spc="-40" dirty="0">
                <a:latin typeface="Arial MT"/>
                <a:cs typeface="Arial MT"/>
              </a:rPr>
              <a:t> </a:t>
            </a:r>
            <a:r>
              <a:rPr sz="1050" spc="-25" dirty="0">
                <a:latin typeface="Arial MT"/>
                <a:cs typeface="Arial MT"/>
              </a:rPr>
              <a:t>1.</a:t>
            </a:r>
            <a:endParaRPr sz="1050">
              <a:latin typeface="Arial MT"/>
              <a:cs typeface="Arial MT"/>
            </a:endParaRPr>
          </a:p>
          <a:p>
            <a:pPr marL="12700">
              <a:lnSpc>
                <a:spcPct val="100000"/>
              </a:lnSpc>
              <a:spcBef>
                <a:spcPts val="1120"/>
              </a:spcBef>
            </a:pPr>
            <a:r>
              <a:rPr sz="1050" dirty="0">
                <a:latin typeface="Arial MT"/>
                <a:cs typeface="Arial MT"/>
              </a:rPr>
              <a:t>2</a:t>
            </a:r>
            <a:r>
              <a:rPr sz="1050" spc="-35" dirty="0">
                <a:latin typeface="Arial MT"/>
                <a:cs typeface="Arial MT"/>
              </a:rPr>
              <a:t> </a:t>
            </a:r>
            <a:r>
              <a:rPr sz="1050" dirty="0">
                <a:latin typeface="Arial MT"/>
                <a:cs typeface="Arial MT"/>
              </a:rPr>
              <a:t>Now</a:t>
            </a:r>
            <a:r>
              <a:rPr sz="1050" spc="-30" dirty="0">
                <a:latin typeface="Arial MT"/>
                <a:cs typeface="Arial MT"/>
              </a:rPr>
              <a:t> </a:t>
            </a:r>
            <a:r>
              <a:rPr sz="1050" dirty="0">
                <a:latin typeface="Arial MT"/>
                <a:cs typeface="Arial MT"/>
              </a:rPr>
              <a:t>let's</a:t>
            </a:r>
            <a:r>
              <a:rPr sz="1050" spc="-35" dirty="0">
                <a:latin typeface="Arial MT"/>
                <a:cs typeface="Arial MT"/>
              </a:rPr>
              <a:t> </a:t>
            </a:r>
            <a:r>
              <a:rPr sz="1050" dirty="0">
                <a:latin typeface="Arial MT"/>
                <a:cs typeface="Arial MT"/>
              </a:rPr>
              <a:t>check</a:t>
            </a:r>
            <a:r>
              <a:rPr sz="1050" spc="-35" dirty="0">
                <a:latin typeface="Arial MT"/>
                <a:cs typeface="Arial MT"/>
              </a:rPr>
              <a:t> </a:t>
            </a:r>
            <a:r>
              <a:rPr sz="1050" dirty="0">
                <a:latin typeface="Arial MT"/>
                <a:cs typeface="Arial MT"/>
              </a:rPr>
              <a:t>how</a:t>
            </a:r>
            <a:r>
              <a:rPr sz="1050" spc="-30" dirty="0">
                <a:latin typeface="Arial MT"/>
                <a:cs typeface="Arial MT"/>
              </a:rPr>
              <a:t> </a:t>
            </a:r>
            <a:r>
              <a:rPr sz="1050" spc="-10" dirty="0">
                <a:latin typeface="Arial MT"/>
                <a:cs typeface="Arial MT"/>
              </a:rPr>
              <a:t>two-</a:t>
            </a:r>
            <a:r>
              <a:rPr sz="1050" dirty="0">
                <a:latin typeface="Arial MT"/>
                <a:cs typeface="Arial MT"/>
              </a:rPr>
              <a:t>time</a:t>
            </a:r>
            <a:r>
              <a:rPr sz="1050" spc="-35" dirty="0">
                <a:latin typeface="Arial MT"/>
                <a:cs typeface="Arial MT"/>
              </a:rPr>
              <a:t> </a:t>
            </a:r>
            <a:r>
              <a:rPr sz="1050" dirty="0">
                <a:latin typeface="Arial MT"/>
                <a:cs typeface="Arial MT"/>
              </a:rPr>
              <a:t>special</a:t>
            </a:r>
            <a:r>
              <a:rPr sz="1050" spc="-30" dirty="0">
                <a:latin typeface="Arial MT"/>
                <a:cs typeface="Arial MT"/>
              </a:rPr>
              <a:t> </a:t>
            </a:r>
            <a:r>
              <a:rPr sz="1050" dirty="0">
                <a:latin typeface="Arial MT"/>
                <a:cs typeface="Arial MT"/>
              </a:rPr>
              <a:t>requests</a:t>
            </a:r>
            <a:r>
              <a:rPr sz="1050" spc="-35" dirty="0">
                <a:latin typeface="Arial MT"/>
                <a:cs typeface="Arial MT"/>
              </a:rPr>
              <a:t> </a:t>
            </a:r>
            <a:r>
              <a:rPr sz="1050" dirty="0">
                <a:latin typeface="Arial MT"/>
                <a:cs typeface="Arial MT"/>
              </a:rPr>
              <a:t>influence</a:t>
            </a:r>
            <a:r>
              <a:rPr sz="1050" spc="-35" dirty="0">
                <a:latin typeface="Arial MT"/>
                <a:cs typeface="Arial MT"/>
              </a:rPr>
              <a:t> </a:t>
            </a:r>
            <a:r>
              <a:rPr sz="1050" dirty="0">
                <a:latin typeface="Arial MT"/>
                <a:cs typeface="Arial MT"/>
              </a:rPr>
              <a:t>room</a:t>
            </a:r>
            <a:r>
              <a:rPr sz="1050" spc="-30" dirty="0">
                <a:latin typeface="Arial MT"/>
                <a:cs typeface="Arial MT"/>
              </a:rPr>
              <a:t> </a:t>
            </a:r>
            <a:r>
              <a:rPr sz="1050" dirty="0">
                <a:latin typeface="Arial MT"/>
                <a:cs typeface="Arial MT"/>
              </a:rPr>
              <a:t>type</a:t>
            </a:r>
            <a:r>
              <a:rPr sz="1050" spc="-35" dirty="0">
                <a:latin typeface="Arial MT"/>
                <a:cs typeface="Arial MT"/>
              </a:rPr>
              <a:t> </a:t>
            </a:r>
            <a:r>
              <a:rPr sz="1050" dirty="0">
                <a:latin typeface="Arial MT"/>
                <a:cs typeface="Arial MT"/>
              </a:rPr>
              <a:t>and</a:t>
            </a:r>
            <a:r>
              <a:rPr sz="1050" spc="-45" dirty="0">
                <a:latin typeface="Arial MT"/>
                <a:cs typeface="Arial MT"/>
              </a:rPr>
              <a:t> </a:t>
            </a:r>
            <a:r>
              <a:rPr sz="1050" dirty="0">
                <a:latin typeface="Arial MT"/>
                <a:cs typeface="Arial MT"/>
              </a:rPr>
              <a:t>meal</a:t>
            </a:r>
            <a:r>
              <a:rPr sz="1050" spc="-30" dirty="0">
                <a:latin typeface="Arial MT"/>
                <a:cs typeface="Arial MT"/>
              </a:rPr>
              <a:t> </a:t>
            </a:r>
            <a:r>
              <a:rPr sz="1050" spc="-10" dirty="0">
                <a:latin typeface="Arial MT"/>
                <a:cs typeface="Arial MT"/>
              </a:rPr>
              <a:t>plan.</a:t>
            </a:r>
            <a:endParaRPr sz="1050">
              <a:latin typeface="Arial MT"/>
              <a:cs typeface="Arial MT"/>
            </a:endParaRPr>
          </a:p>
        </p:txBody>
      </p:sp>
      <p:pic>
        <p:nvPicPr>
          <p:cNvPr id="5" name="object 5"/>
          <p:cNvPicPr/>
          <p:nvPr/>
        </p:nvPicPr>
        <p:blipFill>
          <a:blip r:embed="rId2" cstate="print"/>
          <a:stretch>
            <a:fillRect/>
          </a:stretch>
        </p:blipFill>
        <p:spPr>
          <a:xfrm>
            <a:off x="914400" y="1411223"/>
            <a:ext cx="5721973" cy="2824303"/>
          </a:xfrm>
          <a:prstGeom prst="rect">
            <a:avLst/>
          </a:prstGeom>
        </p:spPr>
      </p:pic>
      <p:pic>
        <p:nvPicPr>
          <p:cNvPr id="6" name="object 6"/>
          <p:cNvPicPr/>
          <p:nvPr/>
        </p:nvPicPr>
        <p:blipFill>
          <a:blip r:embed="rId3" cstate="print"/>
          <a:stretch>
            <a:fillRect/>
          </a:stretch>
        </p:blipFill>
        <p:spPr>
          <a:xfrm>
            <a:off x="1629090" y="4957858"/>
            <a:ext cx="4309784" cy="39008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407278"/>
            <a:ext cx="5716905" cy="64706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a:t>
            </a:r>
            <a:r>
              <a:rPr sz="1050" spc="-30"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customers</a:t>
            </a:r>
            <a:r>
              <a:rPr sz="1050" spc="-25" dirty="0">
                <a:latin typeface="Arial MT"/>
                <a:cs typeface="Arial MT"/>
              </a:rPr>
              <a:t> </a:t>
            </a:r>
            <a:r>
              <a:rPr sz="1050" dirty="0">
                <a:latin typeface="Arial MT"/>
                <a:cs typeface="Arial MT"/>
              </a:rPr>
              <a:t>who</a:t>
            </a:r>
            <a:r>
              <a:rPr sz="1050" spc="-35" dirty="0">
                <a:latin typeface="Arial MT"/>
                <a:cs typeface="Arial MT"/>
              </a:rPr>
              <a:t> </a:t>
            </a:r>
            <a:r>
              <a:rPr sz="1050" dirty="0">
                <a:latin typeface="Arial MT"/>
                <a:cs typeface="Arial MT"/>
              </a:rPr>
              <a:t>make</a:t>
            </a:r>
            <a:r>
              <a:rPr sz="1050" spc="-25" dirty="0">
                <a:latin typeface="Arial MT"/>
                <a:cs typeface="Arial MT"/>
              </a:rPr>
              <a:t> </a:t>
            </a:r>
            <a:r>
              <a:rPr sz="1050" dirty="0">
                <a:latin typeface="Arial MT"/>
                <a:cs typeface="Arial MT"/>
              </a:rPr>
              <a:t>special</a:t>
            </a:r>
            <a:r>
              <a:rPr sz="1050" spc="-20" dirty="0">
                <a:latin typeface="Arial MT"/>
                <a:cs typeface="Arial MT"/>
              </a:rPr>
              <a:t> </a:t>
            </a:r>
            <a:r>
              <a:rPr sz="1050" spc="-10" dirty="0">
                <a:latin typeface="Arial MT"/>
                <a:cs typeface="Arial MT"/>
              </a:rPr>
              <a:t>requests</a:t>
            </a:r>
            <a:r>
              <a:rPr sz="1050" spc="-25" dirty="0">
                <a:latin typeface="Arial MT"/>
                <a:cs typeface="Arial MT"/>
              </a:rPr>
              <a:t> </a:t>
            </a:r>
            <a:r>
              <a:rPr sz="1050" dirty="0">
                <a:latin typeface="Arial MT"/>
                <a:cs typeface="Arial MT"/>
              </a:rPr>
              <a:t>twice</a:t>
            </a:r>
            <a:r>
              <a:rPr sz="1050" spc="-40" dirty="0">
                <a:latin typeface="Arial MT"/>
                <a:cs typeface="Arial MT"/>
              </a:rPr>
              <a:t> </a:t>
            </a:r>
            <a:r>
              <a:rPr sz="1050" dirty="0">
                <a:latin typeface="Arial MT"/>
                <a:cs typeface="Arial MT"/>
              </a:rPr>
              <a:t>most</a:t>
            </a:r>
            <a:r>
              <a:rPr sz="1050" spc="-30" dirty="0">
                <a:latin typeface="Arial MT"/>
                <a:cs typeface="Arial MT"/>
              </a:rPr>
              <a:t> </a:t>
            </a:r>
            <a:r>
              <a:rPr sz="1050" dirty="0">
                <a:latin typeface="Arial MT"/>
                <a:cs typeface="Arial MT"/>
              </a:rPr>
              <a:t>prefer</a:t>
            </a:r>
            <a:r>
              <a:rPr sz="1050" spc="-40" dirty="0">
                <a:latin typeface="Arial MT"/>
                <a:cs typeface="Arial MT"/>
              </a:rPr>
              <a:t> </a:t>
            </a:r>
            <a:r>
              <a:rPr sz="1050" dirty="0">
                <a:latin typeface="Arial MT"/>
                <a:cs typeface="Arial MT"/>
              </a:rPr>
              <a:t>room</a:t>
            </a:r>
            <a:r>
              <a:rPr sz="1050" spc="-20" dirty="0">
                <a:latin typeface="Arial MT"/>
                <a:cs typeface="Arial MT"/>
              </a:rPr>
              <a:t> </a:t>
            </a:r>
            <a:r>
              <a:rPr sz="1050" dirty="0">
                <a:latin typeface="Arial MT"/>
                <a:cs typeface="Arial MT"/>
              </a:rPr>
              <a:t>types</a:t>
            </a:r>
            <a:r>
              <a:rPr sz="1050" spc="-25" dirty="0">
                <a:latin typeface="Arial MT"/>
                <a:cs typeface="Arial MT"/>
              </a:rPr>
              <a:t> </a:t>
            </a:r>
            <a:r>
              <a:rPr sz="1050" dirty="0">
                <a:latin typeface="Arial MT"/>
                <a:cs typeface="Arial MT"/>
              </a:rPr>
              <a:t>1</a:t>
            </a:r>
            <a:r>
              <a:rPr sz="1050" spc="-25" dirty="0">
                <a:latin typeface="Arial MT"/>
                <a:cs typeface="Arial MT"/>
              </a:rPr>
              <a:t> and </a:t>
            </a:r>
            <a:r>
              <a:rPr sz="1050" dirty="0">
                <a:latin typeface="Arial MT"/>
                <a:cs typeface="Arial MT"/>
              </a:rPr>
              <a:t>4</a:t>
            </a:r>
            <a:r>
              <a:rPr sz="1050" spc="-35"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a:t>
            </a:r>
            <a:r>
              <a:rPr sz="1050" spc="-30" dirty="0">
                <a:latin typeface="Arial MT"/>
                <a:cs typeface="Arial MT"/>
              </a:rPr>
              <a:t> </a:t>
            </a:r>
            <a:r>
              <a:rPr sz="1050" spc="-25" dirty="0">
                <a:latin typeface="Arial MT"/>
                <a:cs typeface="Arial MT"/>
              </a:rPr>
              <a:t>1.</a:t>
            </a:r>
            <a:endParaRPr sz="1050">
              <a:latin typeface="Arial MT"/>
              <a:cs typeface="Arial MT"/>
            </a:endParaRPr>
          </a:p>
          <a:p>
            <a:pPr marL="12700">
              <a:lnSpc>
                <a:spcPct val="100000"/>
              </a:lnSpc>
              <a:spcBef>
                <a:spcPts val="1125"/>
              </a:spcBef>
            </a:pPr>
            <a:r>
              <a:rPr sz="1050" dirty="0">
                <a:latin typeface="Arial MT"/>
                <a:cs typeface="Arial MT"/>
              </a:rPr>
              <a:t>3.</a:t>
            </a:r>
            <a:r>
              <a:rPr sz="1050" spc="-40" dirty="0">
                <a:latin typeface="Arial MT"/>
                <a:cs typeface="Arial MT"/>
              </a:rPr>
              <a:t> </a:t>
            </a:r>
            <a:r>
              <a:rPr sz="1050" dirty="0">
                <a:latin typeface="Arial MT"/>
                <a:cs typeface="Arial MT"/>
              </a:rPr>
              <a:t>Let's</a:t>
            </a:r>
            <a:r>
              <a:rPr sz="1050" spc="-30" dirty="0">
                <a:latin typeface="Arial MT"/>
                <a:cs typeface="Arial MT"/>
              </a:rPr>
              <a:t> </a:t>
            </a:r>
            <a:r>
              <a:rPr sz="1050" dirty="0">
                <a:latin typeface="Arial MT"/>
                <a:cs typeface="Arial MT"/>
              </a:rPr>
              <a:t>see</a:t>
            </a:r>
            <a:r>
              <a:rPr sz="1050" spc="-3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three</a:t>
            </a:r>
            <a:r>
              <a:rPr sz="1050" spc="-35" dirty="0">
                <a:latin typeface="Arial MT"/>
                <a:cs typeface="Arial MT"/>
              </a:rPr>
              <a:t> </a:t>
            </a:r>
            <a:r>
              <a:rPr sz="1050" dirty="0">
                <a:latin typeface="Arial MT"/>
                <a:cs typeface="Arial MT"/>
              </a:rPr>
              <a:t>time</a:t>
            </a:r>
            <a:r>
              <a:rPr sz="1050" spc="-45" dirty="0">
                <a:latin typeface="Arial MT"/>
                <a:cs typeface="Arial MT"/>
              </a:rPr>
              <a:t> </a:t>
            </a:r>
            <a:r>
              <a:rPr sz="1050" dirty="0">
                <a:latin typeface="Arial MT"/>
                <a:cs typeface="Arial MT"/>
              </a:rPr>
              <a:t>special</a:t>
            </a:r>
            <a:r>
              <a:rPr sz="1050" spc="-25" dirty="0">
                <a:latin typeface="Arial MT"/>
                <a:cs typeface="Arial MT"/>
              </a:rPr>
              <a:t> </a:t>
            </a:r>
            <a:r>
              <a:rPr sz="1050" dirty="0">
                <a:latin typeface="Arial MT"/>
                <a:cs typeface="Arial MT"/>
              </a:rPr>
              <a:t>request</a:t>
            </a:r>
            <a:r>
              <a:rPr sz="1050" spc="-30" dirty="0">
                <a:latin typeface="Arial MT"/>
                <a:cs typeface="Arial MT"/>
              </a:rPr>
              <a:t> </a:t>
            </a:r>
            <a:r>
              <a:rPr sz="1050" dirty="0">
                <a:latin typeface="Arial MT"/>
                <a:cs typeface="Arial MT"/>
              </a:rPr>
              <a:t>influence</a:t>
            </a:r>
            <a:r>
              <a:rPr sz="1050" spc="-30" dirty="0">
                <a:latin typeface="Arial MT"/>
                <a:cs typeface="Arial MT"/>
              </a:rPr>
              <a:t> </a:t>
            </a:r>
            <a:r>
              <a:rPr sz="1050" dirty="0">
                <a:latin typeface="Arial MT"/>
                <a:cs typeface="Arial MT"/>
              </a:rPr>
              <a:t>the</a:t>
            </a:r>
            <a:r>
              <a:rPr sz="1050" spc="-35"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30" dirty="0">
                <a:latin typeface="Arial MT"/>
                <a:cs typeface="Arial MT"/>
              </a:rPr>
              <a:t> </a:t>
            </a:r>
            <a:r>
              <a:rPr sz="1050" dirty="0">
                <a:latin typeface="Arial MT"/>
                <a:cs typeface="Arial MT"/>
              </a:rPr>
              <a:t>and</a:t>
            </a:r>
            <a:r>
              <a:rPr sz="1050" spc="-30" dirty="0">
                <a:latin typeface="Arial MT"/>
                <a:cs typeface="Arial MT"/>
              </a:rPr>
              <a:t> </a:t>
            </a:r>
            <a:r>
              <a:rPr sz="1050" dirty="0">
                <a:latin typeface="Arial MT"/>
                <a:cs typeface="Arial MT"/>
              </a:rPr>
              <a:t>meal</a:t>
            </a:r>
            <a:r>
              <a:rPr sz="1050" spc="-30" dirty="0">
                <a:latin typeface="Arial MT"/>
                <a:cs typeface="Arial MT"/>
              </a:rPr>
              <a:t> </a:t>
            </a:r>
            <a:r>
              <a:rPr sz="1050" spc="-20" dirty="0">
                <a:latin typeface="Arial MT"/>
                <a:cs typeface="Arial MT"/>
              </a:rPr>
              <a:t>plan</a:t>
            </a:r>
            <a:endParaRPr sz="1050">
              <a:latin typeface="Arial MT"/>
              <a:cs typeface="Arial MT"/>
            </a:endParaRPr>
          </a:p>
        </p:txBody>
      </p:sp>
      <p:pic>
        <p:nvPicPr>
          <p:cNvPr id="3" name="object 3"/>
          <p:cNvPicPr/>
          <p:nvPr/>
        </p:nvPicPr>
        <p:blipFill>
          <a:blip r:embed="rId2" cstate="print"/>
          <a:stretch>
            <a:fillRect/>
          </a:stretch>
        </p:blipFill>
        <p:spPr>
          <a:xfrm>
            <a:off x="986517" y="994462"/>
            <a:ext cx="4511343" cy="4083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236590"/>
            <a:ext cx="5739765" cy="64706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a:t>
            </a:r>
            <a:r>
              <a:rPr sz="1050" spc="-30" dirty="0">
                <a:latin typeface="Arial MT"/>
                <a:cs typeface="Arial MT"/>
              </a:rPr>
              <a:t> </a:t>
            </a:r>
            <a:r>
              <a:rPr sz="1050" dirty="0">
                <a:latin typeface="Arial MT"/>
                <a:cs typeface="Arial MT"/>
              </a:rPr>
              <a:t>figure</a:t>
            </a:r>
            <a:r>
              <a:rPr sz="1050" spc="-25"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customers</a:t>
            </a:r>
            <a:r>
              <a:rPr sz="1050" spc="-25" dirty="0">
                <a:latin typeface="Arial MT"/>
                <a:cs typeface="Arial MT"/>
              </a:rPr>
              <a:t> </a:t>
            </a:r>
            <a:r>
              <a:rPr sz="1050" dirty="0">
                <a:latin typeface="Arial MT"/>
                <a:cs typeface="Arial MT"/>
              </a:rPr>
              <a:t>who</a:t>
            </a:r>
            <a:r>
              <a:rPr sz="1050" spc="-35" dirty="0">
                <a:latin typeface="Arial MT"/>
                <a:cs typeface="Arial MT"/>
              </a:rPr>
              <a:t> </a:t>
            </a:r>
            <a:r>
              <a:rPr sz="1050" dirty="0">
                <a:latin typeface="Arial MT"/>
                <a:cs typeface="Arial MT"/>
              </a:rPr>
              <a:t>make</a:t>
            </a:r>
            <a:r>
              <a:rPr sz="1050" spc="-25" dirty="0">
                <a:latin typeface="Arial MT"/>
                <a:cs typeface="Arial MT"/>
              </a:rPr>
              <a:t> </a:t>
            </a:r>
            <a:r>
              <a:rPr sz="1050" dirty="0">
                <a:latin typeface="Arial MT"/>
                <a:cs typeface="Arial MT"/>
              </a:rPr>
              <a:t>special</a:t>
            </a:r>
            <a:r>
              <a:rPr sz="1050" spc="-20" dirty="0">
                <a:latin typeface="Arial MT"/>
                <a:cs typeface="Arial MT"/>
              </a:rPr>
              <a:t> </a:t>
            </a:r>
            <a:r>
              <a:rPr sz="1050" spc="-10" dirty="0">
                <a:latin typeface="Arial MT"/>
                <a:cs typeface="Arial MT"/>
              </a:rPr>
              <a:t>requests</a:t>
            </a:r>
            <a:r>
              <a:rPr sz="1050" spc="-25" dirty="0">
                <a:latin typeface="Arial MT"/>
                <a:cs typeface="Arial MT"/>
              </a:rPr>
              <a:t> </a:t>
            </a:r>
            <a:r>
              <a:rPr sz="1050" dirty="0">
                <a:latin typeface="Arial MT"/>
                <a:cs typeface="Arial MT"/>
              </a:rPr>
              <a:t>thrice</a:t>
            </a:r>
            <a:r>
              <a:rPr sz="1050" spc="-35" dirty="0">
                <a:latin typeface="Arial MT"/>
                <a:cs typeface="Arial MT"/>
              </a:rPr>
              <a:t> </a:t>
            </a:r>
            <a:r>
              <a:rPr sz="1050" dirty="0">
                <a:latin typeface="Arial MT"/>
                <a:cs typeface="Arial MT"/>
              </a:rPr>
              <a:t>most</a:t>
            </a:r>
            <a:r>
              <a:rPr sz="1050" spc="-30" dirty="0">
                <a:latin typeface="Arial MT"/>
                <a:cs typeface="Arial MT"/>
              </a:rPr>
              <a:t> </a:t>
            </a:r>
            <a:r>
              <a:rPr sz="1050" dirty="0">
                <a:latin typeface="Arial MT"/>
                <a:cs typeface="Arial MT"/>
              </a:rPr>
              <a:t>prefer</a:t>
            </a:r>
            <a:r>
              <a:rPr sz="1050" spc="-30" dirty="0">
                <a:latin typeface="Arial MT"/>
                <a:cs typeface="Arial MT"/>
              </a:rPr>
              <a:t> </a:t>
            </a:r>
            <a:r>
              <a:rPr sz="1050" dirty="0">
                <a:latin typeface="Arial MT"/>
                <a:cs typeface="Arial MT"/>
              </a:rPr>
              <a:t>room</a:t>
            </a:r>
            <a:r>
              <a:rPr sz="1050" spc="-15" dirty="0">
                <a:latin typeface="Arial MT"/>
                <a:cs typeface="Arial MT"/>
              </a:rPr>
              <a:t> </a:t>
            </a:r>
            <a:r>
              <a:rPr sz="1050" dirty="0">
                <a:latin typeface="Arial MT"/>
                <a:cs typeface="Arial MT"/>
              </a:rPr>
              <a:t>types</a:t>
            </a:r>
            <a:r>
              <a:rPr sz="1050" spc="-25" dirty="0">
                <a:latin typeface="Arial MT"/>
                <a:cs typeface="Arial MT"/>
              </a:rPr>
              <a:t> </a:t>
            </a:r>
            <a:r>
              <a:rPr sz="1050" dirty="0">
                <a:latin typeface="Arial MT"/>
                <a:cs typeface="Arial MT"/>
              </a:rPr>
              <a:t>1</a:t>
            </a:r>
            <a:r>
              <a:rPr sz="1050" spc="-25" dirty="0">
                <a:latin typeface="Arial MT"/>
                <a:cs typeface="Arial MT"/>
              </a:rPr>
              <a:t> and </a:t>
            </a:r>
            <a:r>
              <a:rPr sz="1050" dirty="0">
                <a:latin typeface="Arial MT"/>
                <a:cs typeface="Arial MT"/>
              </a:rPr>
              <a:t>4</a:t>
            </a:r>
            <a:r>
              <a:rPr sz="1050" spc="-35"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a:t>
            </a:r>
            <a:r>
              <a:rPr sz="1050" spc="-30" dirty="0">
                <a:latin typeface="Arial MT"/>
                <a:cs typeface="Arial MT"/>
              </a:rPr>
              <a:t> </a:t>
            </a:r>
            <a:r>
              <a:rPr sz="1050" spc="-25" dirty="0">
                <a:latin typeface="Arial MT"/>
                <a:cs typeface="Arial MT"/>
              </a:rPr>
              <a:t>1.</a:t>
            </a:r>
            <a:endParaRPr sz="1050">
              <a:latin typeface="Arial MT"/>
              <a:cs typeface="Arial MT"/>
            </a:endParaRPr>
          </a:p>
          <a:p>
            <a:pPr marL="12700">
              <a:lnSpc>
                <a:spcPct val="100000"/>
              </a:lnSpc>
              <a:spcBef>
                <a:spcPts val="1125"/>
              </a:spcBef>
            </a:pPr>
            <a:r>
              <a:rPr sz="1050" dirty="0">
                <a:latin typeface="Arial MT"/>
                <a:cs typeface="Arial MT"/>
              </a:rPr>
              <a:t>4.</a:t>
            </a:r>
            <a:r>
              <a:rPr sz="1050" spc="-70" dirty="0">
                <a:latin typeface="Arial MT"/>
                <a:cs typeface="Arial MT"/>
              </a:rPr>
              <a:t> </a:t>
            </a:r>
            <a:r>
              <a:rPr sz="1050" dirty="0">
                <a:latin typeface="Arial MT"/>
                <a:cs typeface="Arial MT"/>
              </a:rPr>
              <a:t>Let's</a:t>
            </a:r>
            <a:r>
              <a:rPr sz="1050" spc="-20" dirty="0">
                <a:latin typeface="Arial MT"/>
                <a:cs typeface="Arial MT"/>
              </a:rPr>
              <a:t> </a:t>
            </a:r>
            <a:r>
              <a:rPr sz="1050" dirty="0">
                <a:latin typeface="Arial MT"/>
                <a:cs typeface="Arial MT"/>
              </a:rPr>
              <a:t>see</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special</a:t>
            </a:r>
            <a:r>
              <a:rPr sz="1050" spc="-20" dirty="0">
                <a:latin typeface="Arial MT"/>
                <a:cs typeface="Arial MT"/>
              </a:rPr>
              <a:t> </a:t>
            </a:r>
            <a:r>
              <a:rPr sz="1050" dirty="0">
                <a:latin typeface="Arial MT"/>
                <a:cs typeface="Arial MT"/>
              </a:rPr>
              <a:t>request</a:t>
            </a:r>
            <a:r>
              <a:rPr sz="1050" spc="-30" dirty="0">
                <a:latin typeface="Arial MT"/>
                <a:cs typeface="Arial MT"/>
              </a:rPr>
              <a:t> </a:t>
            </a:r>
            <a:r>
              <a:rPr sz="1050" dirty="0">
                <a:latin typeface="Arial MT"/>
                <a:cs typeface="Arial MT"/>
              </a:rPr>
              <a:t>four</a:t>
            </a:r>
            <a:r>
              <a:rPr sz="1050" spc="-25" dirty="0">
                <a:latin typeface="Arial MT"/>
                <a:cs typeface="Arial MT"/>
              </a:rPr>
              <a:t> </a:t>
            </a:r>
            <a:r>
              <a:rPr sz="1050" dirty="0">
                <a:latin typeface="Arial MT"/>
                <a:cs typeface="Arial MT"/>
              </a:rPr>
              <a:t>times</a:t>
            </a:r>
            <a:r>
              <a:rPr sz="1050" spc="-40" dirty="0">
                <a:latin typeface="Arial MT"/>
                <a:cs typeface="Arial MT"/>
              </a:rPr>
              <a:t> </a:t>
            </a:r>
            <a:r>
              <a:rPr sz="1050" spc="-10" dirty="0">
                <a:latin typeface="Arial MT"/>
                <a:cs typeface="Arial MT"/>
              </a:rPr>
              <a:t>influence</a:t>
            </a:r>
            <a:r>
              <a:rPr sz="1050" spc="-40" dirty="0">
                <a:latin typeface="Arial MT"/>
                <a:cs typeface="Arial MT"/>
              </a:rPr>
              <a:t> </a:t>
            </a:r>
            <a:r>
              <a:rPr sz="1050" dirty="0">
                <a:latin typeface="Arial MT"/>
                <a:cs typeface="Arial MT"/>
              </a:rPr>
              <a:t>by</a:t>
            </a:r>
            <a:r>
              <a:rPr sz="1050" spc="-20" dirty="0">
                <a:latin typeface="Arial MT"/>
                <a:cs typeface="Arial MT"/>
              </a:rPr>
              <a:t> </a:t>
            </a:r>
            <a:r>
              <a:rPr sz="1050" dirty="0">
                <a:latin typeface="Arial MT"/>
                <a:cs typeface="Arial MT"/>
              </a:rPr>
              <a:t>room</a:t>
            </a:r>
            <a:r>
              <a:rPr sz="1050" spc="-20" dirty="0">
                <a:latin typeface="Arial MT"/>
                <a:cs typeface="Arial MT"/>
              </a:rPr>
              <a:t> </a:t>
            </a:r>
            <a:r>
              <a:rPr sz="1050" dirty="0">
                <a:latin typeface="Arial MT"/>
                <a:cs typeface="Arial MT"/>
              </a:rPr>
              <a:t>and</a:t>
            </a:r>
            <a:r>
              <a:rPr sz="1050" spc="-25" dirty="0">
                <a:latin typeface="Arial MT"/>
                <a:cs typeface="Arial MT"/>
              </a:rPr>
              <a:t> </a:t>
            </a:r>
            <a:r>
              <a:rPr sz="1050" dirty="0">
                <a:latin typeface="Arial MT"/>
                <a:cs typeface="Arial MT"/>
              </a:rPr>
              <a:t>meal</a:t>
            </a:r>
            <a:r>
              <a:rPr sz="1050" spc="-20" dirty="0">
                <a:latin typeface="Arial MT"/>
                <a:cs typeface="Arial MT"/>
              </a:rPr>
              <a:t> </a:t>
            </a:r>
            <a:r>
              <a:rPr sz="1050" spc="-10" dirty="0">
                <a:latin typeface="Arial MT"/>
                <a:cs typeface="Arial MT"/>
              </a:rPr>
              <a:t>plan.</a:t>
            </a:r>
            <a:endParaRPr sz="1050">
              <a:latin typeface="Arial MT"/>
              <a:cs typeface="Arial MT"/>
            </a:endParaRPr>
          </a:p>
        </p:txBody>
      </p:sp>
      <p:pic>
        <p:nvPicPr>
          <p:cNvPr id="3" name="object 3"/>
          <p:cNvPicPr/>
          <p:nvPr/>
        </p:nvPicPr>
        <p:blipFill>
          <a:blip r:embed="rId2" cstate="print"/>
          <a:stretch>
            <a:fillRect/>
          </a:stretch>
        </p:blipFill>
        <p:spPr>
          <a:xfrm>
            <a:off x="985251" y="993070"/>
            <a:ext cx="4369205" cy="4012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623940"/>
            <a:ext cx="5740400" cy="645160"/>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The</a:t>
            </a:r>
            <a:r>
              <a:rPr sz="1050" spc="-25"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customers</a:t>
            </a:r>
            <a:r>
              <a:rPr sz="1050" spc="-25" dirty="0">
                <a:latin typeface="Arial MT"/>
                <a:cs typeface="Arial MT"/>
              </a:rPr>
              <a:t> </a:t>
            </a:r>
            <a:r>
              <a:rPr sz="1050" dirty="0">
                <a:latin typeface="Arial MT"/>
                <a:cs typeface="Arial MT"/>
              </a:rPr>
              <a:t>who</a:t>
            </a:r>
            <a:r>
              <a:rPr sz="1050" spc="-35" dirty="0">
                <a:latin typeface="Arial MT"/>
                <a:cs typeface="Arial MT"/>
              </a:rPr>
              <a:t> </a:t>
            </a:r>
            <a:r>
              <a:rPr sz="1050" dirty="0">
                <a:latin typeface="Arial MT"/>
                <a:cs typeface="Arial MT"/>
              </a:rPr>
              <a:t>make</a:t>
            </a:r>
            <a:r>
              <a:rPr sz="1050" spc="-25" dirty="0">
                <a:latin typeface="Arial MT"/>
                <a:cs typeface="Arial MT"/>
              </a:rPr>
              <a:t> </a:t>
            </a:r>
            <a:r>
              <a:rPr sz="1050" dirty="0">
                <a:latin typeface="Arial MT"/>
                <a:cs typeface="Arial MT"/>
              </a:rPr>
              <a:t>special</a:t>
            </a:r>
            <a:r>
              <a:rPr sz="1050" spc="-20" dirty="0">
                <a:latin typeface="Arial MT"/>
                <a:cs typeface="Arial MT"/>
              </a:rPr>
              <a:t> </a:t>
            </a:r>
            <a:r>
              <a:rPr sz="1050" spc="-10" dirty="0">
                <a:latin typeface="Arial MT"/>
                <a:cs typeface="Arial MT"/>
              </a:rPr>
              <a:t>requests</a:t>
            </a:r>
            <a:r>
              <a:rPr sz="1050" spc="-25" dirty="0">
                <a:latin typeface="Arial MT"/>
                <a:cs typeface="Arial MT"/>
              </a:rPr>
              <a:t> </a:t>
            </a:r>
            <a:r>
              <a:rPr sz="1050" dirty="0">
                <a:latin typeface="Arial MT"/>
                <a:cs typeface="Arial MT"/>
              </a:rPr>
              <a:t>four</a:t>
            </a:r>
            <a:r>
              <a:rPr sz="1050" spc="-30" dirty="0">
                <a:latin typeface="Arial MT"/>
                <a:cs typeface="Arial MT"/>
              </a:rPr>
              <a:t> </a:t>
            </a:r>
            <a:r>
              <a:rPr sz="1050" dirty="0">
                <a:latin typeface="Arial MT"/>
                <a:cs typeface="Arial MT"/>
              </a:rPr>
              <a:t>times</a:t>
            </a:r>
            <a:r>
              <a:rPr sz="1050" spc="-40" dirty="0">
                <a:latin typeface="Arial MT"/>
                <a:cs typeface="Arial MT"/>
              </a:rPr>
              <a:t> </a:t>
            </a:r>
            <a:r>
              <a:rPr sz="1050" dirty="0">
                <a:latin typeface="Arial MT"/>
                <a:cs typeface="Arial MT"/>
              </a:rPr>
              <a:t>most</a:t>
            </a:r>
            <a:r>
              <a:rPr sz="1050" spc="-30" dirty="0">
                <a:latin typeface="Arial MT"/>
                <a:cs typeface="Arial MT"/>
              </a:rPr>
              <a:t> </a:t>
            </a:r>
            <a:r>
              <a:rPr sz="1050" dirty="0">
                <a:latin typeface="Arial MT"/>
                <a:cs typeface="Arial MT"/>
              </a:rPr>
              <a:t>prefer</a:t>
            </a:r>
            <a:r>
              <a:rPr sz="1050" spc="-30" dirty="0">
                <a:latin typeface="Arial MT"/>
                <a:cs typeface="Arial MT"/>
              </a:rPr>
              <a:t> </a:t>
            </a:r>
            <a:r>
              <a:rPr sz="1050" dirty="0">
                <a:latin typeface="Arial MT"/>
                <a:cs typeface="Arial MT"/>
              </a:rPr>
              <a:t>room</a:t>
            </a:r>
            <a:r>
              <a:rPr sz="1050" spc="-15" dirty="0">
                <a:latin typeface="Arial MT"/>
                <a:cs typeface="Arial MT"/>
              </a:rPr>
              <a:t> </a:t>
            </a:r>
            <a:r>
              <a:rPr sz="1050" dirty="0">
                <a:latin typeface="Arial MT"/>
                <a:cs typeface="Arial MT"/>
              </a:rPr>
              <a:t>types</a:t>
            </a:r>
            <a:r>
              <a:rPr sz="1050" spc="-25" dirty="0">
                <a:latin typeface="Arial MT"/>
                <a:cs typeface="Arial MT"/>
              </a:rPr>
              <a:t> </a:t>
            </a:r>
            <a:r>
              <a:rPr sz="1050" spc="-50" dirty="0">
                <a:latin typeface="Arial MT"/>
                <a:cs typeface="Arial MT"/>
              </a:rPr>
              <a:t>1 </a:t>
            </a:r>
            <a:r>
              <a:rPr sz="1050" dirty="0">
                <a:latin typeface="Arial MT"/>
                <a:cs typeface="Arial MT"/>
              </a:rPr>
              <a:t>and</a:t>
            </a:r>
            <a:r>
              <a:rPr sz="1050" spc="-35" dirty="0">
                <a:latin typeface="Arial MT"/>
                <a:cs typeface="Arial MT"/>
              </a:rPr>
              <a:t> </a:t>
            </a:r>
            <a:r>
              <a:rPr sz="1050" dirty="0">
                <a:latin typeface="Arial MT"/>
                <a:cs typeface="Arial MT"/>
              </a:rPr>
              <a:t>4</a:t>
            </a:r>
            <a:r>
              <a:rPr sz="1050" spc="-40" dirty="0">
                <a:latin typeface="Arial MT"/>
                <a:cs typeface="Arial MT"/>
              </a:rPr>
              <a:t> </a:t>
            </a:r>
            <a:r>
              <a:rPr sz="1050" dirty="0">
                <a:latin typeface="Arial MT"/>
                <a:cs typeface="Arial MT"/>
              </a:rPr>
              <a:t>and</a:t>
            </a:r>
            <a:r>
              <a:rPr sz="1050" spc="-35"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a:t>
            </a:r>
            <a:r>
              <a:rPr sz="1050" spc="-35" dirty="0">
                <a:latin typeface="Arial MT"/>
                <a:cs typeface="Arial MT"/>
              </a:rPr>
              <a:t> </a:t>
            </a:r>
            <a:r>
              <a:rPr sz="1050" spc="-25" dirty="0">
                <a:latin typeface="Arial MT"/>
                <a:cs typeface="Arial MT"/>
              </a:rPr>
              <a:t>1.</a:t>
            </a:r>
            <a:endParaRPr sz="1050">
              <a:latin typeface="Arial MT"/>
              <a:cs typeface="Arial MT"/>
            </a:endParaRPr>
          </a:p>
          <a:p>
            <a:pPr marL="12700">
              <a:lnSpc>
                <a:spcPct val="100000"/>
              </a:lnSpc>
              <a:spcBef>
                <a:spcPts val="1120"/>
              </a:spcBef>
            </a:pPr>
            <a:r>
              <a:rPr sz="1050" dirty="0">
                <a:latin typeface="Arial MT"/>
                <a:cs typeface="Arial MT"/>
              </a:rPr>
              <a:t>5.</a:t>
            </a:r>
            <a:r>
              <a:rPr sz="1050" spc="-40" dirty="0">
                <a:latin typeface="Arial MT"/>
                <a:cs typeface="Arial MT"/>
              </a:rPr>
              <a:t> </a:t>
            </a:r>
            <a:r>
              <a:rPr sz="1050" dirty="0">
                <a:latin typeface="Arial MT"/>
                <a:cs typeface="Arial MT"/>
              </a:rPr>
              <a:t>Now</a:t>
            </a:r>
            <a:r>
              <a:rPr sz="1050" spc="-30" dirty="0">
                <a:latin typeface="Arial MT"/>
                <a:cs typeface="Arial MT"/>
              </a:rPr>
              <a:t> </a:t>
            </a:r>
            <a:r>
              <a:rPr sz="1050" dirty="0">
                <a:latin typeface="Arial MT"/>
                <a:cs typeface="Arial MT"/>
              </a:rPr>
              <a:t>let's</a:t>
            </a:r>
            <a:r>
              <a:rPr sz="1050" spc="-30" dirty="0">
                <a:latin typeface="Arial MT"/>
                <a:cs typeface="Arial MT"/>
              </a:rPr>
              <a:t> </a:t>
            </a:r>
            <a:r>
              <a:rPr sz="1050" dirty="0">
                <a:latin typeface="Arial MT"/>
                <a:cs typeface="Arial MT"/>
              </a:rPr>
              <a:t>see</a:t>
            </a:r>
            <a:r>
              <a:rPr sz="1050" spc="-35" dirty="0">
                <a:latin typeface="Arial MT"/>
                <a:cs typeface="Arial MT"/>
              </a:rPr>
              <a:t> </a:t>
            </a:r>
            <a:r>
              <a:rPr sz="1050" dirty="0">
                <a:latin typeface="Arial MT"/>
                <a:cs typeface="Arial MT"/>
              </a:rPr>
              <a:t>five</a:t>
            </a:r>
            <a:r>
              <a:rPr sz="1050" spc="-35" dirty="0">
                <a:latin typeface="Arial MT"/>
                <a:cs typeface="Arial MT"/>
              </a:rPr>
              <a:t> </a:t>
            </a:r>
            <a:r>
              <a:rPr sz="1050" dirty="0">
                <a:latin typeface="Arial MT"/>
                <a:cs typeface="Arial MT"/>
              </a:rPr>
              <a:t>special</a:t>
            </a:r>
            <a:r>
              <a:rPr sz="1050" spc="-25" dirty="0">
                <a:latin typeface="Arial MT"/>
                <a:cs typeface="Arial MT"/>
              </a:rPr>
              <a:t> </a:t>
            </a:r>
            <a:r>
              <a:rPr sz="1050" dirty="0">
                <a:latin typeface="Arial MT"/>
                <a:cs typeface="Arial MT"/>
              </a:rPr>
              <a:t>request</a:t>
            </a:r>
            <a:r>
              <a:rPr sz="1050" spc="-40" dirty="0">
                <a:latin typeface="Arial MT"/>
                <a:cs typeface="Arial MT"/>
              </a:rPr>
              <a:t> </a:t>
            </a:r>
            <a:r>
              <a:rPr sz="1050" dirty="0">
                <a:latin typeface="Arial MT"/>
                <a:cs typeface="Arial MT"/>
              </a:rPr>
              <a:t>five</a:t>
            </a:r>
            <a:r>
              <a:rPr sz="1050" spc="-30" dirty="0">
                <a:latin typeface="Arial MT"/>
                <a:cs typeface="Arial MT"/>
              </a:rPr>
              <a:t> </a:t>
            </a:r>
            <a:r>
              <a:rPr sz="1050" dirty="0">
                <a:latin typeface="Arial MT"/>
                <a:cs typeface="Arial MT"/>
              </a:rPr>
              <a:t>times</a:t>
            </a:r>
            <a:r>
              <a:rPr sz="1050" spc="-35" dirty="0">
                <a:latin typeface="Arial MT"/>
                <a:cs typeface="Arial MT"/>
              </a:rPr>
              <a:t> </a:t>
            </a:r>
            <a:r>
              <a:rPr sz="1050" dirty="0">
                <a:latin typeface="Arial MT"/>
                <a:cs typeface="Arial MT"/>
              </a:rPr>
              <a:t>influences</a:t>
            </a:r>
            <a:r>
              <a:rPr sz="1050" spc="-3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room</a:t>
            </a:r>
            <a:r>
              <a:rPr sz="1050" spc="-30" dirty="0">
                <a:latin typeface="Arial MT"/>
                <a:cs typeface="Arial MT"/>
              </a:rPr>
              <a:t> </a:t>
            </a:r>
            <a:r>
              <a:rPr sz="1050" dirty="0">
                <a:latin typeface="Arial MT"/>
                <a:cs typeface="Arial MT"/>
              </a:rPr>
              <a:t>type</a:t>
            </a:r>
            <a:r>
              <a:rPr sz="1050" spc="-35"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meal</a:t>
            </a:r>
            <a:r>
              <a:rPr sz="1050" spc="-30" dirty="0">
                <a:latin typeface="Arial MT"/>
                <a:cs typeface="Arial MT"/>
              </a:rPr>
              <a:t> </a:t>
            </a:r>
            <a:r>
              <a:rPr sz="1050" spc="-20" dirty="0">
                <a:latin typeface="Arial MT"/>
                <a:cs typeface="Arial MT"/>
              </a:rPr>
              <a:t>plan</a:t>
            </a:r>
            <a:endParaRPr sz="1050">
              <a:latin typeface="Arial MT"/>
              <a:cs typeface="Arial MT"/>
            </a:endParaRPr>
          </a:p>
        </p:txBody>
      </p:sp>
      <p:pic>
        <p:nvPicPr>
          <p:cNvPr id="3" name="object 3"/>
          <p:cNvPicPr/>
          <p:nvPr/>
        </p:nvPicPr>
        <p:blipFill>
          <a:blip r:embed="rId2" cstate="print"/>
          <a:stretch>
            <a:fillRect/>
          </a:stretch>
        </p:blipFill>
        <p:spPr>
          <a:xfrm>
            <a:off x="990279" y="998649"/>
            <a:ext cx="4603346" cy="42967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527A-1F3F-49EC-90AE-289FD14D4AC5}"/>
              </a:ext>
            </a:extLst>
          </p:cNvPr>
          <p:cNvSpPr>
            <a:spLocks noGrp="1"/>
          </p:cNvSpPr>
          <p:nvPr>
            <p:ph type="title"/>
          </p:nvPr>
        </p:nvSpPr>
        <p:spPr>
          <a:xfrm>
            <a:off x="1432305" y="885189"/>
            <a:ext cx="4698238" cy="400110"/>
          </a:xfrm>
        </p:spPr>
        <p:txBody>
          <a:bodyPr/>
          <a:lstStyle/>
          <a:p>
            <a:pPr algn="ctr"/>
            <a:r>
              <a:rPr lang="en-IN" dirty="0"/>
              <a:t>Problem Statement</a:t>
            </a:r>
          </a:p>
        </p:txBody>
      </p:sp>
      <p:sp>
        <p:nvSpPr>
          <p:cNvPr id="4" name="TextBox 3">
            <a:extLst>
              <a:ext uri="{FF2B5EF4-FFF2-40B4-BE49-F238E27FC236}">
                <a16:creationId xmlns:a16="http://schemas.microsoft.com/office/drawing/2014/main" id="{8385EA67-2744-4576-91BF-C2B167D06135}"/>
              </a:ext>
            </a:extLst>
          </p:cNvPr>
          <p:cNvSpPr txBox="1"/>
          <p:nvPr/>
        </p:nvSpPr>
        <p:spPr>
          <a:xfrm>
            <a:off x="349250" y="1310289"/>
            <a:ext cx="7010400" cy="8956298"/>
          </a:xfrm>
          <a:prstGeom prst="rect">
            <a:avLst/>
          </a:prstGeom>
          <a:noFill/>
        </p:spPr>
        <p:txBody>
          <a:bodyPr wrap="square">
            <a:spAutoFit/>
          </a:bodyPr>
          <a:lstStyle/>
          <a:p>
            <a:pPr algn="l"/>
            <a:r>
              <a:rPr lang="en-US" b="0" i="0" dirty="0">
                <a:solidFill>
                  <a:schemeClr val="tx1">
                    <a:lumMod val="75000"/>
                    <a:lumOff val="25000"/>
                  </a:schemeClr>
                </a:solidFill>
                <a:effectLst/>
                <a:latin typeface="Söhne"/>
              </a:rPr>
              <a:t>The hospitality industry, particularly hotel management, faces an array of challenges in understanding and optimizing customer interactions to enhance operational efficiency and customer satisfaction. In this context, our project aims to leverage hotel reservation data to uncover key insights and address critical questions that will contribute to informed decision-making. The following are the focal points of our investigation:</a:t>
            </a:r>
          </a:p>
          <a:p>
            <a:pPr algn="l">
              <a:buFont typeface="+mj-lt"/>
              <a:buAutoNum type="arabicPeriod"/>
            </a:pPr>
            <a:r>
              <a:rPr lang="en-US" b="1" i="0" dirty="0">
                <a:solidFill>
                  <a:schemeClr val="tx1">
                    <a:lumMod val="75000"/>
                    <a:lumOff val="25000"/>
                  </a:schemeClr>
                </a:solidFill>
                <a:effectLst/>
                <a:latin typeface="Söhne"/>
              </a:rPr>
              <a:t>Room Types and Meal Plans Preferences:</a:t>
            </a:r>
            <a:r>
              <a:rPr lang="en-US" b="0" i="0" dirty="0">
                <a:solidFill>
                  <a:schemeClr val="tx1">
                    <a:lumMod val="75000"/>
                    <a:lumOff val="25000"/>
                  </a:schemeClr>
                </a:solidFill>
                <a:effectLst/>
                <a:latin typeface="Söhne"/>
              </a:rPr>
              <a:t> Determine the most favored room types and meal plans among customers to tailor offerings and enhance customer satisfaction.</a:t>
            </a:r>
          </a:p>
          <a:p>
            <a:pPr algn="l">
              <a:buFont typeface="+mj-lt"/>
              <a:buAutoNum type="arabicPeriod"/>
            </a:pPr>
            <a:r>
              <a:rPr lang="en-US" b="1" i="0" dirty="0">
                <a:solidFill>
                  <a:schemeClr val="tx1">
                    <a:lumMod val="75000"/>
                    <a:lumOff val="25000"/>
                  </a:schemeClr>
                </a:solidFill>
                <a:effectLst/>
                <a:latin typeface="Söhne"/>
              </a:rPr>
              <a:t>Lead Time and Cancellation Risk:</a:t>
            </a:r>
            <a:r>
              <a:rPr lang="en-US" b="0" i="0" dirty="0">
                <a:solidFill>
                  <a:schemeClr val="tx1">
                    <a:lumMod val="75000"/>
                    <a:lumOff val="25000"/>
                  </a:schemeClr>
                </a:solidFill>
                <a:effectLst/>
                <a:latin typeface="Söhne"/>
              </a:rPr>
              <a:t> Investigate the impact of lead time on the likelihood of reservation cancellations, enabling the hotel to optimize resource allocation and revenue management.</a:t>
            </a:r>
          </a:p>
          <a:p>
            <a:pPr algn="l">
              <a:buFont typeface="+mj-lt"/>
              <a:buAutoNum type="arabicPeriod"/>
            </a:pPr>
            <a:r>
              <a:rPr lang="en-US" b="1" i="0" dirty="0">
                <a:solidFill>
                  <a:schemeClr val="tx1">
                    <a:lumMod val="75000"/>
                    <a:lumOff val="25000"/>
                  </a:schemeClr>
                </a:solidFill>
                <a:effectLst/>
                <a:latin typeface="Söhne"/>
              </a:rPr>
              <a:t>Cancellation Reasons and Mitigation Strategies:</a:t>
            </a:r>
            <a:r>
              <a:rPr lang="en-US" b="0" i="0" dirty="0">
                <a:solidFill>
                  <a:schemeClr val="tx1">
                    <a:lumMod val="75000"/>
                    <a:lumOff val="25000"/>
                  </a:schemeClr>
                </a:solidFill>
                <a:effectLst/>
                <a:latin typeface="Söhne"/>
              </a:rPr>
              <a:t> Identify common reasons for reservation cancellations and propose strategies to address these issues, aiming to reduce the overall cancellation rate and enhance revenue retention.</a:t>
            </a:r>
          </a:p>
          <a:p>
            <a:pPr algn="l">
              <a:buFont typeface="+mj-lt"/>
              <a:buAutoNum type="arabicPeriod"/>
            </a:pPr>
            <a:r>
              <a:rPr lang="en-US" b="1" i="0" dirty="0">
                <a:solidFill>
                  <a:schemeClr val="tx1">
                    <a:lumMod val="75000"/>
                    <a:lumOff val="25000"/>
                  </a:schemeClr>
                </a:solidFill>
                <a:effectLst/>
                <a:latin typeface="Söhne"/>
              </a:rPr>
              <a:t>Temporal Booking Patterns:</a:t>
            </a:r>
            <a:r>
              <a:rPr lang="en-US" b="0" i="0" dirty="0">
                <a:solidFill>
                  <a:schemeClr val="tx1">
                    <a:lumMod val="75000"/>
                    <a:lumOff val="25000"/>
                  </a:schemeClr>
                </a:solidFill>
                <a:effectLst/>
                <a:latin typeface="Söhne"/>
              </a:rPr>
              <a:t> Analyze booking trends over time, including seasonal variations and market segment changes, to optimize marketing strategies and operational planning.</a:t>
            </a:r>
          </a:p>
          <a:p>
            <a:pPr algn="l">
              <a:buFont typeface="+mj-lt"/>
              <a:buAutoNum type="arabicPeriod"/>
            </a:pPr>
            <a:r>
              <a:rPr lang="en-US" b="1" i="0" dirty="0">
                <a:solidFill>
                  <a:schemeClr val="tx1">
                    <a:lumMod val="75000"/>
                    <a:lumOff val="25000"/>
                  </a:schemeClr>
                </a:solidFill>
                <a:effectLst/>
                <a:latin typeface="Söhne"/>
              </a:rPr>
              <a:t>Average Revenue Metrics:</a:t>
            </a:r>
            <a:r>
              <a:rPr lang="en-US" b="0" i="0" dirty="0">
                <a:solidFill>
                  <a:schemeClr val="tx1">
                    <a:lumMod val="75000"/>
                    <a:lumOff val="25000"/>
                  </a:schemeClr>
                </a:solidFill>
                <a:effectLst/>
                <a:latin typeface="Söhne"/>
              </a:rPr>
              <a:t> Calculate the average revenue per reservation and quantify the average revenue loss due to cancellations, providing a clear understanding of the financial impact.</a:t>
            </a:r>
          </a:p>
          <a:p>
            <a:pPr algn="l">
              <a:buFont typeface="+mj-lt"/>
              <a:buAutoNum type="arabicPeriod"/>
            </a:pPr>
            <a:r>
              <a:rPr lang="en-US" b="1" i="0" dirty="0">
                <a:solidFill>
                  <a:schemeClr val="tx1">
                    <a:lumMod val="75000"/>
                    <a:lumOff val="25000"/>
                  </a:schemeClr>
                </a:solidFill>
                <a:effectLst/>
                <a:latin typeface="Söhne"/>
              </a:rPr>
              <a:t>Monthly Revenue Fluctuations:</a:t>
            </a:r>
            <a:r>
              <a:rPr lang="en-US" b="0" i="0" dirty="0">
                <a:solidFill>
                  <a:schemeClr val="tx1">
                    <a:lumMod val="75000"/>
                    <a:lumOff val="25000"/>
                  </a:schemeClr>
                </a:solidFill>
                <a:effectLst/>
                <a:latin typeface="Söhne"/>
              </a:rPr>
              <a:t> Determine the month with the highest revenue loss compared to gains, enabling the hotel to implement targeted measures during peak cancellation periods.</a:t>
            </a:r>
          </a:p>
          <a:p>
            <a:pPr algn="l">
              <a:buFont typeface="+mj-lt"/>
              <a:buAutoNum type="arabicPeriod"/>
            </a:pPr>
            <a:r>
              <a:rPr lang="en-US" b="1" i="0" dirty="0">
                <a:solidFill>
                  <a:schemeClr val="tx1">
                    <a:lumMod val="75000"/>
                    <a:lumOff val="25000"/>
                  </a:schemeClr>
                </a:solidFill>
                <a:effectLst/>
                <a:latin typeface="Söhne"/>
              </a:rPr>
              <a:t>December Lead Time Analysis:</a:t>
            </a:r>
            <a:r>
              <a:rPr lang="en-US" b="0" i="0" dirty="0">
                <a:solidFill>
                  <a:schemeClr val="tx1">
                    <a:lumMod val="75000"/>
                    <a:lumOff val="25000"/>
                  </a:schemeClr>
                </a:solidFill>
                <a:effectLst/>
                <a:latin typeface="Söhne"/>
              </a:rPr>
              <a:t> Investigate the average lead time of booking cancellations and non-cancellations specifically in the month of December, helping the hotel prepare for the holiday season.</a:t>
            </a:r>
          </a:p>
          <a:p>
            <a:pPr algn="l">
              <a:buFont typeface="+mj-lt"/>
              <a:buAutoNum type="arabicPeriod"/>
            </a:pPr>
            <a:r>
              <a:rPr lang="en-US" b="1" i="0" dirty="0">
                <a:solidFill>
                  <a:schemeClr val="tx1">
                    <a:lumMod val="75000"/>
                    <a:lumOff val="25000"/>
                  </a:schemeClr>
                </a:solidFill>
                <a:effectLst/>
                <a:latin typeface="Söhne"/>
              </a:rPr>
              <a:t>Guest Demographics and Preferences:</a:t>
            </a:r>
            <a:r>
              <a:rPr lang="en-US" b="0" i="0" dirty="0">
                <a:solidFill>
                  <a:schemeClr val="tx1">
                    <a:lumMod val="75000"/>
                    <a:lumOff val="25000"/>
                  </a:schemeClr>
                </a:solidFill>
                <a:effectLst/>
                <a:latin typeface="Söhne"/>
              </a:rPr>
              <a:t> Understand how the number of adults, children, and special requests influence room and meal plan selections, allowing for personalized offerings.</a:t>
            </a:r>
          </a:p>
          <a:p>
            <a:pPr algn="l"/>
            <a:r>
              <a:rPr lang="en-US" b="0" i="0" dirty="0">
                <a:solidFill>
                  <a:schemeClr val="tx1">
                    <a:lumMod val="75000"/>
                    <a:lumOff val="25000"/>
                  </a:schemeClr>
                </a:solidFill>
                <a:effectLst/>
                <a:latin typeface="Söhne"/>
              </a:rPr>
              <a:t> dang revenue through dynamic pricing strategies.</a:t>
            </a:r>
          </a:p>
        </p:txBody>
      </p:sp>
    </p:spTree>
    <p:extLst>
      <p:ext uri="{BB962C8B-B14F-4D97-AF65-F5344CB8AC3E}">
        <p14:creationId xmlns:p14="http://schemas.microsoft.com/office/powerpoint/2010/main" val="224304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6003416"/>
            <a:ext cx="5673725" cy="80073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a:t>
            </a:r>
            <a:r>
              <a:rPr sz="1050" spc="-30" dirty="0">
                <a:latin typeface="Arial MT"/>
                <a:cs typeface="Arial MT"/>
              </a:rPr>
              <a:t> </a:t>
            </a:r>
            <a:r>
              <a:rPr sz="1050" dirty="0">
                <a:latin typeface="Arial MT"/>
                <a:cs typeface="Arial MT"/>
              </a:rPr>
              <a:t>figure</a:t>
            </a:r>
            <a:r>
              <a:rPr sz="1050" spc="-35" dirty="0">
                <a:latin typeface="Arial MT"/>
                <a:cs typeface="Arial MT"/>
              </a:rPr>
              <a:t> </a:t>
            </a:r>
            <a:r>
              <a:rPr sz="1050" dirty="0">
                <a:latin typeface="Arial MT"/>
                <a:cs typeface="Arial MT"/>
              </a:rPr>
              <a:t>shows</a:t>
            </a:r>
            <a:r>
              <a:rPr sz="1050" spc="-30"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customers</a:t>
            </a:r>
            <a:r>
              <a:rPr sz="1050" spc="-30" dirty="0">
                <a:latin typeface="Arial MT"/>
                <a:cs typeface="Arial MT"/>
              </a:rPr>
              <a:t> </a:t>
            </a:r>
            <a:r>
              <a:rPr sz="1050" dirty="0">
                <a:latin typeface="Arial MT"/>
                <a:cs typeface="Arial MT"/>
              </a:rPr>
              <a:t>who</a:t>
            </a:r>
            <a:r>
              <a:rPr sz="1050" spc="-40" dirty="0">
                <a:latin typeface="Arial MT"/>
                <a:cs typeface="Arial MT"/>
              </a:rPr>
              <a:t> </a:t>
            </a:r>
            <a:r>
              <a:rPr sz="1050" dirty="0">
                <a:latin typeface="Arial MT"/>
                <a:cs typeface="Arial MT"/>
              </a:rPr>
              <a:t>make</a:t>
            </a:r>
            <a:r>
              <a:rPr sz="1050" spc="-30" dirty="0">
                <a:latin typeface="Arial MT"/>
                <a:cs typeface="Arial MT"/>
              </a:rPr>
              <a:t> </a:t>
            </a:r>
            <a:r>
              <a:rPr sz="1050" dirty="0">
                <a:latin typeface="Arial MT"/>
                <a:cs typeface="Arial MT"/>
              </a:rPr>
              <a:t>special</a:t>
            </a:r>
            <a:r>
              <a:rPr sz="1050" spc="-25" dirty="0">
                <a:latin typeface="Arial MT"/>
                <a:cs typeface="Arial MT"/>
              </a:rPr>
              <a:t> </a:t>
            </a:r>
            <a:r>
              <a:rPr sz="1050" spc="-10" dirty="0">
                <a:latin typeface="Arial MT"/>
                <a:cs typeface="Arial MT"/>
              </a:rPr>
              <a:t>requests</a:t>
            </a:r>
            <a:r>
              <a:rPr sz="1050" spc="-30" dirty="0">
                <a:latin typeface="Arial MT"/>
                <a:cs typeface="Arial MT"/>
              </a:rPr>
              <a:t> </a:t>
            </a:r>
            <a:r>
              <a:rPr sz="1050" dirty="0">
                <a:latin typeface="Arial MT"/>
                <a:cs typeface="Arial MT"/>
              </a:rPr>
              <a:t>five</a:t>
            </a:r>
            <a:r>
              <a:rPr sz="1050" spc="-20" dirty="0">
                <a:latin typeface="Arial MT"/>
                <a:cs typeface="Arial MT"/>
              </a:rPr>
              <a:t> </a:t>
            </a:r>
            <a:r>
              <a:rPr sz="1050" dirty="0">
                <a:latin typeface="Arial MT"/>
                <a:cs typeface="Arial MT"/>
              </a:rPr>
              <a:t>times</a:t>
            </a:r>
            <a:r>
              <a:rPr sz="1050" spc="-30" dirty="0">
                <a:latin typeface="Arial MT"/>
                <a:cs typeface="Arial MT"/>
              </a:rPr>
              <a:t> </a:t>
            </a:r>
            <a:r>
              <a:rPr sz="1050" dirty="0">
                <a:latin typeface="Arial MT"/>
                <a:cs typeface="Arial MT"/>
              </a:rPr>
              <a:t>only</a:t>
            </a:r>
            <a:r>
              <a:rPr sz="1050" spc="-25" dirty="0">
                <a:latin typeface="Arial MT"/>
                <a:cs typeface="Arial MT"/>
              </a:rPr>
              <a:t> </a:t>
            </a:r>
            <a:r>
              <a:rPr sz="1050" dirty="0">
                <a:latin typeface="Arial MT"/>
                <a:cs typeface="Arial MT"/>
              </a:rPr>
              <a:t>prefer</a:t>
            </a:r>
            <a:r>
              <a:rPr sz="1050" spc="-35"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types</a:t>
            </a:r>
            <a:r>
              <a:rPr sz="1050" spc="-30" dirty="0">
                <a:latin typeface="Arial MT"/>
                <a:cs typeface="Arial MT"/>
              </a:rPr>
              <a:t> </a:t>
            </a:r>
            <a:r>
              <a:rPr sz="1050" spc="-50" dirty="0">
                <a:latin typeface="Arial MT"/>
                <a:cs typeface="Arial MT"/>
              </a:rPr>
              <a:t>1 </a:t>
            </a:r>
            <a:r>
              <a:rPr sz="1050" dirty="0">
                <a:latin typeface="Arial MT"/>
                <a:cs typeface="Arial MT"/>
              </a:rPr>
              <a:t>and</a:t>
            </a:r>
            <a:r>
              <a:rPr sz="1050" spc="-50" dirty="0">
                <a:latin typeface="Arial MT"/>
                <a:cs typeface="Arial MT"/>
              </a:rPr>
              <a:t> </a:t>
            </a:r>
            <a:r>
              <a:rPr sz="1050" dirty="0">
                <a:latin typeface="Arial MT"/>
                <a:cs typeface="Arial MT"/>
              </a:rPr>
              <a:t>meal</a:t>
            </a:r>
            <a:r>
              <a:rPr sz="1050" spc="-35" dirty="0">
                <a:latin typeface="Arial MT"/>
                <a:cs typeface="Arial MT"/>
              </a:rPr>
              <a:t> </a:t>
            </a:r>
            <a:r>
              <a:rPr sz="1050" dirty="0">
                <a:latin typeface="Arial MT"/>
                <a:cs typeface="Arial MT"/>
              </a:rPr>
              <a:t>plan</a:t>
            </a:r>
            <a:r>
              <a:rPr sz="1050" spc="-40" dirty="0">
                <a:latin typeface="Arial MT"/>
                <a:cs typeface="Arial MT"/>
              </a:rPr>
              <a:t> </a:t>
            </a:r>
            <a:r>
              <a:rPr sz="1050" spc="-25" dirty="0">
                <a:latin typeface="Arial MT"/>
                <a:cs typeface="Arial MT"/>
              </a:rPr>
              <a:t>1.</a:t>
            </a:r>
            <a:endParaRPr sz="1050">
              <a:latin typeface="Arial MT"/>
              <a:cs typeface="Arial MT"/>
            </a:endParaRPr>
          </a:p>
          <a:p>
            <a:pPr marL="12700" marR="250825">
              <a:lnSpc>
                <a:spcPts val="1210"/>
              </a:lnSpc>
              <a:spcBef>
                <a:spcPts val="1205"/>
              </a:spcBef>
            </a:pPr>
            <a:r>
              <a:rPr sz="1050" dirty="0">
                <a:latin typeface="Arial MT"/>
                <a:cs typeface="Arial MT"/>
              </a:rPr>
              <a:t>All</a:t>
            </a:r>
            <a:r>
              <a:rPr sz="1050" spc="-25"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figures</a:t>
            </a:r>
            <a:r>
              <a:rPr sz="1050" spc="-25" dirty="0">
                <a:latin typeface="Arial MT"/>
                <a:cs typeface="Arial MT"/>
              </a:rPr>
              <a:t> </a:t>
            </a:r>
            <a:r>
              <a:rPr sz="1050" dirty="0">
                <a:latin typeface="Arial MT"/>
                <a:cs typeface="Arial MT"/>
              </a:rPr>
              <a:t>show</a:t>
            </a:r>
            <a:r>
              <a:rPr sz="1050" spc="-20"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special</a:t>
            </a:r>
            <a:r>
              <a:rPr sz="1050" spc="-25" dirty="0">
                <a:latin typeface="Arial MT"/>
                <a:cs typeface="Arial MT"/>
              </a:rPr>
              <a:t> </a:t>
            </a:r>
            <a:r>
              <a:rPr sz="1050" dirty="0">
                <a:latin typeface="Arial MT"/>
                <a:cs typeface="Arial MT"/>
              </a:rPr>
              <a:t>requests</a:t>
            </a:r>
            <a:r>
              <a:rPr sz="1050" spc="-40" dirty="0">
                <a:latin typeface="Arial MT"/>
                <a:cs typeface="Arial MT"/>
              </a:rPr>
              <a:t> </a:t>
            </a:r>
            <a:r>
              <a:rPr sz="1050" dirty="0">
                <a:latin typeface="Arial MT"/>
                <a:cs typeface="Arial MT"/>
              </a:rPr>
              <a:t>most</a:t>
            </a:r>
            <a:r>
              <a:rPr sz="1050" spc="-30" dirty="0">
                <a:latin typeface="Arial MT"/>
                <a:cs typeface="Arial MT"/>
              </a:rPr>
              <a:t> </a:t>
            </a:r>
            <a:r>
              <a:rPr sz="1050" dirty="0">
                <a:latin typeface="Arial MT"/>
                <a:cs typeface="Arial MT"/>
              </a:rPr>
              <a:t>often</a:t>
            </a:r>
            <a:r>
              <a:rPr sz="1050" spc="-25" dirty="0">
                <a:latin typeface="Arial MT"/>
                <a:cs typeface="Arial MT"/>
              </a:rPr>
              <a:t> </a:t>
            </a:r>
            <a:r>
              <a:rPr sz="1050" spc="-10" dirty="0">
                <a:latin typeface="Arial MT"/>
                <a:cs typeface="Arial MT"/>
              </a:rPr>
              <a:t>influence</a:t>
            </a:r>
            <a:r>
              <a:rPr sz="1050" spc="-25" dirty="0">
                <a:latin typeface="Arial MT"/>
                <a:cs typeface="Arial MT"/>
              </a:rPr>
              <a:t> </a:t>
            </a:r>
            <a:r>
              <a:rPr sz="1050" dirty="0">
                <a:latin typeface="Arial MT"/>
                <a:cs typeface="Arial MT"/>
              </a:rPr>
              <a:t>customers</a:t>
            </a:r>
            <a:r>
              <a:rPr sz="1050" spc="-30" dirty="0">
                <a:latin typeface="Arial MT"/>
                <a:cs typeface="Arial MT"/>
              </a:rPr>
              <a:t> </a:t>
            </a:r>
            <a:r>
              <a:rPr sz="1050" dirty="0">
                <a:latin typeface="Arial MT"/>
                <a:cs typeface="Arial MT"/>
              </a:rPr>
              <a:t>to</a:t>
            </a:r>
            <a:r>
              <a:rPr sz="1050" spc="-40" dirty="0">
                <a:latin typeface="Arial MT"/>
                <a:cs typeface="Arial MT"/>
              </a:rPr>
              <a:t> </a:t>
            </a:r>
            <a:r>
              <a:rPr sz="1050" dirty="0">
                <a:latin typeface="Arial MT"/>
                <a:cs typeface="Arial MT"/>
              </a:rPr>
              <a:t>choose</a:t>
            </a:r>
            <a:r>
              <a:rPr sz="1050" spc="-25" dirty="0">
                <a:latin typeface="Arial MT"/>
                <a:cs typeface="Arial MT"/>
              </a:rPr>
              <a:t> </a:t>
            </a:r>
            <a:r>
              <a:rPr sz="1050" spc="-20" dirty="0">
                <a:latin typeface="Arial MT"/>
                <a:cs typeface="Arial MT"/>
              </a:rPr>
              <a:t>room </a:t>
            </a:r>
            <a:r>
              <a:rPr sz="1050" dirty="0">
                <a:latin typeface="Arial MT"/>
                <a:cs typeface="Arial MT"/>
              </a:rPr>
              <a:t>types</a:t>
            </a:r>
            <a:r>
              <a:rPr sz="1050" spc="-40" dirty="0">
                <a:latin typeface="Arial MT"/>
                <a:cs typeface="Arial MT"/>
              </a:rPr>
              <a:t> </a:t>
            </a:r>
            <a:r>
              <a:rPr sz="1050" dirty="0">
                <a:latin typeface="Arial MT"/>
                <a:cs typeface="Arial MT"/>
              </a:rPr>
              <a:t>1</a:t>
            </a:r>
            <a:r>
              <a:rPr sz="1050" spc="-30" dirty="0">
                <a:latin typeface="Arial MT"/>
                <a:cs typeface="Arial MT"/>
              </a:rPr>
              <a:t> </a:t>
            </a:r>
            <a:r>
              <a:rPr sz="1050" dirty="0">
                <a:latin typeface="Arial MT"/>
                <a:cs typeface="Arial MT"/>
              </a:rPr>
              <a:t>and</a:t>
            </a:r>
            <a:r>
              <a:rPr sz="1050" spc="-25" dirty="0">
                <a:latin typeface="Arial MT"/>
                <a:cs typeface="Arial MT"/>
              </a:rPr>
              <a:t> </a:t>
            </a:r>
            <a:r>
              <a:rPr sz="1050" dirty="0">
                <a:latin typeface="Arial MT"/>
                <a:cs typeface="Arial MT"/>
              </a:rPr>
              <a:t>2</a:t>
            </a:r>
            <a:r>
              <a:rPr sz="1050" spc="-30"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meal</a:t>
            </a:r>
            <a:r>
              <a:rPr sz="1050" spc="-25" dirty="0">
                <a:latin typeface="Arial MT"/>
                <a:cs typeface="Arial MT"/>
              </a:rPr>
              <a:t> </a:t>
            </a:r>
            <a:r>
              <a:rPr sz="1050" dirty="0">
                <a:latin typeface="Arial MT"/>
                <a:cs typeface="Arial MT"/>
              </a:rPr>
              <a:t>plan</a:t>
            </a:r>
            <a:r>
              <a:rPr sz="1050" spc="-25" dirty="0">
                <a:latin typeface="Arial MT"/>
                <a:cs typeface="Arial MT"/>
              </a:rPr>
              <a:t> 1.</a:t>
            </a:r>
            <a:endParaRPr sz="1050">
              <a:latin typeface="Arial MT"/>
              <a:cs typeface="Arial MT"/>
            </a:endParaRPr>
          </a:p>
        </p:txBody>
      </p:sp>
      <p:sp>
        <p:nvSpPr>
          <p:cNvPr id="3" name="object 3"/>
          <p:cNvSpPr txBox="1"/>
          <p:nvPr/>
        </p:nvSpPr>
        <p:spPr>
          <a:xfrm>
            <a:off x="902004" y="7000112"/>
            <a:ext cx="5752465" cy="608965"/>
          </a:xfrm>
          <a:prstGeom prst="rect">
            <a:avLst/>
          </a:prstGeom>
        </p:spPr>
        <p:txBody>
          <a:bodyPr vert="horz" wrap="square" lIns="0" tIns="33020" rIns="0" bIns="0" rtlCol="0">
            <a:spAutoFit/>
          </a:bodyPr>
          <a:lstStyle/>
          <a:p>
            <a:pPr marL="12700" marR="5080">
              <a:lnSpc>
                <a:spcPts val="2240"/>
              </a:lnSpc>
              <a:spcBef>
                <a:spcPts val="260"/>
              </a:spcBef>
            </a:pPr>
            <a:r>
              <a:rPr sz="1950" b="1" dirty="0">
                <a:latin typeface="Arial"/>
                <a:cs typeface="Arial"/>
              </a:rPr>
              <a:t>most</a:t>
            </a:r>
            <a:r>
              <a:rPr sz="1950" b="1" spc="-20" dirty="0">
                <a:latin typeface="Arial"/>
                <a:cs typeface="Arial"/>
              </a:rPr>
              <a:t> </a:t>
            </a:r>
            <a:r>
              <a:rPr sz="1950" b="1" dirty="0">
                <a:latin typeface="Arial"/>
                <a:cs typeface="Arial"/>
              </a:rPr>
              <a:t>popular</a:t>
            </a:r>
            <a:r>
              <a:rPr sz="1950" b="1" spc="-25" dirty="0">
                <a:latin typeface="Arial"/>
                <a:cs typeface="Arial"/>
              </a:rPr>
              <a:t> </a:t>
            </a:r>
            <a:r>
              <a:rPr sz="1950" b="1" dirty="0">
                <a:latin typeface="Arial"/>
                <a:cs typeface="Arial"/>
              </a:rPr>
              <a:t>days</a:t>
            </a:r>
            <a:r>
              <a:rPr sz="1950" b="1" spc="-30" dirty="0">
                <a:latin typeface="Arial"/>
                <a:cs typeface="Arial"/>
              </a:rPr>
              <a:t> </a:t>
            </a:r>
            <a:r>
              <a:rPr sz="1950" b="1" dirty="0">
                <a:latin typeface="Arial"/>
                <a:cs typeface="Arial"/>
              </a:rPr>
              <a:t>of</a:t>
            </a:r>
            <a:r>
              <a:rPr sz="1950" b="1" spc="-15" dirty="0">
                <a:latin typeface="Arial"/>
                <a:cs typeface="Arial"/>
              </a:rPr>
              <a:t> </a:t>
            </a:r>
            <a:r>
              <a:rPr sz="1950" b="1" dirty="0">
                <a:latin typeface="Arial"/>
                <a:cs typeface="Arial"/>
              </a:rPr>
              <a:t>the</a:t>
            </a:r>
            <a:r>
              <a:rPr sz="1950" b="1" spc="-30" dirty="0">
                <a:latin typeface="Arial"/>
                <a:cs typeface="Arial"/>
              </a:rPr>
              <a:t> </a:t>
            </a:r>
            <a:r>
              <a:rPr sz="1950" b="1" dirty="0">
                <a:latin typeface="Arial"/>
                <a:cs typeface="Arial"/>
              </a:rPr>
              <a:t>week</a:t>
            </a:r>
            <a:r>
              <a:rPr sz="1950" b="1" spc="-25" dirty="0">
                <a:latin typeface="Arial"/>
                <a:cs typeface="Arial"/>
              </a:rPr>
              <a:t> </a:t>
            </a:r>
            <a:r>
              <a:rPr sz="1950" b="1" dirty="0">
                <a:latin typeface="Arial"/>
                <a:cs typeface="Arial"/>
              </a:rPr>
              <a:t>and</a:t>
            </a:r>
            <a:r>
              <a:rPr sz="1950" b="1" spc="-10" dirty="0">
                <a:latin typeface="Arial"/>
                <a:cs typeface="Arial"/>
              </a:rPr>
              <a:t> </a:t>
            </a:r>
            <a:r>
              <a:rPr sz="1950" b="1" dirty="0">
                <a:latin typeface="Arial"/>
                <a:cs typeface="Arial"/>
              </a:rPr>
              <a:t>times</a:t>
            </a:r>
            <a:r>
              <a:rPr sz="1950" b="1" spc="-25" dirty="0">
                <a:latin typeface="Arial"/>
                <a:cs typeface="Arial"/>
              </a:rPr>
              <a:t> </a:t>
            </a:r>
            <a:r>
              <a:rPr sz="1950" b="1" dirty="0">
                <a:latin typeface="Arial"/>
                <a:cs typeface="Arial"/>
              </a:rPr>
              <a:t>of</a:t>
            </a:r>
            <a:r>
              <a:rPr sz="1950" b="1" spc="-20" dirty="0">
                <a:latin typeface="Arial"/>
                <a:cs typeface="Arial"/>
              </a:rPr>
              <a:t> year </a:t>
            </a:r>
            <a:r>
              <a:rPr sz="1950" b="1" dirty="0">
                <a:latin typeface="Arial"/>
                <a:cs typeface="Arial"/>
              </a:rPr>
              <a:t>for</a:t>
            </a:r>
            <a:r>
              <a:rPr sz="1950" b="1" spc="-25" dirty="0">
                <a:latin typeface="Arial"/>
                <a:cs typeface="Arial"/>
              </a:rPr>
              <a:t> </a:t>
            </a:r>
            <a:r>
              <a:rPr sz="1950" b="1" dirty="0">
                <a:latin typeface="Arial"/>
                <a:cs typeface="Arial"/>
              </a:rPr>
              <a:t>hotel</a:t>
            </a:r>
            <a:r>
              <a:rPr sz="1950" b="1" spc="-30" dirty="0">
                <a:latin typeface="Arial"/>
                <a:cs typeface="Arial"/>
              </a:rPr>
              <a:t> </a:t>
            </a:r>
            <a:r>
              <a:rPr sz="1950" b="1" spc="-10" dirty="0">
                <a:latin typeface="Arial"/>
                <a:cs typeface="Arial"/>
              </a:rPr>
              <a:t>bookings</a:t>
            </a:r>
            <a:endParaRPr sz="1950">
              <a:latin typeface="Arial"/>
              <a:cs typeface="Arial"/>
            </a:endParaRPr>
          </a:p>
        </p:txBody>
      </p:sp>
      <p:pic>
        <p:nvPicPr>
          <p:cNvPr id="4" name="object 4"/>
          <p:cNvPicPr/>
          <p:nvPr/>
        </p:nvPicPr>
        <p:blipFill>
          <a:blip r:embed="rId2" cstate="print"/>
          <a:stretch>
            <a:fillRect/>
          </a:stretch>
        </p:blipFill>
        <p:spPr>
          <a:xfrm>
            <a:off x="996669" y="1005806"/>
            <a:ext cx="4908727" cy="4661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2954" y="4064743"/>
          <a:ext cx="1902460" cy="1056005"/>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tblGrid>
              <a:tr h="151765">
                <a:tc>
                  <a:txBody>
                    <a:bodyPr/>
                    <a:lstStyle/>
                    <a:p>
                      <a:pPr marL="31750">
                        <a:lnSpc>
                          <a:spcPts val="1090"/>
                        </a:lnSpc>
                      </a:pPr>
                      <a:r>
                        <a:rPr sz="1050" spc="-10" dirty="0">
                          <a:latin typeface="Courier New"/>
                          <a:cs typeface="Courier New"/>
                        </a:rPr>
                        <a:t>Sunday</a:t>
                      </a:r>
                      <a:endParaRPr sz="1050">
                        <a:latin typeface="Courier New"/>
                        <a:cs typeface="Courier New"/>
                      </a:endParaRPr>
                    </a:p>
                  </a:txBody>
                  <a:tcPr marL="0" marR="0" marT="0" marB="0"/>
                </a:tc>
                <a:tc>
                  <a:txBody>
                    <a:bodyPr/>
                    <a:lstStyle/>
                    <a:p>
                      <a:pPr marR="24130" algn="r">
                        <a:lnSpc>
                          <a:spcPts val="1090"/>
                        </a:lnSpc>
                      </a:pPr>
                      <a:r>
                        <a:rPr sz="1050" spc="-10" dirty="0">
                          <a:latin typeface="Courier New"/>
                          <a:cs typeface="Courier New"/>
                        </a:rPr>
                        <a:t>46.512654</a:t>
                      </a:r>
                      <a:endParaRPr sz="1050">
                        <a:latin typeface="Courier New"/>
                        <a:cs typeface="Courier New"/>
                      </a:endParaRPr>
                    </a:p>
                  </a:txBody>
                  <a:tcPr marL="0" marR="0" marT="0" marB="0"/>
                </a:tc>
                <a:extLst>
                  <a:ext uri="{0D108BD9-81ED-4DB2-BD59-A6C34878D82A}">
                    <a16:rowId xmlns:a16="http://schemas.microsoft.com/office/drawing/2014/main" val="10000"/>
                  </a:ext>
                </a:extLst>
              </a:tr>
              <a:tr h="151130">
                <a:tc>
                  <a:txBody>
                    <a:bodyPr/>
                    <a:lstStyle/>
                    <a:p>
                      <a:pPr marL="31750">
                        <a:lnSpc>
                          <a:spcPts val="1090"/>
                        </a:lnSpc>
                      </a:pPr>
                      <a:r>
                        <a:rPr sz="1050" spc="-10" dirty="0">
                          <a:latin typeface="Courier New"/>
                          <a:cs typeface="Courier New"/>
                        </a:rPr>
                        <a:t>Monday</a:t>
                      </a:r>
                      <a:endParaRPr sz="1050">
                        <a:latin typeface="Courier New"/>
                        <a:cs typeface="Courier New"/>
                      </a:endParaRPr>
                    </a:p>
                  </a:txBody>
                  <a:tcPr marL="0" marR="0" marT="0" marB="0"/>
                </a:tc>
                <a:tc>
                  <a:txBody>
                    <a:bodyPr/>
                    <a:lstStyle/>
                    <a:p>
                      <a:pPr marR="24130" algn="r">
                        <a:lnSpc>
                          <a:spcPts val="1090"/>
                        </a:lnSpc>
                      </a:pPr>
                      <a:r>
                        <a:rPr sz="1050" spc="-10" dirty="0">
                          <a:latin typeface="Courier New"/>
                          <a:cs typeface="Courier New"/>
                        </a:rPr>
                        <a:t>27.554171</a:t>
                      </a:r>
                      <a:endParaRPr sz="1050">
                        <a:latin typeface="Courier New"/>
                        <a:cs typeface="Courier New"/>
                      </a:endParaRPr>
                    </a:p>
                  </a:txBody>
                  <a:tcPr marL="0" marR="0" marT="0" marB="0"/>
                </a:tc>
                <a:extLst>
                  <a:ext uri="{0D108BD9-81ED-4DB2-BD59-A6C34878D82A}">
                    <a16:rowId xmlns:a16="http://schemas.microsoft.com/office/drawing/2014/main" val="10001"/>
                  </a:ext>
                </a:extLst>
              </a:tr>
              <a:tr h="150495">
                <a:tc>
                  <a:txBody>
                    <a:bodyPr/>
                    <a:lstStyle/>
                    <a:p>
                      <a:pPr marL="31750">
                        <a:lnSpc>
                          <a:spcPts val="1085"/>
                        </a:lnSpc>
                      </a:pPr>
                      <a:r>
                        <a:rPr sz="1050" spc="-10" dirty="0">
                          <a:latin typeface="Courier New"/>
                          <a:cs typeface="Courier New"/>
                        </a:rPr>
                        <a:t>Tuesday</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25.006892</a:t>
                      </a:r>
                      <a:endParaRPr sz="1050">
                        <a:latin typeface="Courier New"/>
                        <a:cs typeface="Courier New"/>
                      </a:endParaRPr>
                    </a:p>
                  </a:txBody>
                  <a:tcPr marL="0" marR="0" marT="0" marB="0"/>
                </a:tc>
                <a:extLst>
                  <a:ext uri="{0D108BD9-81ED-4DB2-BD59-A6C34878D82A}">
                    <a16:rowId xmlns:a16="http://schemas.microsoft.com/office/drawing/2014/main" val="10002"/>
                  </a:ext>
                </a:extLst>
              </a:tr>
              <a:tr h="150495">
                <a:tc>
                  <a:txBody>
                    <a:bodyPr/>
                    <a:lstStyle/>
                    <a:p>
                      <a:pPr marL="31750">
                        <a:lnSpc>
                          <a:spcPts val="1085"/>
                        </a:lnSpc>
                      </a:pPr>
                      <a:r>
                        <a:rPr sz="1050" spc="-10" dirty="0">
                          <a:latin typeface="Courier New"/>
                          <a:cs typeface="Courier New"/>
                        </a:rPr>
                        <a:t>Wednesday</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0.421790</a:t>
                      </a:r>
                      <a:endParaRPr sz="1050">
                        <a:latin typeface="Courier New"/>
                        <a:cs typeface="Courier New"/>
                      </a:endParaRPr>
                    </a:p>
                  </a:txBody>
                  <a:tcPr marL="0" marR="0" marT="0" marB="0"/>
                </a:tc>
                <a:extLst>
                  <a:ext uri="{0D108BD9-81ED-4DB2-BD59-A6C34878D82A}">
                    <a16:rowId xmlns:a16="http://schemas.microsoft.com/office/drawing/2014/main" val="10003"/>
                  </a:ext>
                </a:extLst>
              </a:tr>
              <a:tr h="150495">
                <a:tc>
                  <a:txBody>
                    <a:bodyPr/>
                    <a:lstStyle/>
                    <a:p>
                      <a:pPr marL="31750">
                        <a:lnSpc>
                          <a:spcPts val="1085"/>
                        </a:lnSpc>
                      </a:pPr>
                      <a:r>
                        <a:rPr sz="1050" spc="-10" dirty="0">
                          <a:latin typeface="Courier New"/>
                          <a:cs typeface="Courier New"/>
                        </a:rPr>
                        <a:t>Thursday</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0.355627</a:t>
                      </a:r>
                      <a:endParaRPr sz="1050">
                        <a:latin typeface="Courier New"/>
                        <a:cs typeface="Courier New"/>
                      </a:endParaRPr>
                    </a:p>
                  </a:txBody>
                  <a:tcPr marL="0" marR="0" marT="0" marB="0"/>
                </a:tc>
                <a:extLst>
                  <a:ext uri="{0D108BD9-81ED-4DB2-BD59-A6C34878D82A}">
                    <a16:rowId xmlns:a16="http://schemas.microsoft.com/office/drawing/2014/main" val="10004"/>
                  </a:ext>
                </a:extLst>
              </a:tr>
              <a:tr h="150495">
                <a:tc>
                  <a:txBody>
                    <a:bodyPr/>
                    <a:lstStyle/>
                    <a:p>
                      <a:pPr marL="31750">
                        <a:lnSpc>
                          <a:spcPts val="1085"/>
                        </a:lnSpc>
                      </a:pPr>
                      <a:r>
                        <a:rPr sz="1050" spc="-10" dirty="0">
                          <a:latin typeface="Courier New"/>
                          <a:cs typeface="Courier New"/>
                        </a:rPr>
                        <a:t>Friday</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0.093731</a:t>
                      </a:r>
                      <a:endParaRPr sz="1050">
                        <a:latin typeface="Courier New"/>
                        <a:cs typeface="Courier New"/>
                      </a:endParaRPr>
                    </a:p>
                  </a:txBody>
                  <a:tcPr marL="0" marR="0" marT="0" marB="0"/>
                </a:tc>
                <a:extLst>
                  <a:ext uri="{0D108BD9-81ED-4DB2-BD59-A6C34878D82A}">
                    <a16:rowId xmlns:a16="http://schemas.microsoft.com/office/drawing/2014/main" val="10005"/>
                  </a:ext>
                </a:extLst>
              </a:tr>
              <a:tr h="151130">
                <a:tc>
                  <a:txBody>
                    <a:bodyPr/>
                    <a:lstStyle/>
                    <a:p>
                      <a:pPr marL="31750">
                        <a:lnSpc>
                          <a:spcPts val="1085"/>
                        </a:lnSpc>
                      </a:pPr>
                      <a:r>
                        <a:rPr sz="1050" spc="-10" dirty="0">
                          <a:latin typeface="Courier New"/>
                          <a:cs typeface="Courier New"/>
                        </a:rPr>
                        <a:t>Saturday</a:t>
                      </a:r>
                      <a:endParaRPr sz="1050">
                        <a:latin typeface="Courier New"/>
                        <a:cs typeface="Courier New"/>
                      </a:endParaRPr>
                    </a:p>
                  </a:txBody>
                  <a:tcPr marL="0" marR="0" marT="0" marB="0"/>
                </a:tc>
                <a:tc>
                  <a:txBody>
                    <a:bodyPr/>
                    <a:lstStyle/>
                    <a:p>
                      <a:pPr marR="24130" algn="r">
                        <a:lnSpc>
                          <a:spcPts val="1085"/>
                        </a:lnSpc>
                      </a:pPr>
                      <a:r>
                        <a:rPr sz="1050" spc="-10" dirty="0">
                          <a:latin typeface="Courier New"/>
                          <a:cs typeface="Courier New"/>
                        </a:rPr>
                        <a:t>0.055136</a:t>
                      </a:r>
                      <a:endParaRPr sz="1050">
                        <a:latin typeface="Courier New"/>
                        <a:cs typeface="Courier New"/>
                      </a:endParaRPr>
                    </a:p>
                  </a:txBody>
                  <a:tcPr marL="0" marR="0" marT="0" marB="0"/>
                </a:tc>
                <a:extLst>
                  <a:ext uri="{0D108BD9-81ED-4DB2-BD59-A6C34878D82A}">
                    <a16:rowId xmlns:a16="http://schemas.microsoft.com/office/drawing/2014/main" val="10006"/>
                  </a:ext>
                </a:extLst>
              </a:tr>
            </a:tbl>
          </a:graphicData>
        </a:graphic>
      </p:graphicFrame>
      <p:sp>
        <p:nvSpPr>
          <p:cNvPr id="3" name="object 3"/>
          <p:cNvSpPr txBox="1"/>
          <p:nvPr/>
        </p:nvSpPr>
        <p:spPr>
          <a:xfrm>
            <a:off x="902004" y="5468492"/>
            <a:ext cx="2873375" cy="79756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the</a:t>
            </a:r>
            <a:r>
              <a:rPr sz="1050" spc="-25" dirty="0">
                <a:latin typeface="Arial MT"/>
                <a:cs typeface="Arial MT"/>
              </a:rPr>
              <a:t> </a:t>
            </a:r>
            <a:r>
              <a:rPr sz="1050" dirty="0">
                <a:latin typeface="Arial MT"/>
                <a:cs typeface="Arial MT"/>
              </a:rPr>
              <a:t>above</a:t>
            </a:r>
            <a:r>
              <a:rPr sz="1050" spc="-20" dirty="0">
                <a:latin typeface="Arial MT"/>
                <a:cs typeface="Arial MT"/>
              </a:rPr>
              <a:t> </a:t>
            </a:r>
            <a:r>
              <a:rPr sz="1050" dirty="0">
                <a:latin typeface="Arial MT"/>
                <a:cs typeface="Arial MT"/>
              </a:rPr>
              <a:t>figure</a:t>
            </a:r>
            <a:r>
              <a:rPr sz="1050" spc="-20" dirty="0">
                <a:latin typeface="Arial MT"/>
                <a:cs typeface="Arial MT"/>
              </a:rPr>
              <a:t> </a:t>
            </a:r>
            <a:r>
              <a:rPr sz="1050" dirty="0">
                <a:latin typeface="Arial MT"/>
                <a:cs typeface="Arial MT"/>
              </a:rPr>
              <a:t>shows</a:t>
            </a:r>
            <a:r>
              <a:rPr sz="1050" spc="-20" dirty="0">
                <a:latin typeface="Arial MT"/>
                <a:cs typeface="Arial MT"/>
              </a:rPr>
              <a:t> </a:t>
            </a:r>
            <a:r>
              <a:rPr sz="1050" dirty="0">
                <a:latin typeface="Arial MT"/>
                <a:cs typeface="Arial MT"/>
              </a:rPr>
              <a:t>Most</a:t>
            </a:r>
            <a:r>
              <a:rPr sz="1050" spc="-25" dirty="0">
                <a:latin typeface="Arial MT"/>
                <a:cs typeface="Arial MT"/>
              </a:rPr>
              <a:t> </a:t>
            </a:r>
            <a:r>
              <a:rPr sz="1050" spc="-10" dirty="0">
                <a:latin typeface="Arial MT"/>
                <a:cs typeface="Arial MT"/>
              </a:rPr>
              <a:t>popular</a:t>
            </a:r>
            <a:r>
              <a:rPr sz="1050" spc="-35" dirty="0">
                <a:latin typeface="Arial MT"/>
                <a:cs typeface="Arial MT"/>
              </a:rPr>
              <a:t> </a:t>
            </a:r>
            <a:r>
              <a:rPr sz="1050" dirty="0">
                <a:latin typeface="Arial MT"/>
                <a:cs typeface="Arial MT"/>
              </a:rPr>
              <a:t>week</a:t>
            </a:r>
            <a:r>
              <a:rPr sz="1050" spc="-25" dirty="0">
                <a:latin typeface="Arial MT"/>
                <a:cs typeface="Arial MT"/>
              </a:rPr>
              <a:t> </a:t>
            </a:r>
            <a:r>
              <a:rPr sz="1050" spc="-20" dirty="0">
                <a:latin typeface="Arial MT"/>
                <a:cs typeface="Arial MT"/>
              </a:rPr>
              <a:t>days</a:t>
            </a:r>
            <a:endParaRPr sz="1050">
              <a:latin typeface="Arial MT"/>
              <a:cs typeface="Arial MT"/>
            </a:endParaRPr>
          </a:p>
          <a:p>
            <a:pPr marL="12700" marR="130810">
              <a:lnSpc>
                <a:spcPts val="2410"/>
              </a:lnSpc>
              <a:spcBef>
                <a:spcPts val="95"/>
              </a:spcBef>
            </a:pPr>
            <a:r>
              <a:rPr sz="1050" dirty="0">
                <a:latin typeface="Arial MT"/>
                <a:cs typeface="Arial MT"/>
              </a:rPr>
              <a:t>Sunday:</a:t>
            </a:r>
            <a:r>
              <a:rPr sz="1050" spc="-40" dirty="0">
                <a:latin typeface="Arial MT"/>
                <a:cs typeface="Arial MT"/>
              </a:rPr>
              <a:t> </a:t>
            </a:r>
            <a:r>
              <a:rPr sz="1050" dirty="0">
                <a:latin typeface="Arial MT"/>
                <a:cs typeface="Arial MT"/>
              </a:rPr>
              <a:t>46.5%,</a:t>
            </a:r>
            <a:r>
              <a:rPr sz="1050" spc="-40" dirty="0">
                <a:latin typeface="Arial MT"/>
                <a:cs typeface="Arial MT"/>
              </a:rPr>
              <a:t> </a:t>
            </a:r>
            <a:r>
              <a:rPr sz="1050" dirty="0">
                <a:latin typeface="Arial MT"/>
                <a:cs typeface="Arial MT"/>
              </a:rPr>
              <a:t>Monday:</a:t>
            </a:r>
            <a:r>
              <a:rPr sz="1050" spc="-40" dirty="0">
                <a:latin typeface="Arial MT"/>
                <a:cs typeface="Arial MT"/>
              </a:rPr>
              <a:t> </a:t>
            </a:r>
            <a:r>
              <a:rPr sz="1050" dirty="0">
                <a:latin typeface="Arial MT"/>
                <a:cs typeface="Arial MT"/>
              </a:rPr>
              <a:t>27%,</a:t>
            </a:r>
            <a:r>
              <a:rPr sz="1050" spc="-35" dirty="0">
                <a:latin typeface="Arial MT"/>
                <a:cs typeface="Arial MT"/>
              </a:rPr>
              <a:t> </a:t>
            </a:r>
            <a:r>
              <a:rPr sz="1050" dirty="0">
                <a:latin typeface="Arial MT"/>
                <a:cs typeface="Arial MT"/>
              </a:rPr>
              <a:t>Tuesday:</a:t>
            </a:r>
            <a:r>
              <a:rPr sz="1050" spc="-35" dirty="0">
                <a:latin typeface="Arial MT"/>
                <a:cs typeface="Arial MT"/>
              </a:rPr>
              <a:t> </a:t>
            </a:r>
            <a:r>
              <a:rPr sz="1050" spc="-25" dirty="0">
                <a:latin typeface="Arial MT"/>
                <a:cs typeface="Arial MT"/>
              </a:rPr>
              <a:t>25% </a:t>
            </a:r>
            <a:r>
              <a:rPr sz="1050" dirty="0">
                <a:latin typeface="Arial MT"/>
                <a:cs typeface="Arial MT"/>
              </a:rPr>
              <a:t>Other</a:t>
            </a:r>
            <a:r>
              <a:rPr sz="1050" spc="-35" dirty="0">
                <a:latin typeface="Arial MT"/>
                <a:cs typeface="Arial MT"/>
              </a:rPr>
              <a:t> </a:t>
            </a:r>
            <a:r>
              <a:rPr sz="1050" dirty="0">
                <a:latin typeface="Arial MT"/>
                <a:cs typeface="Arial MT"/>
              </a:rPr>
              <a:t>weekdays</a:t>
            </a:r>
            <a:r>
              <a:rPr sz="1050" spc="-30" dirty="0">
                <a:latin typeface="Arial MT"/>
                <a:cs typeface="Arial MT"/>
              </a:rPr>
              <a:t> </a:t>
            </a:r>
            <a:r>
              <a:rPr sz="1050" dirty="0">
                <a:latin typeface="Arial MT"/>
                <a:cs typeface="Arial MT"/>
              </a:rPr>
              <a:t>have</a:t>
            </a:r>
            <a:r>
              <a:rPr sz="1050" spc="-25" dirty="0">
                <a:latin typeface="Arial MT"/>
                <a:cs typeface="Arial MT"/>
              </a:rPr>
              <a:t> </a:t>
            </a:r>
            <a:r>
              <a:rPr sz="1050" dirty="0">
                <a:latin typeface="Arial MT"/>
                <a:cs typeface="Arial MT"/>
              </a:rPr>
              <a:t>very</a:t>
            </a:r>
            <a:r>
              <a:rPr sz="1050" spc="-30" dirty="0">
                <a:latin typeface="Arial MT"/>
                <a:cs typeface="Arial MT"/>
              </a:rPr>
              <a:t> </a:t>
            </a:r>
            <a:r>
              <a:rPr sz="1050" dirty="0">
                <a:latin typeface="Arial MT"/>
                <a:cs typeface="Arial MT"/>
              </a:rPr>
              <a:t>low</a:t>
            </a:r>
            <a:r>
              <a:rPr sz="1050" spc="-20" dirty="0">
                <a:latin typeface="Arial MT"/>
                <a:cs typeface="Arial MT"/>
              </a:rPr>
              <a:t> </a:t>
            </a:r>
            <a:r>
              <a:rPr sz="1050" spc="-10" dirty="0">
                <a:latin typeface="Arial MT"/>
                <a:cs typeface="Arial MT"/>
              </a:rPr>
              <a:t>popularity.</a:t>
            </a:r>
            <a:endParaRPr sz="1050">
              <a:latin typeface="Arial MT"/>
              <a:cs typeface="Arial MT"/>
            </a:endParaRPr>
          </a:p>
        </p:txBody>
      </p:sp>
      <p:sp>
        <p:nvSpPr>
          <p:cNvPr id="4" name="object 4"/>
          <p:cNvSpPr txBox="1"/>
          <p:nvPr/>
        </p:nvSpPr>
        <p:spPr>
          <a:xfrm>
            <a:off x="902004" y="6737984"/>
            <a:ext cx="5376545" cy="517525"/>
          </a:xfrm>
          <a:prstGeom prst="rect">
            <a:avLst/>
          </a:prstGeom>
        </p:spPr>
        <p:txBody>
          <a:bodyPr vert="horz" wrap="square" lIns="0" tIns="7620" rIns="0" bIns="0" rtlCol="0">
            <a:spAutoFit/>
          </a:bodyPr>
          <a:lstStyle/>
          <a:p>
            <a:pPr marL="12700" marR="5080">
              <a:lnSpc>
                <a:spcPct val="101899"/>
              </a:lnSpc>
              <a:spcBef>
                <a:spcPts val="60"/>
              </a:spcBef>
            </a:pPr>
            <a:r>
              <a:rPr sz="1600" b="1" dirty="0">
                <a:latin typeface="Calibri"/>
                <a:cs typeface="Calibri"/>
              </a:rPr>
              <a:t>Prices</a:t>
            </a:r>
            <a:r>
              <a:rPr sz="1600" b="1" spc="-30" dirty="0">
                <a:latin typeface="Calibri"/>
                <a:cs typeface="Calibri"/>
              </a:rPr>
              <a:t> </a:t>
            </a:r>
            <a:r>
              <a:rPr sz="1600" b="1" dirty="0">
                <a:latin typeface="Calibri"/>
                <a:cs typeface="Calibri"/>
              </a:rPr>
              <a:t>vary</a:t>
            </a:r>
            <a:r>
              <a:rPr sz="1600" b="1" spc="-15" dirty="0">
                <a:latin typeface="Calibri"/>
                <a:cs typeface="Calibri"/>
              </a:rPr>
              <a:t> </a:t>
            </a:r>
            <a:r>
              <a:rPr sz="1600" b="1" dirty="0">
                <a:latin typeface="Calibri"/>
                <a:cs typeface="Calibri"/>
              </a:rPr>
              <a:t>depending</a:t>
            </a:r>
            <a:r>
              <a:rPr sz="1600" b="1" spc="-30" dirty="0">
                <a:latin typeface="Calibri"/>
                <a:cs typeface="Calibri"/>
              </a:rPr>
              <a:t> </a:t>
            </a:r>
            <a:r>
              <a:rPr sz="1600" b="1" dirty="0">
                <a:latin typeface="Calibri"/>
                <a:cs typeface="Calibri"/>
              </a:rPr>
              <a:t>on</a:t>
            </a:r>
            <a:r>
              <a:rPr sz="1600" b="1" spc="-10" dirty="0">
                <a:latin typeface="Calibri"/>
                <a:cs typeface="Calibri"/>
              </a:rPr>
              <a:t> </a:t>
            </a:r>
            <a:r>
              <a:rPr sz="1600" b="1" dirty="0">
                <a:latin typeface="Calibri"/>
                <a:cs typeface="Calibri"/>
              </a:rPr>
              <a:t>time</a:t>
            </a:r>
            <a:r>
              <a:rPr sz="1600" b="1" spc="-25" dirty="0">
                <a:latin typeface="Calibri"/>
                <a:cs typeface="Calibri"/>
              </a:rPr>
              <a:t> </a:t>
            </a:r>
            <a:r>
              <a:rPr sz="1600" b="1" dirty="0">
                <a:latin typeface="Calibri"/>
                <a:cs typeface="Calibri"/>
              </a:rPr>
              <a:t>of</a:t>
            </a:r>
            <a:r>
              <a:rPr sz="1600" b="1" spc="-15" dirty="0">
                <a:latin typeface="Calibri"/>
                <a:cs typeface="Calibri"/>
              </a:rPr>
              <a:t> </a:t>
            </a:r>
            <a:r>
              <a:rPr sz="1600" b="1" dirty="0">
                <a:latin typeface="Calibri"/>
                <a:cs typeface="Calibri"/>
              </a:rPr>
              <a:t>year,</a:t>
            </a:r>
            <a:r>
              <a:rPr sz="1600" b="1" spc="-30" dirty="0">
                <a:latin typeface="Calibri"/>
                <a:cs typeface="Calibri"/>
              </a:rPr>
              <a:t> </a:t>
            </a:r>
            <a:r>
              <a:rPr sz="1600" b="1" dirty="0">
                <a:latin typeface="Calibri"/>
                <a:cs typeface="Calibri"/>
              </a:rPr>
              <a:t>days</a:t>
            </a:r>
            <a:r>
              <a:rPr sz="1600" b="1" spc="-10" dirty="0">
                <a:latin typeface="Calibri"/>
                <a:cs typeface="Calibri"/>
              </a:rPr>
              <a:t> </a:t>
            </a:r>
            <a:r>
              <a:rPr sz="1600" b="1" dirty="0">
                <a:latin typeface="Calibri"/>
                <a:cs typeface="Calibri"/>
              </a:rPr>
              <a:t>of</a:t>
            </a:r>
            <a:r>
              <a:rPr sz="1600" b="1" spc="-25" dirty="0">
                <a:latin typeface="Calibri"/>
                <a:cs typeface="Calibri"/>
              </a:rPr>
              <a:t> </a:t>
            </a:r>
            <a:r>
              <a:rPr sz="1600" b="1" dirty="0">
                <a:latin typeface="Calibri"/>
                <a:cs typeface="Calibri"/>
              </a:rPr>
              <a:t>the</a:t>
            </a:r>
            <a:r>
              <a:rPr sz="1600" b="1" spc="-25" dirty="0">
                <a:latin typeface="Calibri"/>
                <a:cs typeface="Calibri"/>
              </a:rPr>
              <a:t> </a:t>
            </a:r>
            <a:r>
              <a:rPr sz="1600" b="1" dirty="0">
                <a:latin typeface="Calibri"/>
                <a:cs typeface="Calibri"/>
              </a:rPr>
              <a:t>week</a:t>
            </a:r>
            <a:r>
              <a:rPr sz="1600" b="1" spc="-30" dirty="0">
                <a:latin typeface="Calibri"/>
                <a:cs typeface="Calibri"/>
              </a:rPr>
              <a:t> </a:t>
            </a:r>
            <a:r>
              <a:rPr sz="1600" b="1" dirty="0">
                <a:latin typeface="Calibri"/>
                <a:cs typeface="Calibri"/>
              </a:rPr>
              <a:t>&amp;</a:t>
            </a:r>
            <a:r>
              <a:rPr sz="1600" b="1" spc="-5" dirty="0">
                <a:latin typeface="Calibri"/>
                <a:cs typeface="Calibri"/>
              </a:rPr>
              <a:t> </a:t>
            </a:r>
            <a:r>
              <a:rPr sz="1600" b="1" spc="-20" dirty="0">
                <a:latin typeface="Calibri"/>
                <a:cs typeface="Calibri"/>
              </a:rPr>
              <a:t>Lead Time</a:t>
            </a:r>
            <a:endParaRPr sz="1600">
              <a:latin typeface="Calibri"/>
              <a:cs typeface="Calibri"/>
            </a:endParaRPr>
          </a:p>
        </p:txBody>
      </p:sp>
      <p:pic>
        <p:nvPicPr>
          <p:cNvPr id="5" name="object 5"/>
          <p:cNvPicPr/>
          <p:nvPr/>
        </p:nvPicPr>
        <p:blipFill>
          <a:blip r:embed="rId2" cstate="print"/>
          <a:stretch>
            <a:fillRect/>
          </a:stretch>
        </p:blipFill>
        <p:spPr>
          <a:xfrm>
            <a:off x="1207057" y="1197863"/>
            <a:ext cx="2350406" cy="23591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209026"/>
            <a:ext cx="5706110" cy="1107440"/>
          </a:xfrm>
          <a:prstGeom prst="rect">
            <a:avLst/>
          </a:prstGeom>
        </p:spPr>
        <p:txBody>
          <a:bodyPr vert="horz" wrap="square" lIns="0" tIns="20320" rIns="0" bIns="0" rtlCol="0">
            <a:spAutoFit/>
          </a:bodyPr>
          <a:lstStyle/>
          <a:p>
            <a:pPr marL="12700" marR="86995">
              <a:lnSpc>
                <a:spcPct val="95700"/>
              </a:lnSpc>
              <a:spcBef>
                <a:spcPts val="160"/>
              </a:spcBef>
            </a:pPr>
            <a:r>
              <a:rPr sz="1050" dirty="0">
                <a:latin typeface="Arial MT"/>
                <a:cs typeface="Arial MT"/>
              </a:rPr>
              <a:t>The</a:t>
            </a:r>
            <a:r>
              <a:rPr sz="1050" spc="-30" dirty="0">
                <a:latin typeface="Arial MT"/>
                <a:cs typeface="Arial MT"/>
              </a:rPr>
              <a:t> </a:t>
            </a:r>
            <a:r>
              <a:rPr sz="1050" dirty="0">
                <a:latin typeface="Arial MT"/>
                <a:cs typeface="Arial MT"/>
              </a:rPr>
              <a:t>above</a:t>
            </a:r>
            <a:r>
              <a:rPr sz="1050" spc="-25" dirty="0">
                <a:latin typeface="Arial MT"/>
                <a:cs typeface="Arial MT"/>
              </a:rPr>
              <a:t> </a:t>
            </a:r>
            <a:r>
              <a:rPr sz="1050" dirty="0">
                <a:latin typeface="Arial MT"/>
                <a:cs typeface="Arial MT"/>
              </a:rPr>
              <a:t>figures</a:t>
            </a:r>
            <a:r>
              <a:rPr sz="1050" spc="-30" dirty="0">
                <a:latin typeface="Arial MT"/>
                <a:cs typeface="Arial MT"/>
              </a:rPr>
              <a:t> </a:t>
            </a:r>
            <a:r>
              <a:rPr sz="1050" spc="-10" dirty="0">
                <a:latin typeface="Arial MT"/>
                <a:cs typeface="Arial MT"/>
              </a:rPr>
              <a:t>indicate</a:t>
            </a:r>
            <a:r>
              <a:rPr sz="1050" spc="-30"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in</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year</a:t>
            </a:r>
            <a:r>
              <a:rPr sz="1050" spc="-35" dirty="0">
                <a:latin typeface="Arial MT"/>
                <a:cs typeface="Arial MT"/>
              </a:rPr>
              <a:t> </a:t>
            </a:r>
            <a:r>
              <a:rPr sz="1050" dirty="0">
                <a:latin typeface="Arial MT"/>
                <a:cs typeface="Arial MT"/>
              </a:rPr>
              <a:t>2018,</a:t>
            </a:r>
            <a:r>
              <a:rPr sz="1050" spc="-35" dirty="0">
                <a:latin typeface="Arial MT"/>
                <a:cs typeface="Arial MT"/>
              </a:rPr>
              <a:t> </a:t>
            </a:r>
            <a:r>
              <a:rPr sz="1050" dirty="0">
                <a:latin typeface="Arial MT"/>
                <a:cs typeface="Arial MT"/>
              </a:rPr>
              <a:t>there</a:t>
            </a:r>
            <a:r>
              <a:rPr sz="1050" spc="-35" dirty="0">
                <a:latin typeface="Arial MT"/>
                <a:cs typeface="Arial MT"/>
              </a:rPr>
              <a:t> </a:t>
            </a:r>
            <a:r>
              <a:rPr sz="1050" dirty="0">
                <a:latin typeface="Arial MT"/>
                <a:cs typeface="Arial MT"/>
              </a:rPr>
              <a:t>is</a:t>
            </a:r>
            <a:r>
              <a:rPr sz="1050" spc="-25" dirty="0">
                <a:latin typeface="Arial MT"/>
                <a:cs typeface="Arial MT"/>
              </a:rPr>
              <a:t> </a:t>
            </a:r>
            <a:r>
              <a:rPr sz="1050" dirty="0">
                <a:latin typeface="Arial MT"/>
                <a:cs typeface="Arial MT"/>
              </a:rPr>
              <a:t>a</a:t>
            </a:r>
            <a:r>
              <a:rPr sz="1050" spc="-30" dirty="0">
                <a:latin typeface="Arial MT"/>
                <a:cs typeface="Arial MT"/>
              </a:rPr>
              <a:t> </a:t>
            </a:r>
            <a:r>
              <a:rPr sz="1050" dirty="0">
                <a:latin typeface="Arial MT"/>
                <a:cs typeface="Arial MT"/>
              </a:rPr>
              <a:t>slightly</a:t>
            </a:r>
            <a:r>
              <a:rPr sz="1050" spc="-30" dirty="0">
                <a:latin typeface="Arial MT"/>
                <a:cs typeface="Arial MT"/>
              </a:rPr>
              <a:t> </a:t>
            </a:r>
            <a:r>
              <a:rPr sz="1050" dirty="0">
                <a:latin typeface="Arial MT"/>
                <a:cs typeface="Arial MT"/>
              </a:rPr>
              <a:t>higher</a:t>
            </a:r>
            <a:r>
              <a:rPr sz="1050" spc="-35" dirty="0">
                <a:latin typeface="Arial MT"/>
                <a:cs typeface="Arial MT"/>
              </a:rPr>
              <a:t> </a:t>
            </a:r>
            <a:r>
              <a:rPr sz="1050" dirty="0">
                <a:latin typeface="Arial MT"/>
                <a:cs typeface="Arial MT"/>
              </a:rPr>
              <a:t>average</a:t>
            </a:r>
            <a:r>
              <a:rPr sz="1050" spc="-25" dirty="0">
                <a:latin typeface="Arial MT"/>
                <a:cs typeface="Arial MT"/>
              </a:rPr>
              <a:t> </a:t>
            </a:r>
            <a:r>
              <a:rPr sz="1050" spc="-10" dirty="0">
                <a:latin typeface="Arial MT"/>
                <a:cs typeface="Arial MT"/>
              </a:rPr>
              <a:t>price </a:t>
            </a:r>
            <a:r>
              <a:rPr sz="1050" dirty="0">
                <a:latin typeface="Arial MT"/>
                <a:cs typeface="Arial MT"/>
              </a:rPr>
              <a:t>compared</a:t>
            </a:r>
            <a:r>
              <a:rPr sz="1050" spc="-30" dirty="0">
                <a:latin typeface="Arial MT"/>
                <a:cs typeface="Arial MT"/>
              </a:rPr>
              <a:t> </a:t>
            </a:r>
            <a:r>
              <a:rPr sz="1050" dirty="0">
                <a:latin typeface="Arial MT"/>
                <a:cs typeface="Arial MT"/>
              </a:rPr>
              <a:t>to</a:t>
            </a:r>
            <a:r>
              <a:rPr sz="1050" spc="-2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year</a:t>
            </a:r>
            <a:r>
              <a:rPr sz="1050" spc="-30" dirty="0">
                <a:latin typeface="Arial MT"/>
                <a:cs typeface="Arial MT"/>
              </a:rPr>
              <a:t> </a:t>
            </a:r>
            <a:r>
              <a:rPr sz="1050" dirty="0">
                <a:latin typeface="Arial MT"/>
                <a:cs typeface="Arial MT"/>
              </a:rPr>
              <a:t>2017.</a:t>
            </a:r>
            <a:r>
              <a:rPr sz="1050" spc="-30" dirty="0">
                <a:latin typeface="Arial MT"/>
                <a:cs typeface="Arial MT"/>
              </a:rPr>
              <a:t> </a:t>
            </a:r>
            <a:r>
              <a:rPr sz="1050" spc="-10" dirty="0">
                <a:latin typeface="Arial MT"/>
                <a:cs typeface="Arial MT"/>
              </a:rPr>
              <a:t>Additionally,</a:t>
            </a:r>
            <a:r>
              <a:rPr sz="1050" spc="-30" dirty="0">
                <a:latin typeface="Arial MT"/>
                <a:cs typeface="Arial MT"/>
              </a:rPr>
              <a:t> </a:t>
            </a:r>
            <a:r>
              <a:rPr sz="1050" dirty="0">
                <a:latin typeface="Arial MT"/>
                <a:cs typeface="Arial MT"/>
              </a:rPr>
              <a:t>it</a:t>
            </a:r>
            <a:r>
              <a:rPr sz="1050" spc="-35" dirty="0">
                <a:latin typeface="Arial MT"/>
                <a:cs typeface="Arial MT"/>
              </a:rPr>
              <a:t> </a:t>
            </a:r>
            <a:r>
              <a:rPr sz="1050" dirty="0">
                <a:latin typeface="Arial MT"/>
                <a:cs typeface="Arial MT"/>
              </a:rPr>
              <a:t>appears</a:t>
            </a:r>
            <a:r>
              <a:rPr sz="1050" spc="-40"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Thursday</a:t>
            </a:r>
            <a:r>
              <a:rPr sz="1050" spc="-25" dirty="0">
                <a:latin typeface="Arial MT"/>
                <a:cs typeface="Arial MT"/>
              </a:rPr>
              <a:t> </a:t>
            </a:r>
            <a:r>
              <a:rPr sz="1050" dirty="0">
                <a:latin typeface="Arial MT"/>
                <a:cs typeface="Arial MT"/>
              </a:rPr>
              <a:t>has</a:t>
            </a:r>
            <a:r>
              <a:rPr sz="1050" spc="-30"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slightly</a:t>
            </a:r>
            <a:r>
              <a:rPr sz="1050" spc="-25" dirty="0">
                <a:latin typeface="Arial MT"/>
                <a:cs typeface="Arial MT"/>
              </a:rPr>
              <a:t> </a:t>
            </a:r>
            <a:r>
              <a:rPr sz="1050" dirty="0">
                <a:latin typeface="Arial MT"/>
                <a:cs typeface="Arial MT"/>
              </a:rPr>
              <a:t>higher</a:t>
            </a:r>
            <a:r>
              <a:rPr sz="1050" spc="-35" dirty="0">
                <a:latin typeface="Arial MT"/>
                <a:cs typeface="Arial MT"/>
              </a:rPr>
              <a:t> </a:t>
            </a:r>
            <a:r>
              <a:rPr sz="1050" spc="-10" dirty="0">
                <a:latin typeface="Arial MT"/>
                <a:cs typeface="Arial MT"/>
              </a:rPr>
              <a:t>average </a:t>
            </a:r>
            <a:r>
              <a:rPr sz="1050" dirty="0">
                <a:latin typeface="Arial MT"/>
                <a:cs typeface="Arial MT"/>
              </a:rPr>
              <a:t>price</a:t>
            </a:r>
            <a:r>
              <a:rPr sz="1050" spc="-30" dirty="0">
                <a:latin typeface="Arial MT"/>
                <a:cs typeface="Arial MT"/>
              </a:rPr>
              <a:t> </a:t>
            </a:r>
            <a:r>
              <a:rPr sz="1050" dirty="0">
                <a:latin typeface="Arial MT"/>
                <a:cs typeface="Arial MT"/>
              </a:rPr>
              <a:t>than</a:t>
            </a:r>
            <a:r>
              <a:rPr sz="1050" spc="-2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other</a:t>
            </a:r>
            <a:r>
              <a:rPr sz="1050" spc="-30" dirty="0">
                <a:latin typeface="Arial MT"/>
                <a:cs typeface="Arial MT"/>
              </a:rPr>
              <a:t> </a:t>
            </a:r>
            <a:r>
              <a:rPr sz="1050" spc="-10" dirty="0">
                <a:latin typeface="Arial MT"/>
                <a:cs typeface="Arial MT"/>
              </a:rPr>
              <a:t>weekdays</a:t>
            </a:r>
            <a:endParaRPr sz="1050">
              <a:latin typeface="Arial MT"/>
              <a:cs typeface="Arial MT"/>
            </a:endParaRPr>
          </a:p>
          <a:p>
            <a:pPr>
              <a:lnSpc>
                <a:spcPct val="100000"/>
              </a:lnSpc>
              <a:spcBef>
                <a:spcPts val="10"/>
              </a:spcBef>
            </a:pPr>
            <a:endParaRPr sz="1050">
              <a:latin typeface="Arial MT"/>
              <a:cs typeface="Arial MT"/>
            </a:endParaRPr>
          </a:p>
          <a:p>
            <a:pPr marL="12700" marR="5080">
              <a:lnSpc>
                <a:spcPct val="95700"/>
              </a:lnSpc>
            </a:pPr>
            <a:r>
              <a:rPr sz="1050" dirty="0">
                <a:latin typeface="Arial MT"/>
                <a:cs typeface="Arial MT"/>
              </a:rPr>
              <a:t>Room</a:t>
            </a:r>
            <a:r>
              <a:rPr sz="1050" spc="-15" dirty="0">
                <a:latin typeface="Arial MT"/>
                <a:cs typeface="Arial MT"/>
              </a:rPr>
              <a:t> </a:t>
            </a:r>
            <a:r>
              <a:rPr sz="1050" dirty="0">
                <a:latin typeface="Arial MT"/>
                <a:cs typeface="Arial MT"/>
              </a:rPr>
              <a:t>types</a:t>
            </a:r>
            <a:r>
              <a:rPr sz="1050" spc="-25" dirty="0">
                <a:latin typeface="Arial MT"/>
                <a:cs typeface="Arial MT"/>
              </a:rPr>
              <a:t> </a:t>
            </a:r>
            <a:r>
              <a:rPr sz="1050" dirty="0">
                <a:latin typeface="Arial MT"/>
                <a:cs typeface="Arial MT"/>
              </a:rPr>
              <a:t>and</a:t>
            </a:r>
            <a:r>
              <a:rPr sz="1050" spc="-20" dirty="0">
                <a:latin typeface="Arial MT"/>
                <a:cs typeface="Arial MT"/>
              </a:rPr>
              <a:t> </a:t>
            </a:r>
            <a:r>
              <a:rPr sz="1050" dirty="0">
                <a:latin typeface="Arial MT"/>
                <a:cs typeface="Arial MT"/>
              </a:rPr>
              <a:t>the</a:t>
            </a:r>
            <a:r>
              <a:rPr sz="1050" spc="-20" dirty="0">
                <a:latin typeface="Arial MT"/>
                <a:cs typeface="Arial MT"/>
              </a:rPr>
              <a:t> </a:t>
            </a:r>
            <a:r>
              <a:rPr sz="1050" dirty="0">
                <a:latin typeface="Arial MT"/>
                <a:cs typeface="Arial MT"/>
              </a:rPr>
              <a:t>number</a:t>
            </a:r>
            <a:r>
              <a:rPr sz="1050" spc="-30" dirty="0">
                <a:latin typeface="Arial MT"/>
                <a:cs typeface="Arial MT"/>
              </a:rPr>
              <a:t> </a:t>
            </a:r>
            <a:r>
              <a:rPr sz="1050" dirty="0">
                <a:latin typeface="Arial MT"/>
                <a:cs typeface="Arial MT"/>
              </a:rPr>
              <a:t>of</a:t>
            </a:r>
            <a:r>
              <a:rPr sz="1050" spc="-25" dirty="0">
                <a:latin typeface="Arial MT"/>
                <a:cs typeface="Arial MT"/>
              </a:rPr>
              <a:t> </a:t>
            </a:r>
            <a:r>
              <a:rPr sz="1050" dirty="0">
                <a:latin typeface="Arial MT"/>
                <a:cs typeface="Arial MT"/>
              </a:rPr>
              <a:t>customers</a:t>
            </a:r>
            <a:r>
              <a:rPr sz="1050" spc="-40" dirty="0">
                <a:latin typeface="Arial MT"/>
                <a:cs typeface="Arial MT"/>
              </a:rPr>
              <a:t> </a:t>
            </a:r>
            <a:r>
              <a:rPr sz="1050" dirty="0">
                <a:latin typeface="Arial MT"/>
                <a:cs typeface="Arial MT"/>
              </a:rPr>
              <a:t>is</a:t>
            </a:r>
            <a:r>
              <a:rPr sz="1050" spc="-20" dirty="0">
                <a:latin typeface="Arial MT"/>
                <a:cs typeface="Arial MT"/>
              </a:rPr>
              <a:t> </a:t>
            </a:r>
            <a:r>
              <a:rPr sz="1050" dirty="0">
                <a:latin typeface="Arial MT"/>
                <a:cs typeface="Arial MT"/>
              </a:rPr>
              <a:t>factors</a:t>
            </a:r>
            <a:r>
              <a:rPr sz="1050" spc="-2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average</a:t>
            </a:r>
            <a:r>
              <a:rPr sz="1050" spc="-20" dirty="0">
                <a:latin typeface="Arial MT"/>
                <a:cs typeface="Arial MT"/>
              </a:rPr>
              <a:t> </a:t>
            </a:r>
            <a:r>
              <a:rPr sz="1050" dirty="0">
                <a:latin typeface="Arial MT"/>
                <a:cs typeface="Arial MT"/>
              </a:rPr>
              <a:t>price.</a:t>
            </a:r>
            <a:r>
              <a:rPr sz="1050" spc="-30" dirty="0">
                <a:latin typeface="Arial MT"/>
                <a:cs typeface="Arial MT"/>
              </a:rPr>
              <a:t> </a:t>
            </a:r>
            <a:r>
              <a:rPr sz="1050" dirty="0">
                <a:latin typeface="Arial MT"/>
                <a:cs typeface="Arial MT"/>
              </a:rPr>
              <a:t>So,</a:t>
            </a:r>
            <a:r>
              <a:rPr sz="1050" spc="-25" dirty="0">
                <a:latin typeface="Arial MT"/>
                <a:cs typeface="Arial MT"/>
              </a:rPr>
              <a:t> </a:t>
            </a:r>
            <a:r>
              <a:rPr sz="1050" dirty="0">
                <a:latin typeface="Arial MT"/>
                <a:cs typeface="Arial MT"/>
              </a:rPr>
              <a:t>we</a:t>
            </a:r>
            <a:r>
              <a:rPr sz="1050" spc="-35" dirty="0">
                <a:latin typeface="Arial MT"/>
                <a:cs typeface="Arial MT"/>
              </a:rPr>
              <a:t> </a:t>
            </a:r>
            <a:r>
              <a:rPr sz="1050" dirty="0">
                <a:latin typeface="Arial MT"/>
                <a:cs typeface="Arial MT"/>
              </a:rPr>
              <a:t>can</a:t>
            </a:r>
            <a:r>
              <a:rPr sz="1050" spc="-25" dirty="0">
                <a:latin typeface="Arial MT"/>
                <a:cs typeface="Arial MT"/>
              </a:rPr>
              <a:t> </a:t>
            </a:r>
            <a:r>
              <a:rPr sz="1050" dirty="0">
                <a:latin typeface="Arial MT"/>
                <a:cs typeface="Arial MT"/>
              </a:rPr>
              <a:t>create</a:t>
            </a:r>
            <a:r>
              <a:rPr sz="1050" spc="-20" dirty="0">
                <a:latin typeface="Arial MT"/>
                <a:cs typeface="Arial MT"/>
              </a:rPr>
              <a:t> </a:t>
            </a:r>
            <a:r>
              <a:rPr sz="1050" dirty="0">
                <a:latin typeface="Arial MT"/>
                <a:cs typeface="Arial MT"/>
              </a:rPr>
              <a:t>a</a:t>
            </a:r>
            <a:r>
              <a:rPr sz="1050" spc="-25" dirty="0">
                <a:latin typeface="Arial MT"/>
                <a:cs typeface="Arial MT"/>
              </a:rPr>
              <a:t> </a:t>
            </a:r>
            <a:r>
              <a:rPr sz="1050" spc="-10" dirty="0">
                <a:latin typeface="Arial MT"/>
                <a:cs typeface="Arial MT"/>
              </a:rPr>
              <a:t>group </a:t>
            </a:r>
            <a:r>
              <a:rPr sz="1050" dirty="0">
                <a:latin typeface="Arial MT"/>
                <a:cs typeface="Arial MT"/>
              </a:rPr>
              <a:t>for</a:t>
            </a:r>
            <a:r>
              <a:rPr sz="1050" spc="-30" dirty="0">
                <a:latin typeface="Arial MT"/>
                <a:cs typeface="Arial MT"/>
              </a:rPr>
              <a:t> </a:t>
            </a:r>
            <a:r>
              <a:rPr sz="1050" dirty="0">
                <a:latin typeface="Arial MT"/>
                <a:cs typeface="Arial MT"/>
              </a:rPr>
              <a:t>every</a:t>
            </a:r>
            <a:r>
              <a:rPr sz="1050" spc="-30" dirty="0">
                <a:latin typeface="Arial MT"/>
                <a:cs typeface="Arial MT"/>
              </a:rPr>
              <a:t> </a:t>
            </a:r>
            <a:r>
              <a:rPr sz="1050" dirty="0">
                <a:latin typeface="Arial MT"/>
                <a:cs typeface="Arial MT"/>
              </a:rPr>
              <a:t>room</a:t>
            </a:r>
            <a:r>
              <a:rPr sz="1050" spc="-20" dirty="0">
                <a:latin typeface="Arial MT"/>
                <a:cs typeface="Arial MT"/>
              </a:rPr>
              <a:t> </a:t>
            </a:r>
            <a:r>
              <a:rPr sz="1050" dirty="0">
                <a:latin typeface="Arial MT"/>
                <a:cs typeface="Arial MT"/>
              </a:rPr>
              <a:t>type</a:t>
            </a:r>
            <a:r>
              <a:rPr sz="1050" spc="-25"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this</a:t>
            </a:r>
            <a:r>
              <a:rPr sz="1050" spc="-35" dirty="0">
                <a:latin typeface="Arial MT"/>
                <a:cs typeface="Arial MT"/>
              </a:rPr>
              <a:t> </a:t>
            </a:r>
            <a:r>
              <a:rPr sz="1050" dirty="0">
                <a:latin typeface="Arial MT"/>
                <a:cs typeface="Arial MT"/>
              </a:rPr>
              <a:t>data</a:t>
            </a:r>
            <a:r>
              <a:rPr sz="1050" spc="-25" dirty="0">
                <a:latin typeface="Arial MT"/>
                <a:cs typeface="Arial MT"/>
              </a:rPr>
              <a:t> </a:t>
            </a:r>
            <a:r>
              <a:rPr sz="1050" dirty="0">
                <a:latin typeface="Arial MT"/>
                <a:cs typeface="Arial MT"/>
              </a:rPr>
              <a:t>and</a:t>
            </a:r>
            <a:r>
              <a:rPr sz="1050" spc="-20" dirty="0">
                <a:latin typeface="Arial MT"/>
                <a:cs typeface="Arial MT"/>
              </a:rPr>
              <a:t> </a:t>
            </a:r>
            <a:r>
              <a:rPr sz="1050" dirty="0">
                <a:latin typeface="Arial MT"/>
                <a:cs typeface="Arial MT"/>
              </a:rPr>
              <a:t>create</a:t>
            </a:r>
            <a:r>
              <a:rPr sz="1050" spc="-25" dirty="0">
                <a:latin typeface="Arial MT"/>
                <a:cs typeface="Arial MT"/>
              </a:rPr>
              <a:t> </a:t>
            </a:r>
            <a:r>
              <a:rPr sz="1050" dirty="0">
                <a:latin typeface="Arial MT"/>
                <a:cs typeface="Arial MT"/>
              </a:rPr>
              <a:t>data</a:t>
            </a:r>
            <a:r>
              <a:rPr sz="1050" spc="-25" dirty="0">
                <a:latin typeface="Arial MT"/>
                <a:cs typeface="Arial MT"/>
              </a:rPr>
              <a:t> </a:t>
            </a:r>
            <a:r>
              <a:rPr sz="1050" dirty="0">
                <a:latin typeface="Arial MT"/>
                <a:cs typeface="Arial MT"/>
              </a:rPr>
              <a:t>frames</a:t>
            </a:r>
            <a:r>
              <a:rPr sz="1050" spc="-20" dirty="0">
                <a:latin typeface="Arial MT"/>
                <a:cs typeface="Arial MT"/>
              </a:rPr>
              <a:t> </a:t>
            </a:r>
            <a:r>
              <a:rPr sz="1050" dirty="0">
                <a:latin typeface="Arial MT"/>
                <a:cs typeface="Arial MT"/>
              </a:rPr>
              <a:t>to</a:t>
            </a:r>
            <a:r>
              <a:rPr sz="1050" spc="-25" dirty="0">
                <a:latin typeface="Arial MT"/>
                <a:cs typeface="Arial MT"/>
              </a:rPr>
              <a:t> </a:t>
            </a:r>
            <a:r>
              <a:rPr sz="1050" dirty="0">
                <a:latin typeface="Arial MT"/>
                <a:cs typeface="Arial MT"/>
              </a:rPr>
              <a:t>check</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impact</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lead</a:t>
            </a:r>
            <a:r>
              <a:rPr sz="1050" spc="-15" dirty="0">
                <a:latin typeface="Arial MT"/>
                <a:cs typeface="Arial MT"/>
              </a:rPr>
              <a:t> </a:t>
            </a:r>
            <a:r>
              <a:rPr sz="1050" dirty="0">
                <a:latin typeface="Arial MT"/>
                <a:cs typeface="Arial MT"/>
              </a:rPr>
              <a:t>time</a:t>
            </a:r>
            <a:r>
              <a:rPr sz="1050" spc="-25" dirty="0">
                <a:latin typeface="Arial MT"/>
                <a:cs typeface="Arial MT"/>
              </a:rPr>
              <a:t> on </a:t>
            </a:r>
            <a:r>
              <a:rPr sz="1050" dirty="0">
                <a:latin typeface="Arial MT"/>
                <a:cs typeface="Arial MT"/>
              </a:rPr>
              <a:t>average</a:t>
            </a:r>
            <a:r>
              <a:rPr sz="1050" spc="-55" dirty="0">
                <a:latin typeface="Arial MT"/>
                <a:cs typeface="Arial MT"/>
              </a:rPr>
              <a:t> </a:t>
            </a:r>
            <a:r>
              <a:rPr sz="1050" spc="-10" dirty="0">
                <a:latin typeface="Arial MT"/>
                <a:cs typeface="Arial MT"/>
              </a:rPr>
              <a:t>price.</a:t>
            </a:r>
            <a:endParaRPr sz="1050">
              <a:latin typeface="Arial MT"/>
              <a:cs typeface="Arial MT"/>
            </a:endParaRPr>
          </a:p>
        </p:txBody>
      </p:sp>
      <p:pic>
        <p:nvPicPr>
          <p:cNvPr id="3" name="object 3"/>
          <p:cNvPicPr/>
          <p:nvPr/>
        </p:nvPicPr>
        <p:blipFill>
          <a:blip r:embed="rId2" cstate="print"/>
          <a:stretch>
            <a:fillRect/>
          </a:stretch>
        </p:blipFill>
        <p:spPr>
          <a:xfrm>
            <a:off x="962083" y="971571"/>
            <a:ext cx="5636143" cy="3277823"/>
          </a:xfrm>
          <a:prstGeom prst="rect">
            <a:avLst/>
          </a:prstGeom>
        </p:spPr>
      </p:pic>
      <p:pic>
        <p:nvPicPr>
          <p:cNvPr id="4" name="object 4"/>
          <p:cNvPicPr/>
          <p:nvPr/>
        </p:nvPicPr>
        <p:blipFill>
          <a:blip r:embed="rId3" cstate="print"/>
          <a:stretch>
            <a:fillRect/>
          </a:stretch>
        </p:blipFill>
        <p:spPr>
          <a:xfrm>
            <a:off x="914400" y="4572380"/>
            <a:ext cx="5721973" cy="33540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991226"/>
            <a:ext cx="5542280"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The</a:t>
            </a:r>
            <a:r>
              <a:rPr sz="1200" spc="-20" dirty="0">
                <a:latin typeface="Calibri"/>
                <a:cs typeface="Calibri"/>
              </a:rPr>
              <a:t> </a:t>
            </a:r>
            <a:r>
              <a:rPr sz="1200" dirty="0">
                <a:latin typeface="Calibri"/>
                <a:cs typeface="Calibri"/>
              </a:rPr>
              <a:t>above</a:t>
            </a:r>
            <a:r>
              <a:rPr sz="1200" spc="-30" dirty="0">
                <a:latin typeface="Calibri"/>
                <a:cs typeface="Calibri"/>
              </a:rPr>
              <a:t> </a:t>
            </a:r>
            <a:r>
              <a:rPr sz="1200" dirty="0">
                <a:latin typeface="Calibri"/>
                <a:cs typeface="Calibri"/>
              </a:rPr>
              <a:t>figure</a:t>
            </a:r>
            <a:r>
              <a:rPr sz="1200" spc="-20" dirty="0">
                <a:latin typeface="Calibri"/>
                <a:cs typeface="Calibri"/>
              </a:rPr>
              <a:t> </a:t>
            </a:r>
            <a:r>
              <a:rPr sz="1200" dirty="0">
                <a:latin typeface="Calibri"/>
                <a:cs typeface="Calibri"/>
              </a:rPr>
              <a:t>shows</a:t>
            </a:r>
            <a:r>
              <a:rPr sz="1200" spc="-30" dirty="0">
                <a:latin typeface="Calibri"/>
                <a:cs typeface="Calibri"/>
              </a:rPr>
              <a:t> </a:t>
            </a:r>
            <a:r>
              <a:rPr sz="1200" dirty="0">
                <a:latin typeface="Calibri"/>
                <a:cs typeface="Calibri"/>
              </a:rPr>
              <a:t>that</a:t>
            </a:r>
            <a:r>
              <a:rPr sz="1200" spc="-20" dirty="0">
                <a:latin typeface="Calibri"/>
                <a:cs typeface="Calibri"/>
              </a:rPr>
              <a:t> </a:t>
            </a:r>
            <a:r>
              <a:rPr sz="1200" dirty="0">
                <a:latin typeface="Calibri"/>
                <a:cs typeface="Calibri"/>
              </a:rPr>
              <a:t>lead</a:t>
            </a:r>
            <a:r>
              <a:rPr sz="1200" spc="-25" dirty="0">
                <a:latin typeface="Calibri"/>
                <a:cs typeface="Calibri"/>
              </a:rPr>
              <a:t> </a:t>
            </a:r>
            <a:r>
              <a:rPr sz="1200" dirty="0">
                <a:latin typeface="Calibri"/>
                <a:cs typeface="Calibri"/>
              </a:rPr>
              <a:t>time</a:t>
            </a:r>
            <a:r>
              <a:rPr sz="1200" spc="-20" dirty="0">
                <a:latin typeface="Calibri"/>
                <a:cs typeface="Calibri"/>
              </a:rPr>
              <a:t> </a:t>
            </a:r>
            <a:r>
              <a:rPr sz="1200" dirty="0">
                <a:latin typeface="Calibri"/>
                <a:cs typeface="Calibri"/>
              </a:rPr>
              <a:t>does</a:t>
            </a:r>
            <a:r>
              <a:rPr sz="1200" spc="-35" dirty="0">
                <a:latin typeface="Calibri"/>
                <a:cs typeface="Calibri"/>
              </a:rPr>
              <a:t> </a:t>
            </a:r>
            <a:r>
              <a:rPr sz="1200" dirty="0">
                <a:latin typeface="Calibri"/>
                <a:cs typeface="Calibri"/>
              </a:rPr>
              <a:t>not</a:t>
            </a:r>
            <a:r>
              <a:rPr sz="1200" spc="-20" dirty="0">
                <a:latin typeface="Calibri"/>
                <a:cs typeface="Calibri"/>
              </a:rPr>
              <a:t> </a:t>
            </a:r>
            <a:r>
              <a:rPr sz="1200" dirty="0">
                <a:latin typeface="Calibri"/>
                <a:cs typeface="Calibri"/>
              </a:rPr>
              <a:t>make</a:t>
            </a:r>
            <a:r>
              <a:rPr sz="1200" spc="-20" dirty="0">
                <a:latin typeface="Calibri"/>
                <a:cs typeface="Calibri"/>
              </a:rPr>
              <a:t> </a:t>
            </a:r>
            <a:r>
              <a:rPr sz="1200" dirty="0">
                <a:latin typeface="Calibri"/>
                <a:cs typeface="Calibri"/>
              </a:rPr>
              <a:t>that</a:t>
            </a:r>
            <a:r>
              <a:rPr sz="1200" spc="-20" dirty="0">
                <a:latin typeface="Calibri"/>
                <a:cs typeface="Calibri"/>
              </a:rPr>
              <a:t> </a:t>
            </a:r>
            <a:r>
              <a:rPr sz="1200" dirty="0">
                <a:latin typeface="Calibri"/>
                <a:cs typeface="Calibri"/>
              </a:rPr>
              <a:t>much</a:t>
            </a:r>
            <a:r>
              <a:rPr sz="1200" spc="-30" dirty="0">
                <a:latin typeface="Calibri"/>
                <a:cs typeface="Calibri"/>
              </a:rPr>
              <a:t> </a:t>
            </a:r>
            <a:r>
              <a:rPr sz="1200" dirty="0">
                <a:latin typeface="Calibri"/>
                <a:cs typeface="Calibri"/>
              </a:rPr>
              <a:t>of</a:t>
            </a:r>
            <a:r>
              <a:rPr sz="1200" spc="-20" dirty="0">
                <a:latin typeface="Calibri"/>
                <a:cs typeface="Calibri"/>
              </a:rPr>
              <a:t> </a:t>
            </a:r>
            <a:r>
              <a:rPr sz="1200" dirty="0">
                <a:latin typeface="Calibri"/>
                <a:cs typeface="Calibri"/>
              </a:rPr>
              <a:t>an</a:t>
            </a:r>
            <a:r>
              <a:rPr sz="1200" spc="-20" dirty="0">
                <a:latin typeface="Calibri"/>
                <a:cs typeface="Calibri"/>
              </a:rPr>
              <a:t> </a:t>
            </a:r>
            <a:r>
              <a:rPr sz="1200" dirty="0">
                <a:latin typeface="Calibri"/>
                <a:cs typeface="Calibri"/>
              </a:rPr>
              <a:t>impact</a:t>
            </a:r>
            <a:r>
              <a:rPr sz="1200" spc="-20" dirty="0">
                <a:latin typeface="Calibri"/>
                <a:cs typeface="Calibri"/>
              </a:rPr>
              <a:t> </a:t>
            </a:r>
            <a:r>
              <a:rPr sz="1200" dirty="0">
                <a:latin typeface="Calibri"/>
                <a:cs typeface="Calibri"/>
              </a:rPr>
              <a:t>on</a:t>
            </a:r>
            <a:r>
              <a:rPr sz="1200" spc="-25" dirty="0">
                <a:latin typeface="Calibri"/>
                <a:cs typeface="Calibri"/>
              </a:rPr>
              <a:t> </a:t>
            </a:r>
            <a:r>
              <a:rPr sz="1200" spc="-10" dirty="0">
                <a:latin typeface="Calibri"/>
                <a:cs typeface="Calibri"/>
              </a:rPr>
              <a:t>average price.</a:t>
            </a:r>
            <a:endParaRPr sz="1200">
              <a:latin typeface="Calibri"/>
              <a:cs typeface="Calibri"/>
            </a:endParaRPr>
          </a:p>
        </p:txBody>
      </p:sp>
      <p:sp>
        <p:nvSpPr>
          <p:cNvPr id="3" name="object 3"/>
          <p:cNvSpPr txBox="1"/>
          <p:nvPr/>
        </p:nvSpPr>
        <p:spPr>
          <a:xfrm>
            <a:off x="902004" y="5732144"/>
            <a:ext cx="4787265" cy="579120"/>
          </a:xfrm>
          <a:prstGeom prst="rect">
            <a:avLst/>
          </a:prstGeom>
        </p:spPr>
        <p:txBody>
          <a:bodyPr vert="horz" wrap="square" lIns="0" tIns="7620" rIns="0" bIns="0" rtlCol="0">
            <a:spAutoFit/>
          </a:bodyPr>
          <a:lstStyle/>
          <a:p>
            <a:pPr marL="12700" marR="5080">
              <a:lnSpc>
                <a:spcPct val="101699"/>
              </a:lnSpc>
              <a:spcBef>
                <a:spcPts val="60"/>
              </a:spcBef>
            </a:pPr>
            <a:r>
              <a:rPr sz="1800" b="1" dirty="0">
                <a:latin typeface="Calibri"/>
                <a:cs typeface="Calibri"/>
              </a:rPr>
              <a:t>Repeated</a:t>
            </a:r>
            <a:r>
              <a:rPr sz="1800" b="1" spc="-15" dirty="0">
                <a:latin typeface="Calibri"/>
                <a:cs typeface="Calibri"/>
              </a:rPr>
              <a:t> </a:t>
            </a:r>
            <a:r>
              <a:rPr sz="1800" b="1" dirty="0">
                <a:latin typeface="Calibri"/>
                <a:cs typeface="Calibri"/>
              </a:rPr>
              <a:t>Guest</a:t>
            </a:r>
            <a:r>
              <a:rPr sz="1800" b="1" spc="-30" dirty="0">
                <a:latin typeface="Calibri"/>
                <a:cs typeface="Calibri"/>
              </a:rPr>
              <a:t> </a:t>
            </a:r>
            <a:r>
              <a:rPr sz="1800" b="1" dirty="0">
                <a:latin typeface="Calibri"/>
                <a:cs typeface="Calibri"/>
              </a:rPr>
              <a:t>impact</a:t>
            </a:r>
            <a:r>
              <a:rPr sz="1800" b="1" spc="-15" dirty="0">
                <a:latin typeface="Calibri"/>
                <a:cs typeface="Calibri"/>
              </a:rPr>
              <a:t> </a:t>
            </a:r>
            <a:r>
              <a:rPr sz="1800" b="1" dirty="0">
                <a:latin typeface="Calibri"/>
                <a:cs typeface="Calibri"/>
              </a:rPr>
              <a:t>on</a:t>
            </a:r>
            <a:r>
              <a:rPr sz="1800" b="1" spc="-10" dirty="0">
                <a:latin typeface="Calibri"/>
                <a:cs typeface="Calibri"/>
              </a:rPr>
              <a:t> </a:t>
            </a:r>
            <a:r>
              <a:rPr sz="1800" b="1" dirty="0">
                <a:latin typeface="Calibri"/>
                <a:cs typeface="Calibri"/>
              </a:rPr>
              <a:t>booking</a:t>
            </a:r>
            <a:r>
              <a:rPr sz="1800" b="1" spc="-10" dirty="0">
                <a:latin typeface="Calibri"/>
                <a:cs typeface="Calibri"/>
              </a:rPr>
              <a:t> </a:t>
            </a:r>
            <a:r>
              <a:rPr sz="1800" b="1" dirty="0">
                <a:latin typeface="Calibri"/>
                <a:cs typeface="Calibri"/>
              </a:rPr>
              <a:t>behaviour</a:t>
            </a:r>
            <a:r>
              <a:rPr sz="1800" b="1" spc="-20" dirty="0">
                <a:latin typeface="Calibri"/>
                <a:cs typeface="Calibri"/>
              </a:rPr>
              <a:t> </a:t>
            </a:r>
            <a:r>
              <a:rPr sz="1800" b="1" spc="-25" dirty="0">
                <a:latin typeface="Calibri"/>
                <a:cs typeface="Calibri"/>
              </a:rPr>
              <a:t>and </a:t>
            </a:r>
            <a:r>
              <a:rPr sz="1800" b="1" dirty="0">
                <a:latin typeface="Calibri"/>
                <a:cs typeface="Calibri"/>
              </a:rPr>
              <a:t>cancelation </a:t>
            </a:r>
            <a:r>
              <a:rPr sz="1800" b="1" spc="-10" dirty="0">
                <a:latin typeface="Calibri"/>
                <a:cs typeface="Calibri"/>
              </a:rPr>
              <a:t>Rates</a:t>
            </a:r>
            <a:endParaRPr sz="1800">
              <a:latin typeface="Calibri"/>
              <a:cs typeface="Calibri"/>
            </a:endParaRPr>
          </a:p>
        </p:txBody>
      </p:sp>
      <p:pic>
        <p:nvPicPr>
          <p:cNvPr id="4" name="object 4"/>
          <p:cNvPicPr/>
          <p:nvPr/>
        </p:nvPicPr>
        <p:blipFill>
          <a:blip r:embed="rId2" cstate="print"/>
          <a:stretch>
            <a:fillRect/>
          </a:stretch>
        </p:blipFill>
        <p:spPr>
          <a:xfrm>
            <a:off x="914400" y="914399"/>
            <a:ext cx="5721973" cy="381504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6111620"/>
            <a:ext cx="5655310" cy="799465"/>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The</a:t>
            </a:r>
            <a:r>
              <a:rPr sz="1050" spc="-25"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there</a:t>
            </a:r>
            <a:r>
              <a:rPr sz="1050" spc="-25" dirty="0">
                <a:latin typeface="Arial MT"/>
                <a:cs typeface="Arial MT"/>
              </a:rPr>
              <a:t> </a:t>
            </a:r>
            <a:r>
              <a:rPr sz="1050" dirty="0">
                <a:latin typeface="Arial MT"/>
                <a:cs typeface="Arial MT"/>
              </a:rPr>
              <a:t>is</a:t>
            </a:r>
            <a:r>
              <a:rPr sz="1050" spc="-25" dirty="0">
                <a:latin typeface="Arial MT"/>
                <a:cs typeface="Arial MT"/>
              </a:rPr>
              <a:t> </a:t>
            </a:r>
            <a:r>
              <a:rPr sz="1050" dirty="0">
                <a:latin typeface="Arial MT"/>
                <a:cs typeface="Arial MT"/>
              </a:rPr>
              <a:t>no</a:t>
            </a:r>
            <a:r>
              <a:rPr sz="1050" spc="-25" dirty="0">
                <a:latin typeface="Arial MT"/>
                <a:cs typeface="Arial MT"/>
              </a:rPr>
              <a:t> </a:t>
            </a:r>
            <a:r>
              <a:rPr sz="1050" spc="-10" dirty="0">
                <a:latin typeface="Arial MT"/>
                <a:cs typeface="Arial MT"/>
              </a:rPr>
              <a:t>significant</a:t>
            </a:r>
            <a:r>
              <a:rPr sz="1050" spc="-30" dirty="0">
                <a:latin typeface="Arial MT"/>
                <a:cs typeface="Arial MT"/>
              </a:rPr>
              <a:t> </a:t>
            </a:r>
            <a:r>
              <a:rPr sz="1050" dirty="0">
                <a:latin typeface="Arial MT"/>
                <a:cs typeface="Arial MT"/>
              </a:rPr>
              <a:t>impact</a:t>
            </a:r>
            <a:r>
              <a:rPr sz="1050" spc="-30" dirty="0">
                <a:latin typeface="Arial MT"/>
                <a:cs typeface="Arial MT"/>
              </a:rPr>
              <a:t> </a:t>
            </a:r>
            <a:r>
              <a:rPr sz="1050" dirty="0">
                <a:latin typeface="Arial MT"/>
                <a:cs typeface="Arial MT"/>
              </a:rPr>
              <a:t>on</a:t>
            </a:r>
            <a:r>
              <a:rPr sz="1050" spc="-25" dirty="0">
                <a:latin typeface="Arial MT"/>
                <a:cs typeface="Arial MT"/>
              </a:rPr>
              <a:t> </a:t>
            </a:r>
            <a:r>
              <a:rPr sz="1050" dirty="0">
                <a:latin typeface="Arial MT"/>
                <a:cs typeface="Arial MT"/>
              </a:rPr>
              <a:t>booking</a:t>
            </a:r>
            <a:r>
              <a:rPr sz="1050" spc="-15" dirty="0">
                <a:latin typeface="Arial MT"/>
                <a:cs typeface="Arial MT"/>
              </a:rPr>
              <a:t> </a:t>
            </a:r>
            <a:r>
              <a:rPr sz="1050" dirty="0">
                <a:latin typeface="Arial MT"/>
                <a:cs typeface="Arial MT"/>
              </a:rPr>
              <a:t>behaviour,</a:t>
            </a:r>
            <a:r>
              <a:rPr sz="1050" spc="-30" dirty="0">
                <a:latin typeface="Arial MT"/>
                <a:cs typeface="Arial MT"/>
              </a:rPr>
              <a:t> </a:t>
            </a:r>
            <a:r>
              <a:rPr sz="1050" spc="-10" dirty="0">
                <a:latin typeface="Arial MT"/>
                <a:cs typeface="Arial MT"/>
              </a:rPr>
              <a:t>especially</a:t>
            </a:r>
            <a:r>
              <a:rPr sz="1050" spc="-25"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terms</a:t>
            </a:r>
            <a:r>
              <a:rPr sz="1050" spc="-25" dirty="0">
                <a:latin typeface="Arial MT"/>
                <a:cs typeface="Arial MT"/>
              </a:rPr>
              <a:t> of </a:t>
            </a:r>
            <a:r>
              <a:rPr sz="1050" spc="-10" dirty="0">
                <a:latin typeface="Arial MT"/>
                <a:cs typeface="Arial MT"/>
              </a:rPr>
              <a:t>cancellations.</a:t>
            </a:r>
            <a:r>
              <a:rPr sz="1050" spc="-20" dirty="0">
                <a:latin typeface="Arial MT"/>
                <a:cs typeface="Arial MT"/>
              </a:rPr>
              <a:t> </a:t>
            </a:r>
            <a:r>
              <a:rPr sz="1050" dirty="0">
                <a:latin typeface="Arial MT"/>
                <a:cs typeface="Arial MT"/>
              </a:rPr>
              <a:t>In</a:t>
            </a:r>
            <a:r>
              <a:rPr sz="1050" spc="-15" dirty="0">
                <a:latin typeface="Arial MT"/>
                <a:cs typeface="Arial MT"/>
              </a:rPr>
              <a:t> </a:t>
            </a:r>
            <a:r>
              <a:rPr sz="1050" dirty="0">
                <a:latin typeface="Arial MT"/>
                <a:cs typeface="Arial MT"/>
              </a:rPr>
              <a:t>fact,</a:t>
            </a:r>
            <a:r>
              <a:rPr sz="1050" spc="-20" dirty="0">
                <a:latin typeface="Arial MT"/>
                <a:cs typeface="Arial MT"/>
              </a:rPr>
              <a:t> </a:t>
            </a:r>
            <a:r>
              <a:rPr sz="1050" dirty="0">
                <a:latin typeface="Arial MT"/>
                <a:cs typeface="Arial MT"/>
              </a:rPr>
              <a:t>only</a:t>
            </a:r>
            <a:r>
              <a:rPr sz="1050" spc="-30" dirty="0">
                <a:latin typeface="Arial MT"/>
                <a:cs typeface="Arial MT"/>
              </a:rPr>
              <a:t> </a:t>
            </a:r>
            <a:r>
              <a:rPr sz="1050" dirty="0">
                <a:latin typeface="Arial MT"/>
                <a:cs typeface="Arial MT"/>
              </a:rPr>
              <a:t>16</a:t>
            </a:r>
            <a:r>
              <a:rPr sz="1050" spc="-15" dirty="0">
                <a:latin typeface="Arial MT"/>
                <a:cs typeface="Arial MT"/>
              </a:rPr>
              <a:t> </a:t>
            </a:r>
            <a:r>
              <a:rPr sz="1050" dirty="0">
                <a:latin typeface="Arial MT"/>
                <a:cs typeface="Arial MT"/>
              </a:rPr>
              <a:t>repeat</a:t>
            </a:r>
            <a:r>
              <a:rPr sz="1050" spc="-20" dirty="0">
                <a:latin typeface="Arial MT"/>
                <a:cs typeface="Arial MT"/>
              </a:rPr>
              <a:t> </a:t>
            </a:r>
            <a:r>
              <a:rPr sz="1050" dirty="0">
                <a:latin typeface="Arial MT"/>
                <a:cs typeface="Arial MT"/>
              </a:rPr>
              <a:t>guests</a:t>
            </a:r>
            <a:r>
              <a:rPr sz="1050" spc="-15" dirty="0">
                <a:latin typeface="Arial MT"/>
                <a:cs typeface="Arial MT"/>
              </a:rPr>
              <a:t> </a:t>
            </a:r>
            <a:r>
              <a:rPr sz="1050" spc="-10" dirty="0">
                <a:latin typeface="Arial MT"/>
                <a:cs typeface="Arial MT"/>
              </a:rPr>
              <a:t>cancelled </a:t>
            </a:r>
            <a:r>
              <a:rPr sz="1050" dirty="0">
                <a:latin typeface="Arial MT"/>
                <a:cs typeface="Arial MT"/>
              </a:rPr>
              <a:t>their</a:t>
            </a:r>
            <a:r>
              <a:rPr sz="1050" spc="-20" dirty="0">
                <a:latin typeface="Arial MT"/>
                <a:cs typeface="Arial MT"/>
              </a:rPr>
              <a:t> </a:t>
            </a:r>
            <a:r>
              <a:rPr sz="1050" dirty="0">
                <a:latin typeface="Arial MT"/>
                <a:cs typeface="Arial MT"/>
              </a:rPr>
              <a:t>bookings</a:t>
            </a:r>
            <a:r>
              <a:rPr sz="1050" spc="-15" dirty="0">
                <a:latin typeface="Arial MT"/>
                <a:cs typeface="Arial MT"/>
              </a:rPr>
              <a:t> </a:t>
            </a:r>
            <a:r>
              <a:rPr sz="1050" dirty="0">
                <a:latin typeface="Arial MT"/>
                <a:cs typeface="Arial MT"/>
              </a:rPr>
              <a:t>out</a:t>
            </a:r>
            <a:r>
              <a:rPr sz="1050" spc="-20" dirty="0">
                <a:latin typeface="Arial MT"/>
                <a:cs typeface="Arial MT"/>
              </a:rPr>
              <a:t> </a:t>
            </a:r>
            <a:r>
              <a:rPr sz="1050" dirty="0">
                <a:latin typeface="Arial MT"/>
                <a:cs typeface="Arial MT"/>
              </a:rPr>
              <a:t>of</a:t>
            </a:r>
            <a:r>
              <a:rPr sz="1050" spc="-20" dirty="0">
                <a:latin typeface="Arial MT"/>
                <a:cs typeface="Arial MT"/>
              </a:rPr>
              <a:t> </a:t>
            </a:r>
            <a:r>
              <a:rPr sz="1050" dirty="0">
                <a:latin typeface="Arial MT"/>
                <a:cs typeface="Arial MT"/>
              </a:rPr>
              <a:t>a</a:t>
            </a:r>
            <a:r>
              <a:rPr sz="1050" spc="-15" dirty="0">
                <a:latin typeface="Arial MT"/>
                <a:cs typeface="Arial MT"/>
              </a:rPr>
              <a:t> </a:t>
            </a:r>
            <a:r>
              <a:rPr sz="1050" dirty="0">
                <a:latin typeface="Arial MT"/>
                <a:cs typeface="Arial MT"/>
              </a:rPr>
              <a:t>total</a:t>
            </a:r>
            <a:r>
              <a:rPr sz="1050" spc="-10" dirty="0">
                <a:latin typeface="Arial MT"/>
                <a:cs typeface="Arial MT"/>
              </a:rPr>
              <a:t> </a:t>
            </a:r>
            <a:r>
              <a:rPr sz="1050" dirty="0">
                <a:latin typeface="Arial MT"/>
                <a:cs typeface="Arial MT"/>
              </a:rPr>
              <a:t>of</a:t>
            </a:r>
            <a:r>
              <a:rPr sz="1050" spc="-20" dirty="0">
                <a:latin typeface="Arial MT"/>
                <a:cs typeface="Arial MT"/>
              </a:rPr>
              <a:t> 930.</a:t>
            </a:r>
            <a:endParaRPr sz="1050">
              <a:latin typeface="Arial MT"/>
              <a:cs typeface="Arial MT"/>
            </a:endParaRPr>
          </a:p>
          <a:p>
            <a:pPr marL="12700" marR="181610">
              <a:lnSpc>
                <a:spcPts val="1210"/>
              </a:lnSpc>
              <a:spcBef>
                <a:spcPts val="1205"/>
              </a:spcBef>
            </a:pPr>
            <a:r>
              <a:rPr sz="1050" dirty="0">
                <a:latin typeface="Arial MT"/>
                <a:cs typeface="Arial MT"/>
              </a:rPr>
              <a:t>Now,</a:t>
            </a:r>
            <a:r>
              <a:rPr sz="1050" spc="-35" dirty="0">
                <a:latin typeface="Arial MT"/>
                <a:cs typeface="Arial MT"/>
              </a:rPr>
              <a:t> </a:t>
            </a:r>
            <a:r>
              <a:rPr sz="1050" dirty="0">
                <a:latin typeface="Arial MT"/>
                <a:cs typeface="Arial MT"/>
              </a:rPr>
              <a:t>let's</a:t>
            </a:r>
            <a:r>
              <a:rPr sz="1050" spc="-25" dirty="0">
                <a:latin typeface="Arial MT"/>
                <a:cs typeface="Arial MT"/>
              </a:rPr>
              <a:t> </a:t>
            </a:r>
            <a:r>
              <a:rPr sz="1050" dirty="0">
                <a:latin typeface="Arial MT"/>
                <a:cs typeface="Arial MT"/>
              </a:rPr>
              <a:t>check</a:t>
            </a:r>
            <a:r>
              <a:rPr sz="1050" spc="-25" dirty="0">
                <a:latin typeface="Arial MT"/>
                <a:cs typeface="Arial MT"/>
              </a:rPr>
              <a:t> </a:t>
            </a:r>
            <a:r>
              <a:rPr sz="1050" dirty="0">
                <a:latin typeface="Arial MT"/>
                <a:cs typeface="Arial MT"/>
              </a:rPr>
              <a:t>which</a:t>
            </a:r>
            <a:r>
              <a:rPr sz="1050" spc="-45" dirty="0">
                <a:latin typeface="Arial MT"/>
                <a:cs typeface="Arial MT"/>
              </a:rPr>
              <a:t> </a:t>
            </a:r>
            <a:r>
              <a:rPr sz="1050" dirty="0">
                <a:latin typeface="Arial MT"/>
                <a:cs typeface="Arial MT"/>
              </a:rPr>
              <a:t>market</a:t>
            </a:r>
            <a:r>
              <a:rPr sz="1050" spc="-30" dirty="0">
                <a:latin typeface="Arial MT"/>
                <a:cs typeface="Arial MT"/>
              </a:rPr>
              <a:t> </a:t>
            </a:r>
            <a:r>
              <a:rPr sz="1050" dirty="0">
                <a:latin typeface="Arial MT"/>
                <a:cs typeface="Arial MT"/>
              </a:rPr>
              <a:t>segment</a:t>
            </a:r>
            <a:r>
              <a:rPr sz="1050" spc="-30" dirty="0">
                <a:latin typeface="Arial MT"/>
                <a:cs typeface="Arial MT"/>
              </a:rPr>
              <a:t> </a:t>
            </a:r>
            <a:r>
              <a:rPr sz="1050" dirty="0">
                <a:latin typeface="Arial MT"/>
                <a:cs typeface="Arial MT"/>
              </a:rPr>
              <a:t>the</a:t>
            </a:r>
            <a:r>
              <a:rPr sz="1050" spc="-25" dirty="0">
                <a:latin typeface="Arial MT"/>
                <a:cs typeface="Arial MT"/>
              </a:rPr>
              <a:t> </a:t>
            </a:r>
            <a:r>
              <a:rPr sz="1050" spc="-10" dirty="0">
                <a:latin typeface="Arial MT"/>
                <a:cs typeface="Arial MT"/>
              </a:rPr>
              <a:t>cancellations</a:t>
            </a:r>
            <a:r>
              <a:rPr sz="1050" spc="-30" dirty="0">
                <a:latin typeface="Arial MT"/>
                <a:cs typeface="Arial MT"/>
              </a:rPr>
              <a:t> </a:t>
            </a:r>
            <a:r>
              <a:rPr sz="1050" dirty="0">
                <a:latin typeface="Arial MT"/>
                <a:cs typeface="Arial MT"/>
              </a:rPr>
              <a:t>are</a:t>
            </a:r>
            <a:r>
              <a:rPr sz="1050" spc="-25" dirty="0">
                <a:latin typeface="Arial MT"/>
                <a:cs typeface="Arial MT"/>
              </a:rPr>
              <a:t> </a:t>
            </a:r>
            <a:r>
              <a:rPr sz="1050" dirty="0">
                <a:latin typeface="Arial MT"/>
                <a:cs typeface="Arial MT"/>
              </a:rPr>
              <a:t>coming</a:t>
            </a:r>
            <a:r>
              <a:rPr sz="1050" spc="-25" dirty="0">
                <a:latin typeface="Arial MT"/>
                <a:cs typeface="Arial MT"/>
              </a:rPr>
              <a:t> </a:t>
            </a:r>
            <a:r>
              <a:rPr sz="1050" dirty="0">
                <a:latin typeface="Arial MT"/>
                <a:cs typeface="Arial MT"/>
              </a:rPr>
              <a:t>from</a:t>
            </a:r>
            <a:r>
              <a:rPr sz="1050" spc="-25" dirty="0">
                <a:latin typeface="Arial MT"/>
                <a:cs typeface="Arial MT"/>
              </a:rPr>
              <a:t> </a:t>
            </a:r>
            <a:r>
              <a:rPr sz="1050" dirty="0">
                <a:latin typeface="Arial MT"/>
                <a:cs typeface="Arial MT"/>
              </a:rPr>
              <a:t>among</a:t>
            </a:r>
            <a:r>
              <a:rPr sz="1050" spc="-25" dirty="0">
                <a:latin typeface="Arial MT"/>
                <a:cs typeface="Arial MT"/>
              </a:rPr>
              <a:t> </a:t>
            </a:r>
            <a:r>
              <a:rPr sz="1050" dirty="0">
                <a:latin typeface="Arial MT"/>
                <a:cs typeface="Arial MT"/>
              </a:rPr>
              <a:t>those</a:t>
            </a:r>
            <a:r>
              <a:rPr sz="1050" spc="-35" dirty="0">
                <a:latin typeface="Arial MT"/>
                <a:cs typeface="Arial MT"/>
              </a:rPr>
              <a:t> </a:t>
            </a:r>
            <a:r>
              <a:rPr sz="1050" spc="-25" dirty="0">
                <a:latin typeface="Arial MT"/>
                <a:cs typeface="Arial MT"/>
              </a:rPr>
              <a:t>who </a:t>
            </a:r>
            <a:r>
              <a:rPr sz="1050" dirty="0">
                <a:latin typeface="Arial MT"/>
                <a:cs typeface="Arial MT"/>
              </a:rPr>
              <a:t>cancelled</a:t>
            </a:r>
            <a:r>
              <a:rPr sz="1050" spc="-60" dirty="0">
                <a:latin typeface="Arial MT"/>
                <a:cs typeface="Arial MT"/>
              </a:rPr>
              <a:t> </a:t>
            </a:r>
            <a:r>
              <a:rPr sz="1050" dirty="0">
                <a:latin typeface="Arial MT"/>
                <a:cs typeface="Arial MT"/>
              </a:rPr>
              <a:t>their</a:t>
            </a:r>
            <a:r>
              <a:rPr sz="1050" spc="-65" dirty="0">
                <a:latin typeface="Arial MT"/>
                <a:cs typeface="Arial MT"/>
              </a:rPr>
              <a:t> </a:t>
            </a:r>
            <a:r>
              <a:rPr sz="1050" spc="-10" dirty="0">
                <a:latin typeface="Arial MT"/>
                <a:cs typeface="Arial MT"/>
              </a:rPr>
              <a:t>bookings.</a:t>
            </a:r>
            <a:endParaRPr sz="1050">
              <a:latin typeface="Arial MT"/>
              <a:cs typeface="Arial MT"/>
            </a:endParaRPr>
          </a:p>
        </p:txBody>
      </p:sp>
      <p:graphicFrame>
        <p:nvGraphicFramePr>
          <p:cNvPr id="3" name="object 3"/>
          <p:cNvGraphicFramePr>
            <a:graphicFrameLocks noGrp="1"/>
          </p:cNvGraphicFramePr>
          <p:nvPr/>
        </p:nvGraphicFramePr>
        <p:xfrm>
          <a:off x="914704" y="7442580"/>
          <a:ext cx="5808980" cy="549910"/>
        </p:xfrm>
        <a:graphic>
          <a:graphicData uri="http://schemas.openxmlformats.org/drawingml/2006/table">
            <a:tbl>
              <a:tblPr firstRow="1" bandRow="1">
                <a:tableStyleId>{2D5ABB26-0587-4C30-8999-92F81FD0307C}</a:tableStyleId>
              </a:tblPr>
              <a:tblGrid>
                <a:gridCol w="1908175">
                  <a:extLst>
                    <a:ext uri="{9D8B030D-6E8A-4147-A177-3AD203B41FA5}">
                      <a16:colId xmlns:a16="http://schemas.microsoft.com/office/drawing/2014/main" val="20000"/>
                    </a:ext>
                  </a:extLst>
                </a:gridCol>
                <a:gridCol w="1908175">
                  <a:extLst>
                    <a:ext uri="{9D8B030D-6E8A-4147-A177-3AD203B41FA5}">
                      <a16:colId xmlns:a16="http://schemas.microsoft.com/office/drawing/2014/main" val="20001"/>
                    </a:ext>
                  </a:extLst>
                </a:gridCol>
                <a:gridCol w="1910079">
                  <a:extLst>
                    <a:ext uri="{9D8B030D-6E8A-4147-A177-3AD203B41FA5}">
                      <a16:colId xmlns:a16="http://schemas.microsoft.com/office/drawing/2014/main" val="20002"/>
                    </a:ext>
                  </a:extLst>
                </a:gridCol>
              </a:tblGrid>
              <a:tr h="137160">
                <a:tc>
                  <a:txBody>
                    <a:bodyPr/>
                    <a:lstStyle/>
                    <a:p>
                      <a:pPr algn="ctr">
                        <a:lnSpc>
                          <a:spcPts val="980"/>
                        </a:lnSpc>
                      </a:pPr>
                      <a:r>
                        <a:rPr sz="900" b="1" dirty="0">
                          <a:latin typeface="Arial"/>
                          <a:cs typeface="Arial"/>
                        </a:rPr>
                        <a:t>Market</a:t>
                      </a:r>
                      <a:r>
                        <a:rPr sz="900" b="1" spc="-15" dirty="0">
                          <a:latin typeface="Arial"/>
                          <a:cs typeface="Arial"/>
                        </a:rPr>
                        <a:t> </a:t>
                      </a:r>
                      <a:r>
                        <a:rPr sz="900" b="1" dirty="0">
                          <a:latin typeface="Arial"/>
                          <a:cs typeface="Arial"/>
                        </a:rPr>
                        <a:t>Segment</a:t>
                      </a:r>
                      <a:r>
                        <a:rPr sz="900" b="1" spc="-15" dirty="0">
                          <a:latin typeface="Arial"/>
                          <a:cs typeface="Arial"/>
                        </a:rPr>
                        <a:t> </a:t>
                      </a:r>
                      <a:r>
                        <a:rPr sz="900" b="1" spc="-20" dirty="0">
                          <a:latin typeface="Arial"/>
                          <a:cs typeface="Arial"/>
                        </a:rPr>
                        <a:t>Type</a:t>
                      </a:r>
                      <a:endParaRPr sz="9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b="1" dirty="0">
                          <a:latin typeface="Arial"/>
                          <a:cs typeface="Arial"/>
                        </a:rPr>
                        <a:t>Repeated</a:t>
                      </a:r>
                      <a:r>
                        <a:rPr sz="900" b="1" spc="-25" dirty="0">
                          <a:latin typeface="Arial"/>
                          <a:cs typeface="Arial"/>
                        </a:rPr>
                        <a:t> </a:t>
                      </a:r>
                      <a:r>
                        <a:rPr sz="900" b="1" spc="-20" dirty="0">
                          <a:latin typeface="Arial"/>
                          <a:cs typeface="Arial"/>
                        </a:rPr>
                        <a:t>Guest</a:t>
                      </a:r>
                      <a:endParaRPr sz="9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b="1" dirty="0">
                          <a:latin typeface="Arial"/>
                          <a:cs typeface="Arial"/>
                        </a:rPr>
                        <a:t>Booking</a:t>
                      </a:r>
                      <a:r>
                        <a:rPr sz="900" b="1" spc="-10" dirty="0">
                          <a:latin typeface="Arial"/>
                          <a:cs typeface="Arial"/>
                        </a:rPr>
                        <a:t> Status</a:t>
                      </a:r>
                      <a:endParaRPr sz="9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160">
                <a:tc>
                  <a:txBody>
                    <a:bodyPr/>
                    <a:lstStyle/>
                    <a:p>
                      <a:pPr algn="ctr">
                        <a:lnSpc>
                          <a:spcPts val="980"/>
                        </a:lnSpc>
                      </a:pPr>
                      <a:r>
                        <a:rPr sz="900" spc="-10" dirty="0">
                          <a:latin typeface="Arial MT"/>
                          <a:cs typeface="Arial MT"/>
                        </a:rPr>
                        <a:t>Corporate</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spc="-50" dirty="0">
                          <a:latin typeface="Arial MT"/>
                          <a:cs typeface="Arial MT"/>
                        </a:rPr>
                        <a:t>1</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spc="-50" dirty="0">
                          <a:latin typeface="Arial MT"/>
                          <a:cs typeface="Arial MT"/>
                        </a:rPr>
                        <a:t>3</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38430">
                <a:tc>
                  <a:txBody>
                    <a:bodyPr/>
                    <a:lstStyle/>
                    <a:p>
                      <a:pPr algn="ctr">
                        <a:lnSpc>
                          <a:spcPts val="994"/>
                        </a:lnSpc>
                      </a:pPr>
                      <a:r>
                        <a:rPr sz="900" spc="-10" dirty="0">
                          <a:latin typeface="Arial MT"/>
                          <a:cs typeface="Arial MT"/>
                        </a:rPr>
                        <a:t>Offline</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94"/>
                        </a:lnSpc>
                      </a:pPr>
                      <a:r>
                        <a:rPr sz="900" spc="-50" dirty="0">
                          <a:latin typeface="Arial MT"/>
                          <a:cs typeface="Arial MT"/>
                        </a:rPr>
                        <a:t>1</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94"/>
                        </a:lnSpc>
                      </a:pPr>
                      <a:r>
                        <a:rPr sz="900" spc="-50" dirty="0">
                          <a:latin typeface="Arial MT"/>
                          <a:cs typeface="Arial MT"/>
                        </a:rPr>
                        <a:t>6</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37160">
                <a:tc>
                  <a:txBody>
                    <a:bodyPr/>
                    <a:lstStyle/>
                    <a:p>
                      <a:pPr algn="ctr">
                        <a:lnSpc>
                          <a:spcPts val="980"/>
                        </a:lnSpc>
                      </a:pPr>
                      <a:r>
                        <a:rPr sz="900" spc="-10" dirty="0">
                          <a:latin typeface="Arial MT"/>
                          <a:cs typeface="Arial MT"/>
                        </a:rPr>
                        <a:t>Online</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spc="-50" dirty="0">
                          <a:latin typeface="Arial MT"/>
                          <a:cs typeface="Arial MT"/>
                        </a:rPr>
                        <a:t>1</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80"/>
                        </a:lnSpc>
                      </a:pPr>
                      <a:r>
                        <a:rPr sz="900" spc="-50" dirty="0">
                          <a:latin typeface="Arial MT"/>
                          <a:cs typeface="Arial MT"/>
                        </a:rPr>
                        <a:t>7</a:t>
                      </a:r>
                      <a:endParaRPr sz="9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2066289" y="8256269"/>
            <a:ext cx="34810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Car</a:t>
            </a:r>
            <a:r>
              <a:rPr sz="1800" b="1" spc="-25" dirty="0">
                <a:latin typeface="Calibri"/>
                <a:cs typeface="Calibri"/>
              </a:rPr>
              <a:t> </a:t>
            </a:r>
            <a:r>
              <a:rPr sz="1800" b="1" dirty="0">
                <a:latin typeface="Calibri"/>
                <a:cs typeface="Calibri"/>
              </a:rPr>
              <a:t>parking</a:t>
            </a:r>
            <a:r>
              <a:rPr sz="1800" b="1" spc="-25" dirty="0">
                <a:latin typeface="Calibri"/>
                <a:cs typeface="Calibri"/>
              </a:rPr>
              <a:t> </a:t>
            </a:r>
            <a:r>
              <a:rPr sz="1800" b="1" dirty="0">
                <a:latin typeface="Calibri"/>
                <a:cs typeface="Calibri"/>
              </a:rPr>
              <a:t>space</a:t>
            </a:r>
            <a:r>
              <a:rPr sz="1800" b="1" spc="-15" dirty="0">
                <a:latin typeface="Calibri"/>
                <a:cs typeface="Calibri"/>
              </a:rPr>
              <a:t> </a:t>
            </a:r>
            <a:r>
              <a:rPr sz="1800" b="1" dirty="0">
                <a:latin typeface="Calibri"/>
                <a:cs typeface="Calibri"/>
              </a:rPr>
              <a:t>affect</a:t>
            </a:r>
            <a:r>
              <a:rPr sz="1800" b="1" spc="-15" dirty="0">
                <a:latin typeface="Calibri"/>
                <a:cs typeface="Calibri"/>
              </a:rPr>
              <a:t> </a:t>
            </a:r>
            <a:r>
              <a:rPr sz="1800" b="1" dirty="0">
                <a:latin typeface="Calibri"/>
                <a:cs typeface="Calibri"/>
              </a:rPr>
              <a:t>the</a:t>
            </a:r>
            <a:r>
              <a:rPr sz="1800" b="1" spc="-20" dirty="0">
                <a:latin typeface="Calibri"/>
                <a:cs typeface="Calibri"/>
              </a:rPr>
              <a:t> </a:t>
            </a:r>
            <a:r>
              <a:rPr sz="1800" b="1" spc="-10" dirty="0">
                <a:latin typeface="Calibri"/>
                <a:cs typeface="Calibri"/>
              </a:rPr>
              <a:t>booking</a:t>
            </a:r>
            <a:endParaRPr sz="1800">
              <a:latin typeface="Calibri"/>
              <a:cs typeface="Calibri"/>
            </a:endParaRPr>
          </a:p>
        </p:txBody>
      </p:sp>
      <p:pic>
        <p:nvPicPr>
          <p:cNvPr id="5" name="object 5"/>
          <p:cNvPicPr/>
          <p:nvPr/>
        </p:nvPicPr>
        <p:blipFill>
          <a:blip r:embed="rId2" cstate="print"/>
          <a:stretch>
            <a:fillRect/>
          </a:stretch>
        </p:blipFill>
        <p:spPr>
          <a:xfrm>
            <a:off x="987552" y="987570"/>
            <a:ext cx="5120640" cy="48292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088762"/>
            <a:ext cx="986790" cy="337820"/>
          </a:xfrm>
          <a:prstGeom prst="rect">
            <a:avLst/>
          </a:prstGeom>
        </p:spPr>
        <p:txBody>
          <a:bodyPr vert="horz" wrap="square" lIns="0" tIns="26034" rIns="0" bIns="0" rtlCol="0">
            <a:spAutoFit/>
          </a:bodyPr>
          <a:lstStyle/>
          <a:p>
            <a:pPr marL="12700" marR="5080">
              <a:lnSpc>
                <a:spcPts val="1190"/>
              </a:lnSpc>
              <a:spcBef>
                <a:spcPts val="204"/>
              </a:spcBef>
            </a:pPr>
            <a:r>
              <a:rPr sz="1050" spc="-10" dirty="0">
                <a:latin typeface="Courier New"/>
                <a:cs typeface="Courier New"/>
              </a:rPr>
              <a:t>Not_Canceled Cancelled</a:t>
            </a:r>
            <a:endParaRPr sz="1050">
              <a:latin typeface="Courier New"/>
              <a:cs typeface="Courier New"/>
            </a:endParaRPr>
          </a:p>
        </p:txBody>
      </p:sp>
      <p:sp>
        <p:nvSpPr>
          <p:cNvPr id="3" name="object 3"/>
          <p:cNvSpPr txBox="1"/>
          <p:nvPr/>
        </p:nvSpPr>
        <p:spPr>
          <a:xfrm>
            <a:off x="2183176" y="5088762"/>
            <a:ext cx="346075" cy="337820"/>
          </a:xfrm>
          <a:prstGeom prst="rect">
            <a:avLst/>
          </a:prstGeom>
        </p:spPr>
        <p:txBody>
          <a:bodyPr vert="horz" wrap="square" lIns="0" tIns="13335" rIns="0" bIns="0" rtlCol="0">
            <a:spAutoFit/>
          </a:bodyPr>
          <a:lstStyle/>
          <a:p>
            <a:pPr marR="5080" algn="r">
              <a:lnSpc>
                <a:spcPts val="1225"/>
              </a:lnSpc>
              <a:spcBef>
                <a:spcPts val="105"/>
              </a:spcBef>
            </a:pPr>
            <a:r>
              <a:rPr sz="1050" spc="-20" dirty="0">
                <a:latin typeface="Courier New"/>
                <a:cs typeface="Courier New"/>
              </a:rPr>
              <a:t>1010</a:t>
            </a:r>
            <a:endParaRPr sz="1050">
              <a:latin typeface="Courier New"/>
              <a:cs typeface="Courier New"/>
            </a:endParaRPr>
          </a:p>
          <a:p>
            <a:pPr marR="5080" algn="r">
              <a:lnSpc>
                <a:spcPts val="1225"/>
              </a:lnSpc>
            </a:pPr>
            <a:r>
              <a:rPr sz="1050" spc="-25" dirty="0">
                <a:latin typeface="Courier New"/>
                <a:cs typeface="Courier New"/>
              </a:rPr>
              <a:t>114</a:t>
            </a:r>
            <a:endParaRPr sz="1050">
              <a:latin typeface="Courier New"/>
              <a:cs typeface="Courier New"/>
            </a:endParaRPr>
          </a:p>
        </p:txBody>
      </p:sp>
      <p:sp>
        <p:nvSpPr>
          <p:cNvPr id="4" name="object 4"/>
          <p:cNvSpPr txBox="1"/>
          <p:nvPr/>
        </p:nvSpPr>
        <p:spPr>
          <a:xfrm>
            <a:off x="902004" y="5556884"/>
            <a:ext cx="5591175" cy="4144645"/>
          </a:xfrm>
          <a:prstGeom prst="rect">
            <a:avLst/>
          </a:prstGeom>
        </p:spPr>
        <p:txBody>
          <a:bodyPr vert="horz" wrap="square" lIns="0" tIns="12700" rIns="0" bIns="0" rtlCol="0">
            <a:spAutoFit/>
          </a:bodyPr>
          <a:lstStyle/>
          <a:p>
            <a:pPr marL="12700" marR="74295">
              <a:lnSpc>
                <a:spcPct val="100000"/>
              </a:lnSpc>
              <a:spcBef>
                <a:spcPts val="100"/>
              </a:spcBef>
            </a:pPr>
            <a:r>
              <a:rPr sz="1200" dirty="0">
                <a:latin typeface="Calibri"/>
                <a:cs typeface="Calibri"/>
              </a:rPr>
              <a:t>We</a:t>
            </a:r>
            <a:r>
              <a:rPr sz="1200" spc="-20" dirty="0">
                <a:latin typeface="Calibri"/>
                <a:cs typeface="Calibri"/>
              </a:rPr>
              <a:t> </a:t>
            </a:r>
            <a:r>
              <a:rPr sz="1200" dirty="0">
                <a:latin typeface="Calibri"/>
                <a:cs typeface="Calibri"/>
              </a:rPr>
              <a:t>can</a:t>
            </a:r>
            <a:r>
              <a:rPr sz="1200" spc="-15" dirty="0">
                <a:latin typeface="Calibri"/>
                <a:cs typeface="Calibri"/>
              </a:rPr>
              <a:t> </a:t>
            </a:r>
            <a:r>
              <a:rPr sz="1200" dirty="0">
                <a:latin typeface="Calibri"/>
                <a:cs typeface="Calibri"/>
              </a:rPr>
              <a:t>see</a:t>
            </a:r>
            <a:r>
              <a:rPr sz="1200" spc="-25" dirty="0">
                <a:latin typeface="Calibri"/>
                <a:cs typeface="Calibri"/>
              </a:rPr>
              <a:t> </a:t>
            </a:r>
            <a:r>
              <a:rPr sz="1200" dirty="0">
                <a:latin typeface="Calibri"/>
                <a:cs typeface="Calibri"/>
              </a:rPr>
              <a:t>that</a:t>
            </a:r>
            <a:r>
              <a:rPr sz="1200" spc="-25" dirty="0">
                <a:latin typeface="Calibri"/>
                <a:cs typeface="Calibri"/>
              </a:rPr>
              <a:t> </a:t>
            </a:r>
            <a:r>
              <a:rPr sz="1200" dirty="0">
                <a:latin typeface="Calibri"/>
                <a:cs typeface="Calibri"/>
              </a:rPr>
              <a:t>there</a:t>
            </a:r>
            <a:r>
              <a:rPr sz="1200" spc="-15" dirty="0">
                <a:latin typeface="Calibri"/>
                <a:cs typeface="Calibri"/>
              </a:rPr>
              <a:t> </a:t>
            </a:r>
            <a:r>
              <a:rPr sz="1200" dirty="0">
                <a:latin typeface="Calibri"/>
                <a:cs typeface="Calibri"/>
              </a:rPr>
              <a:t>is</a:t>
            </a:r>
            <a:r>
              <a:rPr sz="1200" spc="-30" dirty="0">
                <a:latin typeface="Calibri"/>
                <a:cs typeface="Calibri"/>
              </a:rPr>
              <a:t> </a:t>
            </a:r>
            <a:r>
              <a:rPr sz="1200" dirty="0">
                <a:latin typeface="Calibri"/>
                <a:cs typeface="Calibri"/>
              </a:rPr>
              <a:t>not</a:t>
            </a:r>
            <a:r>
              <a:rPr sz="1200" spc="-20" dirty="0">
                <a:latin typeface="Calibri"/>
                <a:cs typeface="Calibri"/>
              </a:rPr>
              <a:t> </a:t>
            </a:r>
            <a:r>
              <a:rPr sz="1200" dirty="0">
                <a:latin typeface="Calibri"/>
                <a:cs typeface="Calibri"/>
              </a:rPr>
              <a:t>much</a:t>
            </a:r>
            <a:r>
              <a:rPr sz="1200" spc="-25" dirty="0">
                <a:latin typeface="Calibri"/>
                <a:cs typeface="Calibri"/>
              </a:rPr>
              <a:t> </a:t>
            </a:r>
            <a:r>
              <a:rPr sz="1200" dirty="0">
                <a:latin typeface="Calibri"/>
                <a:cs typeface="Calibri"/>
              </a:rPr>
              <a:t>impact</a:t>
            </a:r>
            <a:r>
              <a:rPr sz="1200" spc="-15" dirty="0">
                <a:latin typeface="Calibri"/>
                <a:cs typeface="Calibri"/>
              </a:rPr>
              <a:t> </a:t>
            </a:r>
            <a:r>
              <a:rPr sz="1200" dirty="0">
                <a:latin typeface="Calibri"/>
                <a:cs typeface="Calibri"/>
              </a:rPr>
              <a:t>on</a:t>
            </a:r>
            <a:r>
              <a:rPr sz="1200" spc="-25" dirty="0">
                <a:latin typeface="Calibri"/>
                <a:cs typeface="Calibri"/>
              </a:rPr>
              <a:t> </a:t>
            </a:r>
            <a:r>
              <a:rPr sz="1200" dirty="0">
                <a:latin typeface="Calibri"/>
                <a:cs typeface="Calibri"/>
              </a:rPr>
              <a:t>booking</a:t>
            </a:r>
            <a:r>
              <a:rPr sz="1200" spc="-20" dirty="0">
                <a:latin typeface="Calibri"/>
                <a:cs typeface="Calibri"/>
              </a:rPr>
              <a:t> </a:t>
            </a:r>
            <a:r>
              <a:rPr sz="1200" dirty="0">
                <a:latin typeface="Calibri"/>
                <a:cs typeface="Calibri"/>
              </a:rPr>
              <a:t>behavior.</a:t>
            </a:r>
            <a:r>
              <a:rPr sz="1200" spc="-25" dirty="0">
                <a:latin typeface="Calibri"/>
                <a:cs typeface="Calibri"/>
              </a:rPr>
              <a:t> </a:t>
            </a:r>
            <a:r>
              <a:rPr sz="1200" dirty="0">
                <a:latin typeface="Calibri"/>
                <a:cs typeface="Calibri"/>
              </a:rPr>
              <a:t>Only</a:t>
            </a:r>
            <a:r>
              <a:rPr sz="1200" spc="-35" dirty="0">
                <a:latin typeface="Calibri"/>
                <a:cs typeface="Calibri"/>
              </a:rPr>
              <a:t> </a:t>
            </a:r>
            <a:r>
              <a:rPr sz="1200" dirty="0">
                <a:latin typeface="Calibri"/>
                <a:cs typeface="Calibri"/>
              </a:rPr>
              <a:t>114</a:t>
            </a:r>
            <a:r>
              <a:rPr sz="1200" spc="-40" dirty="0">
                <a:latin typeface="Calibri"/>
                <a:cs typeface="Calibri"/>
              </a:rPr>
              <a:t> </a:t>
            </a:r>
            <a:r>
              <a:rPr sz="1200" dirty="0">
                <a:latin typeface="Calibri"/>
                <a:cs typeface="Calibri"/>
              </a:rPr>
              <a:t>customers</a:t>
            </a:r>
            <a:r>
              <a:rPr sz="1200" spc="-30" dirty="0">
                <a:latin typeface="Calibri"/>
                <a:cs typeface="Calibri"/>
              </a:rPr>
              <a:t> </a:t>
            </a:r>
            <a:r>
              <a:rPr sz="1200" spc="-25" dirty="0">
                <a:latin typeface="Calibri"/>
                <a:cs typeface="Calibri"/>
              </a:rPr>
              <a:t>who </a:t>
            </a:r>
            <a:r>
              <a:rPr sz="1200" dirty="0">
                <a:latin typeface="Calibri"/>
                <a:cs typeface="Calibri"/>
              </a:rPr>
              <a:t>required</a:t>
            </a:r>
            <a:r>
              <a:rPr sz="1200" spc="-35" dirty="0">
                <a:latin typeface="Calibri"/>
                <a:cs typeface="Calibri"/>
              </a:rPr>
              <a:t> </a:t>
            </a:r>
            <a:r>
              <a:rPr sz="1200" dirty="0">
                <a:latin typeface="Calibri"/>
                <a:cs typeface="Calibri"/>
              </a:rPr>
              <a:t>car</a:t>
            </a:r>
            <a:r>
              <a:rPr sz="1200" spc="-20" dirty="0">
                <a:latin typeface="Calibri"/>
                <a:cs typeface="Calibri"/>
              </a:rPr>
              <a:t> </a:t>
            </a:r>
            <a:r>
              <a:rPr sz="1200" dirty="0">
                <a:latin typeface="Calibri"/>
                <a:cs typeface="Calibri"/>
              </a:rPr>
              <a:t>parking</a:t>
            </a:r>
            <a:r>
              <a:rPr sz="1200" spc="-25" dirty="0">
                <a:latin typeface="Calibri"/>
                <a:cs typeface="Calibri"/>
              </a:rPr>
              <a:t> </a:t>
            </a:r>
            <a:r>
              <a:rPr sz="1200" dirty="0">
                <a:latin typeface="Calibri"/>
                <a:cs typeface="Calibri"/>
              </a:rPr>
              <a:t>space</a:t>
            </a:r>
            <a:r>
              <a:rPr sz="1200" spc="-20" dirty="0">
                <a:latin typeface="Calibri"/>
                <a:cs typeface="Calibri"/>
              </a:rPr>
              <a:t> </a:t>
            </a:r>
            <a:r>
              <a:rPr sz="1200" dirty="0">
                <a:latin typeface="Calibri"/>
                <a:cs typeface="Calibri"/>
              </a:rPr>
              <a:t>have</a:t>
            </a:r>
            <a:r>
              <a:rPr sz="1200" spc="-10" dirty="0">
                <a:latin typeface="Calibri"/>
                <a:cs typeface="Calibri"/>
              </a:rPr>
              <a:t> </a:t>
            </a:r>
            <a:r>
              <a:rPr sz="1200" dirty="0">
                <a:latin typeface="Calibri"/>
                <a:cs typeface="Calibri"/>
              </a:rPr>
              <a:t>cancelled</a:t>
            </a:r>
            <a:r>
              <a:rPr sz="1200" spc="-25" dirty="0">
                <a:latin typeface="Calibri"/>
                <a:cs typeface="Calibri"/>
              </a:rPr>
              <a:t> </a:t>
            </a:r>
            <a:r>
              <a:rPr sz="1200" dirty="0">
                <a:latin typeface="Calibri"/>
                <a:cs typeface="Calibri"/>
              </a:rPr>
              <a:t>their</a:t>
            </a:r>
            <a:r>
              <a:rPr sz="1200" spc="-30" dirty="0">
                <a:latin typeface="Calibri"/>
                <a:cs typeface="Calibri"/>
              </a:rPr>
              <a:t> </a:t>
            </a:r>
            <a:r>
              <a:rPr sz="1200" spc="-10" dirty="0">
                <a:latin typeface="Calibri"/>
                <a:cs typeface="Calibri"/>
              </a:rPr>
              <a:t>bookings</a:t>
            </a:r>
            <a:r>
              <a:rPr sz="1800" spc="-10" dirty="0">
                <a:latin typeface="Calibri"/>
                <a:cs typeface="Calibri"/>
              </a:rPr>
              <a:t>.</a:t>
            </a:r>
            <a:endParaRPr sz="1800">
              <a:latin typeface="Calibri"/>
              <a:cs typeface="Calibri"/>
            </a:endParaRPr>
          </a:p>
          <a:p>
            <a:pPr>
              <a:lnSpc>
                <a:spcPct val="100000"/>
              </a:lnSpc>
              <a:spcBef>
                <a:spcPts val="765"/>
              </a:spcBef>
            </a:pPr>
            <a:endParaRPr sz="1200">
              <a:latin typeface="Calibri"/>
              <a:cs typeface="Calibri"/>
            </a:endParaRPr>
          </a:p>
          <a:p>
            <a:pPr marL="12700">
              <a:lnSpc>
                <a:spcPct val="100000"/>
              </a:lnSpc>
            </a:pPr>
            <a:r>
              <a:rPr sz="1800" b="1" spc="-10" dirty="0">
                <a:latin typeface="Calibri"/>
                <a:cs typeface="Calibri"/>
              </a:rPr>
              <a:t>Conclusion:</a:t>
            </a:r>
            <a:endParaRPr sz="1800">
              <a:latin typeface="Calibri"/>
              <a:cs typeface="Calibri"/>
            </a:endParaRPr>
          </a:p>
          <a:p>
            <a:pPr>
              <a:lnSpc>
                <a:spcPct val="100000"/>
              </a:lnSpc>
              <a:spcBef>
                <a:spcPts val="15"/>
              </a:spcBef>
            </a:pPr>
            <a:endParaRPr sz="1800">
              <a:latin typeface="Calibri"/>
              <a:cs typeface="Calibri"/>
            </a:endParaRPr>
          </a:p>
          <a:p>
            <a:pPr marL="469265" marR="184785" indent="-228600">
              <a:lnSpc>
                <a:spcPct val="102099"/>
              </a:lnSpc>
              <a:buSzPct val="71428"/>
              <a:buFont typeface="Symbol"/>
              <a:buChar char=""/>
              <a:tabLst>
                <a:tab pos="469265" algn="l"/>
              </a:tabLst>
            </a:pPr>
            <a:r>
              <a:rPr sz="1400" b="1" dirty="0">
                <a:latin typeface="Calibri"/>
                <a:cs typeface="Calibri"/>
              </a:rPr>
              <a:t>Room</a:t>
            </a:r>
            <a:r>
              <a:rPr sz="1400" b="1" spc="-15" dirty="0">
                <a:latin typeface="Calibri"/>
                <a:cs typeface="Calibri"/>
              </a:rPr>
              <a:t> </a:t>
            </a:r>
            <a:r>
              <a:rPr sz="1400" b="1" dirty="0">
                <a:latin typeface="Calibri"/>
                <a:cs typeface="Calibri"/>
              </a:rPr>
              <a:t>types</a:t>
            </a:r>
            <a:r>
              <a:rPr sz="1400" b="1" spc="-15" dirty="0">
                <a:latin typeface="Calibri"/>
                <a:cs typeface="Calibri"/>
              </a:rPr>
              <a:t> </a:t>
            </a:r>
            <a:r>
              <a:rPr sz="1400" b="1" dirty="0">
                <a:latin typeface="Calibri"/>
                <a:cs typeface="Calibri"/>
              </a:rPr>
              <a:t>1</a:t>
            </a:r>
            <a:r>
              <a:rPr sz="1400" b="1" spc="-20" dirty="0">
                <a:latin typeface="Calibri"/>
                <a:cs typeface="Calibri"/>
              </a:rPr>
              <a:t> </a:t>
            </a:r>
            <a:r>
              <a:rPr sz="1400" b="1" dirty="0">
                <a:latin typeface="Calibri"/>
                <a:cs typeface="Calibri"/>
              </a:rPr>
              <a:t>and</a:t>
            </a:r>
            <a:r>
              <a:rPr sz="1400" b="1" spc="-10" dirty="0">
                <a:latin typeface="Calibri"/>
                <a:cs typeface="Calibri"/>
              </a:rPr>
              <a:t> </a:t>
            </a:r>
            <a:r>
              <a:rPr sz="1400" b="1" dirty="0">
                <a:latin typeface="Calibri"/>
                <a:cs typeface="Calibri"/>
              </a:rPr>
              <a:t>4</a:t>
            </a:r>
            <a:r>
              <a:rPr sz="1400" b="1" spc="-30" dirty="0">
                <a:latin typeface="Calibri"/>
                <a:cs typeface="Calibri"/>
              </a:rPr>
              <a:t> </a:t>
            </a:r>
            <a:r>
              <a:rPr sz="1400" b="1" dirty="0">
                <a:latin typeface="Calibri"/>
                <a:cs typeface="Calibri"/>
              </a:rPr>
              <a:t>are</a:t>
            </a:r>
            <a:r>
              <a:rPr sz="1400" b="1" spc="-10" dirty="0">
                <a:latin typeface="Calibri"/>
                <a:cs typeface="Calibri"/>
              </a:rPr>
              <a:t> </a:t>
            </a:r>
            <a:r>
              <a:rPr sz="1400" b="1" dirty="0">
                <a:latin typeface="Calibri"/>
                <a:cs typeface="Calibri"/>
              </a:rPr>
              <a:t>the</a:t>
            </a:r>
            <a:r>
              <a:rPr sz="1400" b="1" spc="-10" dirty="0">
                <a:latin typeface="Calibri"/>
                <a:cs typeface="Calibri"/>
              </a:rPr>
              <a:t> </a:t>
            </a:r>
            <a:r>
              <a:rPr sz="1400" b="1" dirty="0">
                <a:latin typeface="Calibri"/>
                <a:cs typeface="Calibri"/>
              </a:rPr>
              <a:t>most</a:t>
            </a:r>
            <a:r>
              <a:rPr sz="1400" b="1" spc="-20" dirty="0">
                <a:latin typeface="Calibri"/>
                <a:cs typeface="Calibri"/>
              </a:rPr>
              <a:t> </a:t>
            </a:r>
            <a:r>
              <a:rPr sz="1400" b="1" dirty="0">
                <a:latin typeface="Calibri"/>
                <a:cs typeface="Calibri"/>
              </a:rPr>
              <a:t>popular,</a:t>
            </a:r>
            <a:r>
              <a:rPr sz="1400" b="1" spc="-25" dirty="0">
                <a:latin typeface="Calibri"/>
                <a:cs typeface="Calibri"/>
              </a:rPr>
              <a:t> </a:t>
            </a:r>
            <a:r>
              <a:rPr sz="1400" b="1" dirty="0">
                <a:latin typeface="Calibri"/>
                <a:cs typeface="Calibri"/>
              </a:rPr>
              <a:t>while</a:t>
            </a:r>
            <a:r>
              <a:rPr sz="1400" b="1" spc="-15" dirty="0">
                <a:latin typeface="Calibri"/>
                <a:cs typeface="Calibri"/>
              </a:rPr>
              <a:t> </a:t>
            </a:r>
            <a:r>
              <a:rPr sz="1400" b="1" dirty="0">
                <a:latin typeface="Calibri"/>
                <a:cs typeface="Calibri"/>
              </a:rPr>
              <a:t>room</a:t>
            </a:r>
            <a:r>
              <a:rPr sz="1400" b="1" spc="-20" dirty="0">
                <a:latin typeface="Calibri"/>
                <a:cs typeface="Calibri"/>
              </a:rPr>
              <a:t> </a:t>
            </a:r>
            <a:r>
              <a:rPr sz="1400" b="1" dirty="0">
                <a:latin typeface="Calibri"/>
                <a:cs typeface="Calibri"/>
              </a:rPr>
              <a:t>type</a:t>
            </a:r>
            <a:r>
              <a:rPr sz="1400" b="1" spc="-10" dirty="0">
                <a:latin typeface="Calibri"/>
                <a:cs typeface="Calibri"/>
              </a:rPr>
              <a:t> </a:t>
            </a:r>
            <a:r>
              <a:rPr sz="1400" b="1" dirty="0">
                <a:latin typeface="Calibri"/>
                <a:cs typeface="Calibri"/>
              </a:rPr>
              <a:t>3</a:t>
            </a:r>
            <a:r>
              <a:rPr sz="1400" b="1" spc="-30" dirty="0">
                <a:latin typeface="Calibri"/>
                <a:cs typeface="Calibri"/>
              </a:rPr>
              <a:t> </a:t>
            </a:r>
            <a:r>
              <a:rPr sz="1400" b="1" dirty="0">
                <a:latin typeface="Calibri"/>
                <a:cs typeface="Calibri"/>
              </a:rPr>
              <a:t>is</a:t>
            </a:r>
            <a:r>
              <a:rPr sz="1400" b="1" spc="-10" dirty="0">
                <a:latin typeface="Calibri"/>
                <a:cs typeface="Calibri"/>
              </a:rPr>
              <a:t> </a:t>
            </a:r>
            <a:r>
              <a:rPr sz="1400" b="1" spc="-25" dirty="0">
                <a:latin typeface="Calibri"/>
                <a:cs typeface="Calibri"/>
              </a:rPr>
              <a:t>the </a:t>
            </a:r>
            <a:r>
              <a:rPr sz="1400" b="1" dirty="0">
                <a:latin typeface="Calibri"/>
                <a:cs typeface="Calibri"/>
              </a:rPr>
              <a:t>least</a:t>
            </a:r>
            <a:r>
              <a:rPr sz="1400" b="1" spc="-25" dirty="0">
                <a:latin typeface="Calibri"/>
                <a:cs typeface="Calibri"/>
              </a:rPr>
              <a:t> </a:t>
            </a:r>
            <a:r>
              <a:rPr sz="1400" b="1" spc="-10" dirty="0">
                <a:latin typeface="Calibri"/>
                <a:cs typeface="Calibri"/>
              </a:rPr>
              <a:t>popular.</a:t>
            </a:r>
            <a:endParaRPr sz="1400">
              <a:latin typeface="Calibri"/>
              <a:cs typeface="Calibri"/>
            </a:endParaRPr>
          </a:p>
          <a:p>
            <a:pPr marL="469265" marR="76200" indent="-228600">
              <a:lnSpc>
                <a:spcPts val="1720"/>
              </a:lnSpc>
              <a:spcBef>
                <a:spcPts val="50"/>
              </a:spcBef>
              <a:buSzPct val="71428"/>
              <a:buFont typeface="Symbol"/>
              <a:buChar char=""/>
              <a:tabLst>
                <a:tab pos="469265" algn="l"/>
              </a:tabLst>
            </a:pPr>
            <a:r>
              <a:rPr sz="1400" b="1" dirty="0">
                <a:latin typeface="Calibri"/>
                <a:cs typeface="Calibri"/>
              </a:rPr>
              <a:t>Lead</a:t>
            </a:r>
            <a:r>
              <a:rPr sz="1400" b="1" spc="-20" dirty="0">
                <a:latin typeface="Calibri"/>
                <a:cs typeface="Calibri"/>
              </a:rPr>
              <a:t> </a:t>
            </a:r>
            <a:r>
              <a:rPr sz="1400" b="1" dirty="0">
                <a:latin typeface="Calibri"/>
                <a:cs typeface="Calibri"/>
              </a:rPr>
              <a:t>time</a:t>
            </a:r>
            <a:r>
              <a:rPr sz="1400" b="1" spc="-20" dirty="0">
                <a:latin typeface="Calibri"/>
                <a:cs typeface="Calibri"/>
              </a:rPr>
              <a:t> </a:t>
            </a:r>
            <a:r>
              <a:rPr sz="1400" b="1" dirty="0">
                <a:latin typeface="Calibri"/>
                <a:cs typeface="Calibri"/>
              </a:rPr>
              <a:t>has</a:t>
            </a:r>
            <a:r>
              <a:rPr sz="1400" b="1" spc="-25" dirty="0">
                <a:latin typeface="Calibri"/>
                <a:cs typeface="Calibri"/>
              </a:rPr>
              <a:t> </a:t>
            </a:r>
            <a:r>
              <a:rPr sz="1400" b="1" dirty="0">
                <a:latin typeface="Calibri"/>
                <a:cs typeface="Calibri"/>
              </a:rPr>
              <a:t>an</a:t>
            </a:r>
            <a:r>
              <a:rPr sz="1400" b="1" spc="-20" dirty="0">
                <a:latin typeface="Calibri"/>
                <a:cs typeface="Calibri"/>
              </a:rPr>
              <a:t> </a:t>
            </a:r>
            <a:r>
              <a:rPr sz="1400" b="1" dirty="0">
                <a:latin typeface="Calibri"/>
                <a:cs typeface="Calibri"/>
              </a:rPr>
              <a:t>impact</a:t>
            </a:r>
            <a:r>
              <a:rPr sz="1400" b="1" spc="-25" dirty="0">
                <a:latin typeface="Calibri"/>
                <a:cs typeface="Calibri"/>
              </a:rPr>
              <a:t> </a:t>
            </a:r>
            <a:r>
              <a:rPr sz="1400" b="1" dirty="0">
                <a:latin typeface="Calibri"/>
                <a:cs typeface="Calibri"/>
              </a:rPr>
              <a:t>on</a:t>
            </a:r>
            <a:r>
              <a:rPr sz="1400" b="1" spc="-15" dirty="0">
                <a:latin typeface="Calibri"/>
                <a:cs typeface="Calibri"/>
              </a:rPr>
              <a:t> </a:t>
            </a:r>
            <a:r>
              <a:rPr sz="1400" b="1" dirty="0">
                <a:latin typeface="Calibri"/>
                <a:cs typeface="Calibri"/>
              </a:rPr>
              <a:t>cancellation</a:t>
            </a:r>
            <a:r>
              <a:rPr sz="1400" b="1" spc="-35" dirty="0">
                <a:latin typeface="Calibri"/>
                <a:cs typeface="Calibri"/>
              </a:rPr>
              <a:t> </a:t>
            </a:r>
            <a:r>
              <a:rPr sz="1400" b="1" dirty="0">
                <a:latin typeface="Calibri"/>
                <a:cs typeface="Calibri"/>
              </a:rPr>
              <a:t>rate,</a:t>
            </a:r>
            <a:r>
              <a:rPr sz="1400" b="1" spc="-25" dirty="0">
                <a:latin typeface="Calibri"/>
                <a:cs typeface="Calibri"/>
              </a:rPr>
              <a:t> </a:t>
            </a:r>
            <a:r>
              <a:rPr sz="1400" b="1" dirty="0">
                <a:latin typeface="Calibri"/>
                <a:cs typeface="Calibri"/>
              </a:rPr>
              <a:t>with</a:t>
            </a:r>
            <a:r>
              <a:rPr sz="1400" b="1" spc="-20" dirty="0">
                <a:latin typeface="Calibri"/>
                <a:cs typeface="Calibri"/>
              </a:rPr>
              <a:t> </a:t>
            </a:r>
            <a:r>
              <a:rPr sz="1400" b="1" dirty="0">
                <a:latin typeface="Calibri"/>
                <a:cs typeface="Calibri"/>
              </a:rPr>
              <a:t>longer</a:t>
            </a:r>
            <a:r>
              <a:rPr sz="1400" b="1" spc="-20" dirty="0">
                <a:latin typeface="Calibri"/>
                <a:cs typeface="Calibri"/>
              </a:rPr>
              <a:t> </a:t>
            </a:r>
            <a:r>
              <a:rPr sz="1400" b="1" dirty="0">
                <a:latin typeface="Calibri"/>
                <a:cs typeface="Calibri"/>
              </a:rPr>
              <a:t>lead</a:t>
            </a:r>
            <a:r>
              <a:rPr sz="1400" b="1" spc="-20" dirty="0">
                <a:latin typeface="Calibri"/>
                <a:cs typeface="Calibri"/>
              </a:rPr>
              <a:t> </a:t>
            </a:r>
            <a:r>
              <a:rPr sz="1400" b="1" spc="-10" dirty="0">
                <a:latin typeface="Calibri"/>
                <a:cs typeface="Calibri"/>
              </a:rPr>
              <a:t>times </a:t>
            </a:r>
            <a:r>
              <a:rPr sz="1400" b="1" dirty="0">
                <a:latin typeface="Calibri"/>
                <a:cs typeface="Calibri"/>
              </a:rPr>
              <a:t>associated</a:t>
            </a:r>
            <a:r>
              <a:rPr sz="1400" b="1" spc="-40" dirty="0">
                <a:latin typeface="Calibri"/>
                <a:cs typeface="Calibri"/>
              </a:rPr>
              <a:t> </a:t>
            </a:r>
            <a:r>
              <a:rPr sz="1400" b="1" dirty="0">
                <a:latin typeface="Calibri"/>
                <a:cs typeface="Calibri"/>
              </a:rPr>
              <a:t>with</a:t>
            </a:r>
            <a:r>
              <a:rPr sz="1400" b="1" spc="-35" dirty="0">
                <a:latin typeface="Calibri"/>
                <a:cs typeface="Calibri"/>
              </a:rPr>
              <a:t> </a:t>
            </a:r>
            <a:r>
              <a:rPr sz="1400" b="1" dirty="0">
                <a:latin typeface="Calibri"/>
                <a:cs typeface="Calibri"/>
              </a:rPr>
              <a:t>higher</a:t>
            </a:r>
            <a:r>
              <a:rPr sz="1400" b="1" spc="-40" dirty="0">
                <a:latin typeface="Calibri"/>
                <a:cs typeface="Calibri"/>
              </a:rPr>
              <a:t> </a:t>
            </a:r>
            <a:r>
              <a:rPr sz="1400" b="1" dirty="0">
                <a:latin typeface="Calibri"/>
                <a:cs typeface="Calibri"/>
              </a:rPr>
              <a:t>cancellation</a:t>
            </a:r>
            <a:r>
              <a:rPr sz="1400" b="1" spc="-50" dirty="0">
                <a:latin typeface="Calibri"/>
                <a:cs typeface="Calibri"/>
              </a:rPr>
              <a:t> </a:t>
            </a:r>
            <a:r>
              <a:rPr sz="1400" b="1" spc="-10" dirty="0">
                <a:latin typeface="Calibri"/>
                <a:cs typeface="Calibri"/>
              </a:rPr>
              <a:t>rates.</a:t>
            </a:r>
            <a:endParaRPr sz="1400">
              <a:latin typeface="Calibri"/>
              <a:cs typeface="Calibri"/>
            </a:endParaRPr>
          </a:p>
          <a:p>
            <a:pPr marL="469265" indent="-227965">
              <a:lnSpc>
                <a:spcPts val="1639"/>
              </a:lnSpc>
              <a:buSzPct val="71428"/>
              <a:buFont typeface="Symbol"/>
              <a:buChar char=""/>
              <a:tabLst>
                <a:tab pos="469265" algn="l"/>
              </a:tabLst>
            </a:pPr>
            <a:r>
              <a:rPr sz="1400" b="1" dirty="0">
                <a:latin typeface="Calibri"/>
                <a:cs typeface="Calibri"/>
              </a:rPr>
              <a:t>Customers</a:t>
            </a:r>
            <a:r>
              <a:rPr sz="1400" b="1" spc="-20" dirty="0">
                <a:latin typeface="Calibri"/>
                <a:cs typeface="Calibri"/>
              </a:rPr>
              <a:t> </a:t>
            </a:r>
            <a:r>
              <a:rPr sz="1400" b="1" dirty="0">
                <a:latin typeface="Calibri"/>
                <a:cs typeface="Calibri"/>
              </a:rPr>
              <a:t>who</a:t>
            </a:r>
            <a:r>
              <a:rPr sz="1400" b="1" spc="-25" dirty="0">
                <a:latin typeface="Calibri"/>
                <a:cs typeface="Calibri"/>
              </a:rPr>
              <a:t> </a:t>
            </a:r>
            <a:r>
              <a:rPr sz="1400" b="1" dirty="0">
                <a:latin typeface="Calibri"/>
                <a:cs typeface="Calibri"/>
              </a:rPr>
              <a:t>book</a:t>
            </a:r>
            <a:r>
              <a:rPr sz="1400" b="1" spc="-25" dirty="0">
                <a:latin typeface="Calibri"/>
                <a:cs typeface="Calibri"/>
              </a:rPr>
              <a:t> </a:t>
            </a:r>
            <a:r>
              <a:rPr sz="1400" b="1" dirty="0">
                <a:latin typeface="Calibri"/>
                <a:cs typeface="Calibri"/>
              </a:rPr>
              <a:t>hotels</a:t>
            </a:r>
            <a:r>
              <a:rPr sz="1400" b="1" spc="-20" dirty="0">
                <a:latin typeface="Calibri"/>
                <a:cs typeface="Calibri"/>
              </a:rPr>
              <a:t> </a:t>
            </a:r>
            <a:r>
              <a:rPr sz="1400" b="1" dirty="0">
                <a:latin typeface="Calibri"/>
                <a:cs typeface="Calibri"/>
              </a:rPr>
              <a:t>100</a:t>
            </a:r>
            <a:r>
              <a:rPr sz="1400" b="1" spc="-35" dirty="0">
                <a:latin typeface="Calibri"/>
                <a:cs typeface="Calibri"/>
              </a:rPr>
              <a:t> </a:t>
            </a:r>
            <a:r>
              <a:rPr sz="1400" b="1" dirty="0">
                <a:latin typeface="Calibri"/>
                <a:cs typeface="Calibri"/>
              </a:rPr>
              <a:t>days</a:t>
            </a:r>
            <a:r>
              <a:rPr sz="1400" b="1" spc="-15" dirty="0">
                <a:latin typeface="Calibri"/>
                <a:cs typeface="Calibri"/>
              </a:rPr>
              <a:t> </a:t>
            </a:r>
            <a:r>
              <a:rPr sz="1400" b="1" dirty="0">
                <a:latin typeface="Calibri"/>
                <a:cs typeface="Calibri"/>
              </a:rPr>
              <a:t>or</a:t>
            </a:r>
            <a:r>
              <a:rPr sz="1400" b="1" spc="-35" dirty="0">
                <a:latin typeface="Calibri"/>
                <a:cs typeface="Calibri"/>
              </a:rPr>
              <a:t> </a:t>
            </a:r>
            <a:r>
              <a:rPr sz="1400" b="1" dirty="0">
                <a:latin typeface="Calibri"/>
                <a:cs typeface="Calibri"/>
              </a:rPr>
              <a:t>more</a:t>
            </a:r>
            <a:r>
              <a:rPr sz="1400" b="1" spc="-15" dirty="0">
                <a:latin typeface="Calibri"/>
                <a:cs typeface="Calibri"/>
              </a:rPr>
              <a:t> </a:t>
            </a:r>
            <a:r>
              <a:rPr sz="1400" b="1" dirty="0">
                <a:latin typeface="Calibri"/>
                <a:cs typeface="Calibri"/>
              </a:rPr>
              <a:t>in</a:t>
            </a:r>
            <a:r>
              <a:rPr sz="1400" b="1" spc="-20" dirty="0">
                <a:latin typeface="Calibri"/>
                <a:cs typeface="Calibri"/>
              </a:rPr>
              <a:t> </a:t>
            </a:r>
            <a:r>
              <a:rPr sz="1400" b="1" dirty="0">
                <a:latin typeface="Calibri"/>
                <a:cs typeface="Calibri"/>
              </a:rPr>
              <a:t>advance</a:t>
            </a:r>
            <a:r>
              <a:rPr sz="1400" b="1" spc="-25" dirty="0">
                <a:latin typeface="Calibri"/>
                <a:cs typeface="Calibri"/>
              </a:rPr>
              <a:t> </a:t>
            </a:r>
            <a:r>
              <a:rPr sz="1400" b="1" dirty="0">
                <a:latin typeface="Calibri"/>
                <a:cs typeface="Calibri"/>
              </a:rPr>
              <a:t>have</a:t>
            </a:r>
            <a:r>
              <a:rPr sz="1400" b="1" spc="-15" dirty="0">
                <a:latin typeface="Calibri"/>
                <a:cs typeface="Calibri"/>
              </a:rPr>
              <a:t> </a:t>
            </a:r>
            <a:r>
              <a:rPr sz="1400" b="1" dirty="0">
                <a:latin typeface="Calibri"/>
                <a:cs typeface="Calibri"/>
              </a:rPr>
              <a:t>a</a:t>
            </a:r>
            <a:r>
              <a:rPr sz="1400" b="1" spc="-30" dirty="0">
                <a:latin typeface="Calibri"/>
                <a:cs typeface="Calibri"/>
              </a:rPr>
              <a:t> </a:t>
            </a:r>
            <a:r>
              <a:rPr sz="1400" b="1" spc="-20" dirty="0">
                <a:latin typeface="Calibri"/>
                <a:cs typeface="Calibri"/>
              </a:rPr>
              <a:t>high</a:t>
            </a:r>
            <a:endParaRPr sz="1400">
              <a:latin typeface="Calibri"/>
              <a:cs typeface="Calibri"/>
            </a:endParaRPr>
          </a:p>
          <a:p>
            <a:pPr marL="469265">
              <a:lnSpc>
                <a:spcPct val="100000"/>
              </a:lnSpc>
              <a:spcBef>
                <a:spcPts val="35"/>
              </a:spcBef>
            </a:pPr>
            <a:r>
              <a:rPr sz="1400" b="1" dirty="0">
                <a:latin typeface="Calibri"/>
                <a:cs typeface="Calibri"/>
              </a:rPr>
              <a:t>probability</a:t>
            </a:r>
            <a:r>
              <a:rPr sz="1400" b="1" spc="-45" dirty="0">
                <a:latin typeface="Calibri"/>
                <a:cs typeface="Calibri"/>
              </a:rPr>
              <a:t> </a:t>
            </a:r>
            <a:r>
              <a:rPr sz="1400" b="1" dirty="0">
                <a:latin typeface="Calibri"/>
                <a:cs typeface="Calibri"/>
              </a:rPr>
              <a:t>of</a:t>
            </a:r>
            <a:r>
              <a:rPr sz="1400" b="1" spc="-35" dirty="0">
                <a:latin typeface="Calibri"/>
                <a:cs typeface="Calibri"/>
              </a:rPr>
              <a:t> </a:t>
            </a:r>
            <a:r>
              <a:rPr sz="1400" b="1" dirty="0">
                <a:latin typeface="Calibri"/>
                <a:cs typeface="Calibri"/>
              </a:rPr>
              <a:t>cancelling</a:t>
            </a:r>
            <a:r>
              <a:rPr sz="1400" b="1" spc="-30" dirty="0">
                <a:latin typeface="Calibri"/>
                <a:cs typeface="Calibri"/>
              </a:rPr>
              <a:t> </a:t>
            </a:r>
            <a:r>
              <a:rPr sz="1400" b="1" dirty="0">
                <a:latin typeface="Calibri"/>
                <a:cs typeface="Calibri"/>
              </a:rPr>
              <a:t>(over</a:t>
            </a:r>
            <a:r>
              <a:rPr sz="1400" b="1" spc="-40" dirty="0">
                <a:latin typeface="Calibri"/>
                <a:cs typeface="Calibri"/>
              </a:rPr>
              <a:t> </a:t>
            </a:r>
            <a:r>
              <a:rPr sz="1400" b="1" spc="-20" dirty="0">
                <a:latin typeface="Calibri"/>
                <a:cs typeface="Calibri"/>
              </a:rPr>
              <a:t>58%).</a:t>
            </a:r>
            <a:endParaRPr sz="1400">
              <a:latin typeface="Calibri"/>
              <a:cs typeface="Calibri"/>
            </a:endParaRPr>
          </a:p>
          <a:p>
            <a:pPr marL="469265" marR="5080" indent="-228600">
              <a:lnSpc>
                <a:spcPct val="101400"/>
              </a:lnSpc>
              <a:buSzPct val="71428"/>
              <a:buFont typeface="Symbol"/>
              <a:buChar char=""/>
              <a:tabLst>
                <a:tab pos="469265" algn="l"/>
              </a:tabLst>
            </a:pPr>
            <a:r>
              <a:rPr sz="1400" b="1" dirty="0">
                <a:latin typeface="Calibri"/>
                <a:cs typeface="Calibri"/>
              </a:rPr>
              <a:t>The</a:t>
            </a:r>
            <a:r>
              <a:rPr sz="1400" b="1" spc="-35" dirty="0">
                <a:latin typeface="Calibri"/>
                <a:cs typeface="Calibri"/>
              </a:rPr>
              <a:t> </a:t>
            </a:r>
            <a:r>
              <a:rPr sz="1400" b="1" dirty="0">
                <a:latin typeface="Calibri"/>
                <a:cs typeface="Calibri"/>
              </a:rPr>
              <a:t>majority</a:t>
            </a:r>
            <a:r>
              <a:rPr sz="1400" b="1" spc="-35" dirty="0">
                <a:latin typeface="Calibri"/>
                <a:cs typeface="Calibri"/>
              </a:rPr>
              <a:t> </a:t>
            </a:r>
            <a:r>
              <a:rPr sz="1400" b="1" dirty="0">
                <a:latin typeface="Calibri"/>
                <a:cs typeface="Calibri"/>
              </a:rPr>
              <a:t>of</a:t>
            </a:r>
            <a:r>
              <a:rPr sz="1400" b="1" spc="-30" dirty="0">
                <a:latin typeface="Calibri"/>
                <a:cs typeface="Calibri"/>
              </a:rPr>
              <a:t> </a:t>
            </a:r>
            <a:r>
              <a:rPr sz="1400" b="1" dirty="0">
                <a:latin typeface="Calibri"/>
                <a:cs typeface="Calibri"/>
              </a:rPr>
              <a:t>bookings</a:t>
            </a:r>
            <a:r>
              <a:rPr sz="1400" b="1" spc="-30" dirty="0">
                <a:latin typeface="Calibri"/>
                <a:cs typeface="Calibri"/>
              </a:rPr>
              <a:t> </a:t>
            </a:r>
            <a:r>
              <a:rPr sz="1400" b="1" dirty="0">
                <a:latin typeface="Calibri"/>
                <a:cs typeface="Calibri"/>
              </a:rPr>
              <a:t>and</a:t>
            </a:r>
            <a:r>
              <a:rPr sz="1400" b="1" spc="-25" dirty="0">
                <a:latin typeface="Calibri"/>
                <a:cs typeface="Calibri"/>
              </a:rPr>
              <a:t> </a:t>
            </a:r>
            <a:r>
              <a:rPr sz="1400" b="1" dirty="0">
                <a:latin typeface="Calibri"/>
                <a:cs typeface="Calibri"/>
              </a:rPr>
              <a:t>customer</a:t>
            </a:r>
            <a:r>
              <a:rPr sz="1400" b="1" spc="-30" dirty="0">
                <a:latin typeface="Calibri"/>
                <a:cs typeface="Calibri"/>
              </a:rPr>
              <a:t> </a:t>
            </a:r>
            <a:r>
              <a:rPr sz="1400" b="1" dirty="0">
                <a:latin typeface="Calibri"/>
                <a:cs typeface="Calibri"/>
              </a:rPr>
              <a:t>arrivals</a:t>
            </a:r>
            <a:r>
              <a:rPr sz="1400" b="1" spc="-30" dirty="0">
                <a:latin typeface="Calibri"/>
                <a:cs typeface="Calibri"/>
              </a:rPr>
              <a:t> </a:t>
            </a:r>
            <a:r>
              <a:rPr sz="1400" b="1" dirty="0">
                <a:latin typeface="Calibri"/>
                <a:cs typeface="Calibri"/>
              </a:rPr>
              <a:t>come</a:t>
            </a:r>
            <a:r>
              <a:rPr sz="1400" b="1" spc="-30" dirty="0">
                <a:latin typeface="Calibri"/>
                <a:cs typeface="Calibri"/>
              </a:rPr>
              <a:t> </a:t>
            </a:r>
            <a:r>
              <a:rPr sz="1400" b="1" dirty="0">
                <a:latin typeface="Calibri"/>
                <a:cs typeface="Calibri"/>
              </a:rPr>
              <a:t>from</a:t>
            </a:r>
            <a:r>
              <a:rPr sz="1400" b="1" spc="-35" dirty="0">
                <a:latin typeface="Calibri"/>
                <a:cs typeface="Calibri"/>
              </a:rPr>
              <a:t> </a:t>
            </a:r>
            <a:r>
              <a:rPr sz="1400" b="1" dirty="0">
                <a:latin typeface="Calibri"/>
                <a:cs typeface="Calibri"/>
              </a:rPr>
              <a:t>the</a:t>
            </a:r>
            <a:r>
              <a:rPr sz="1400" b="1" spc="-45" dirty="0">
                <a:latin typeface="Calibri"/>
                <a:cs typeface="Calibri"/>
              </a:rPr>
              <a:t> </a:t>
            </a:r>
            <a:r>
              <a:rPr sz="1400" b="1" spc="-10" dirty="0">
                <a:latin typeface="Calibri"/>
                <a:cs typeface="Calibri"/>
              </a:rPr>
              <a:t>online </a:t>
            </a:r>
            <a:r>
              <a:rPr sz="1400" b="1" dirty="0">
                <a:latin typeface="Calibri"/>
                <a:cs typeface="Calibri"/>
              </a:rPr>
              <a:t>market</a:t>
            </a:r>
            <a:r>
              <a:rPr sz="1400" b="1" spc="-35" dirty="0">
                <a:latin typeface="Calibri"/>
                <a:cs typeface="Calibri"/>
              </a:rPr>
              <a:t> </a:t>
            </a:r>
            <a:r>
              <a:rPr sz="1400" b="1" spc="-10" dirty="0">
                <a:latin typeface="Calibri"/>
                <a:cs typeface="Calibri"/>
              </a:rPr>
              <a:t>segment.</a:t>
            </a:r>
            <a:endParaRPr sz="1400">
              <a:latin typeface="Calibri"/>
              <a:cs typeface="Calibri"/>
            </a:endParaRPr>
          </a:p>
          <a:p>
            <a:pPr marL="469265" marR="132080" indent="-228600">
              <a:lnSpc>
                <a:spcPct val="101400"/>
              </a:lnSpc>
              <a:spcBef>
                <a:spcPts val="15"/>
              </a:spcBef>
              <a:buSzPct val="71428"/>
              <a:buFont typeface="Symbol"/>
              <a:buChar char=""/>
              <a:tabLst>
                <a:tab pos="469265" algn="l"/>
              </a:tabLst>
            </a:pPr>
            <a:r>
              <a:rPr sz="1400" b="1" dirty="0">
                <a:latin typeface="Calibri"/>
                <a:cs typeface="Calibri"/>
              </a:rPr>
              <a:t>October</a:t>
            </a:r>
            <a:r>
              <a:rPr sz="1400" b="1" spc="-30" dirty="0">
                <a:latin typeface="Calibri"/>
                <a:cs typeface="Calibri"/>
              </a:rPr>
              <a:t> </a:t>
            </a:r>
            <a:r>
              <a:rPr sz="1400" b="1" dirty="0">
                <a:latin typeface="Calibri"/>
                <a:cs typeface="Calibri"/>
              </a:rPr>
              <a:t>is</a:t>
            </a:r>
            <a:r>
              <a:rPr sz="1400" b="1" spc="-20"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busiest</a:t>
            </a:r>
            <a:r>
              <a:rPr sz="1400" b="1" spc="-25" dirty="0">
                <a:latin typeface="Calibri"/>
                <a:cs typeface="Calibri"/>
              </a:rPr>
              <a:t> </a:t>
            </a:r>
            <a:r>
              <a:rPr sz="1400" b="1" dirty="0">
                <a:latin typeface="Calibri"/>
                <a:cs typeface="Calibri"/>
              </a:rPr>
              <a:t>month</a:t>
            </a:r>
            <a:r>
              <a:rPr sz="1400" b="1" spc="-20" dirty="0">
                <a:latin typeface="Calibri"/>
                <a:cs typeface="Calibri"/>
              </a:rPr>
              <a:t> </a:t>
            </a:r>
            <a:r>
              <a:rPr sz="1400" b="1" dirty="0">
                <a:latin typeface="Calibri"/>
                <a:cs typeface="Calibri"/>
              </a:rPr>
              <a:t>for</a:t>
            </a:r>
            <a:r>
              <a:rPr sz="1400" b="1" spc="-30"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hotel,</a:t>
            </a:r>
            <a:r>
              <a:rPr sz="1400" b="1" spc="-25" dirty="0">
                <a:latin typeface="Calibri"/>
                <a:cs typeface="Calibri"/>
              </a:rPr>
              <a:t> </a:t>
            </a:r>
            <a:r>
              <a:rPr sz="1400" b="1" dirty="0">
                <a:latin typeface="Calibri"/>
                <a:cs typeface="Calibri"/>
              </a:rPr>
              <a:t>with</a:t>
            </a:r>
            <a:r>
              <a:rPr sz="1400" b="1" spc="-20"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most</a:t>
            </a:r>
            <a:r>
              <a:rPr sz="1400" b="1" spc="-20" dirty="0">
                <a:latin typeface="Calibri"/>
                <a:cs typeface="Calibri"/>
              </a:rPr>
              <a:t> </a:t>
            </a:r>
            <a:r>
              <a:rPr sz="1400" b="1" spc="-10" dirty="0">
                <a:latin typeface="Calibri"/>
                <a:cs typeface="Calibri"/>
              </a:rPr>
              <a:t>bookings, </a:t>
            </a:r>
            <a:r>
              <a:rPr sz="1400" b="1" dirty="0">
                <a:latin typeface="Calibri"/>
                <a:cs typeface="Calibri"/>
              </a:rPr>
              <a:t>customer</a:t>
            </a:r>
            <a:r>
              <a:rPr sz="1400" b="1" spc="-30" dirty="0">
                <a:latin typeface="Calibri"/>
                <a:cs typeface="Calibri"/>
              </a:rPr>
              <a:t> </a:t>
            </a:r>
            <a:r>
              <a:rPr sz="1400" b="1" dirty="0">
                <a:latin typeface="Calibri"/>
                <a:cs typeface="Calibri"/>
              </a:rPr>
              <a:t>arrivals,</a:t>
            </a:r>
            <a:r>
              <a:rPr sz="1400" b="1" spc="-35" dirty="0">
                <a:latin typeface="Calibri"/>
                <a:cs typeface="Calibri"/>
              </a:rPr>
              <a:t> </a:t>
            </a:r>
            <a:r>
              <a:rPr sz="1400" b="1" dirty="0">
                <a:latin typeface="Calibri"/>
                <a:cs typeface="Calibri"/>
              </a:rPr>
              <a:t>and</a:t>
            </a:r>
            <a:r>
              <a:rPr sz="1400" b="1" spc="-25" dirty="0">
                <a:latin typeface="Calibri"/>
                <a:cs typeface="Calibri"/>
              </a:rPr>
              <a:t> </a:t>
            </a:r>
            <a:r>
              <a:rPr sz="1400" b="1" spc="-10" dirty="0">
                <a:latin typeface="Calibri"/>
                <a:cs typeface="Calibri"/>
              </a:rPr>
              <a:t>revenue.</a:t>
            </a:r>
            <a:endParaRPr sz="1400">
              <a:latin typeface="Calibri"/>
              <a:cs typeface="Calibri"/>
            </a:endParaRPr>
          </a:p>
          <a:p>
            <a:pPr marL="469265" indent="-227965">
              <a:lnSpc>
                <a:spcPct val="100000"/>
              </a:lnSpc>
              <a:spcBef>
                <a:spcPts val="35"/>
              </a:spcBef>
              <a:buSzPct val="71428"/>
              <a:buFont typeface="Symbol"/>
              <a:buChar char=""/>
              <a:tabLst>
                <a:tab pos="469265" algn="l"/>
              </a:tabLst>
            </a:pPr>
            <a:r>
              <a:rPr sz="1400" b="1" dirty="0">
                <a:latin typeface="Calibri"/>
                <a:cs typeface="Calibri"/>
              </a:rPr>
              <a:t>Most</a:t>
            </a:r>
            <a:r>
              <a:rPr sz="1400" b="1" spc="-25" dirty="0">
                <a:latin typeface="Calibri"/>
                <a:cs typeface="Calibri"/>
              </a:rPr>
              <a:t> </a:t>
            </a:r>
            <a:r>
              <a:rPr sz="1400" b="1" dirty="0">
                <a:latin typeface="Calibri"/>
                <a:cs typeface="Calibri"/>
              </a:rPr>
              <a:t>customer</a:t>
            </a:r>
            <a:r>
              <a:rPr sz="1400" b="1" spc="-25" dirty="0">
                <a:latin typeface="Calibri"/>
                <a:cs typeface="Calibri"/>
              </a:rPr>
              <a:t> </a:t>
            </a:r>
            <a:r>
              <a:rPr sz="1400" b="1" dirty="0">
                <a:latin typeface="Calibri"/>
                <a:cs typeface="Calibri"/>
              </a:rPr>
              <a:t>special</a:t>
            </a:r>
            <a:r>
              <a:rPr sz="1400" b="1" spc="-20" dirty="0">
                <a:latin typeface="Calibri"/>
                <a:cs typeface="Calibri"/>
              </a:rPr>
              <a:t> </a:t>
            </a:r>
            <a:r>
              <a:rPr sz="1400" b="1" dirty="0">
                <a:latin typeface="Calibri"/>
                <a:cs typeface="Calibri"/>
              </a:rPr>
              <a:t>requests</a:t>
            </a:r>
            <a:r>
              <a:rPr sz="1400" b="1" spc="-25" dirty="0">
                <a:latin typeface="Calibri"/>
                <a:cs typeface="Calibri"/>
              </a:rPr>
              <a:t> </a:t>
            </a:r>
            <a:r>
              <a:rPr sz="1400" b="1" dirty="0">
                <a:latin typeface="Calibri"/>
                <a:cs typeface="Calibri"/>
              </a:rPr>
              <a:t>are</a:t>
            </a:r>
            <a:r>
              <a:rPr sz="1400" b="1" spc="-20" dirty="0">
                <a:latin typeface="Calibri"/>
                <a:cs typeface="Calibri"/>
              </a:rPr>
              <a:t> </a:t>
            </a:r>
            <a:r>
              <a:rPr sz="1400" b="1" dirty="0">
                <a:latin typeface="Calibri"/>
                <a:cs typeface="Calibri"/>
              </a:rPr>
              <a:t>for</a:t>
            </a:r>
            <a:r>
              <a:rPr sz="1400" b="1" spc="-25" dirty="0">
                <a:latin typeface="Calibri"/>
                <a:cs typeface="Calibri"/>
              </a:rPr>
              <a:t> </a:t>
            </a:r>
            <a:r>
              <a:rPr sz="1400" b="1" dirty="0">
                <a:latin typeface="Calibri"/>
                <a:cs typeface="Calibri"/>
              </a:rPr>
              <a:t>room</a:t>
            </a:r>
            <a:r>
              <a:rPr sz="1400" b="1" spc="-30" dirty="0">
                <a:latin typeface="Calibri"/>
                <a:cs typeface="Calibri"/>
              </a:rPr>
              <a:t> </a:t>
            </a:r>
            <a:r>
              <a:rPr sz="1400" b="1" dirty="0">
                <a:latin typeface="Calibri"/>
                <a:cs typeface="Calibri"/>
              </a:rPr>
              <a:t>type</a:t>
            </a:r>
            <a:r>
              <a:rPr sz="1400" b="1" spc="-20" dirty="0">
                <a:latin typeface="Calibri"/>
                <a:cs typeface="Calibri"/>
              </a:rPr>
              <a:t> </a:t>
            </a:r>
            <a:r>
              <a:rPr sz="1400" b="1" dirty="0">
                <a:latin typeface="Calibri"/>
                <a:cs typeface="Calibri"/>
              </a:rPr>
              <a:t>1</a:t>
            </a:r>
            <a:r>
              <a:rPr sz="1400" b="1" spc="-35" dirty="0">
                <a:latin typeface="Calibri"/>
                <a:cs typeface="Calibri"/>
              </a:rPr>
              <a:t> </a:t>
            </a:r>
            <a:r>
              <a:rPr sz="1400" b="1" dirty="0">
                <a:latin typeface="Calibri"/>
                <a:cs typeface="Calibri"/>
              </a:rPr>
              <a:t>and</a:t>
            </a:r>
            <a:r>
              <a:rPr sz="1400" b="1" spc="-15" dirty="0">
                <a:latin typeface="Calibri"/>
                <a:cs typeface="Calibri"/>
              </a:rPr>
              <a:t> </a:t>
            </a:r>
            <a:r>
              <a:rPr sz="1400" b="1" dirty="0">
                <a:latin typeface="Calibri"/>
                <a:cs typeface="Calibri"/>
              </a:rPr>
              <a:t>meal</a:t>
            </a:r>
            <a:r>
              <a:rPr sz="1400" b="1" spc="-35" dirty="0">
                <a:latin typeface="Calibri"/>
                <a:cs typeface="Calibri"/>
              </a:rPr>
              <a:t> </a:t>
            </a:r>
            <a:r>
              <a:rPr sz="1400" b="1" dirty="0">
                <a:latin typeface="Calibri"/>
                <a:cs typeface="Calibri"/>
              </a:rPr>
              <a:t>plan</a:t>
            </a:r>
            <a:r>
              <a:rPr sz="1400" b="1" spc="-20" dirty="0">
                <a:latin typeface="Calibri"/>
                <a:cs typeface="Calibri"/>
              </a:rPr>
              <a:t> </a:t>
            </a:r>
            <a:r>
              <a:rPr sz="1400" b="1" spc="-25" dirty="0">
                <a:latin typeface="Calibri"/>
                <a:cs typeface="Calibri"/>
              </a:rPr>
              <a:t>1.</a:t>
            </a:r>
            <a:endParaRPr sz="1400">
              <a:latin typeface="Calibri"/>
              <a:cs typeface="Calibri"/>
            </a:endParaRPr>
          </a:p>
          <a:p>
            <a:pPr marL="469265" marR="246379" indent="-228600">
              <a:lnSpc>
                <a:spcPct val="101400"/>
              </a:lnSpc>
              <a:buSzPct val="71428"/>
              <a:buFont typeface="Symbol"/>
              <a:buChar char=""/>
              <a:tabLst>
                <a:tab pos="469265" algn="l"/>
              </a:tabLst>
            </a:pPr>
            <a:r>
              <a:rPr sz="1400" b="1" dirty="0">
                <a:latin typeface="Calibri"/>
                <a:cs typeface="Calibri"/>
              </a:rPr>
              <a:t>Customers</a:t>
            </a:r>
            <a:r>
              <a:rPr sz="1400" b="1" spc="-20" dirty="0">
                <a:latin typeface="Calibri"/>
                <a:cs typeface="Calibri"/>
              </a:rPr>
              <a:t> </a:t>
            </a:r>
            <a:r>
              <a:rPr sz="1400" b="1" dirty="0">
                <a:latin typeface="Calibri"/>
                <a:cs typeface="Calibri"/>
              </a:rPr>
              <a:t>who</a:t>
            </a:r>
            <a:r>
              <a:rPr sz="1400" b="1" spc="-25" dirty="0">
                <a:latin typeface="Calibri"/>
                <a:cs typeface="Calibri"/>
              </a:rPr>
              <a:t> </a:t>
            </a:r>
            <a:r>
              <a:rPr sz="1400" b="1" dirty="0">
                <a:latin typeface="Calibri"/>
                <a:cs typeface="Calibri"/>
              </a:rPr>
              <a:t>give</a:t>
            </a:r>
            <a:r>
              <a:rPr sz="1400" b="1" spc="-35" dirty="0">
                <a:latin typeface="Calibri"/>
                <a:cs typeface="Calibri"/>
              </a:rPr>
              <a:t> </a:t>
            </a:r>
            <a:r>
              <a:rPr sz="1400" b="1" spc="-10" dirty="0">
                <a:latin typeface="Calibri"/>
                <a:cs typeface="Calibri"/>
              </a:rPr>
              <a:t>one-</a:t>
            </a:r>
            <a:r>
              <a:rPr sz="1400" b="1" dirty="0">
                <a:latin typeface="Calibri"/>
                <a:cs typeface="Calibri"/>
              </a:rPr>
              <a:t>time</a:t>
            </a:r>
            <a:r>
              <a:rPr sz="1400" b="1" spc="-35" dirty="0">
                <a:latin typeface="Calibri"/>
                <a:cs typeface="Calibri"/>
              </a:rPr>
              <a:t> </a:t>
            </a:r>
            <a:r>
              <a:rPr sz="1400" b="1" dirty="0">
                <a:latin typeface="Calibri"/>
                <a:cs typeface="Calibri"/>
              </a:rPr>
              <a:t>special</a:t>
            </a:r>
            <a:r>
              <a:rPr sz="1400" b="1" spc="-35" dirty="0">
                <a:latin typeface="Calibri"/>
                <a:cs typeface="Calibri"/>
              </a:rPr>
              <a:t> </a:t>
            </a:r>
            <a:r>
              <a:rPr sz="1400" b="1" dirty="0">
                <a:latin typeface="Calibri"/>
                <a:cs typeface="Calibri"/>
              </a:rPr>
              <a:t>requests</a:t>
            </a:r>
            <a:r>
              <a:rPr sz="1400" b="1" spc="-15" dirty="0">
                <a:latin typeface="Calibri"/>
                <a:cs typeface="Calibri"/>
              </a:rPr>
              <a:t> </a:t>
            </a:r>
            <a:r>
              <a:rPr sz="1400" b="1" dirty="0">
                <a:latin typeface="Calibri"/>
                <a:cs typeface="Calibri"/>
              </a:rPr>
              <a:t>prefer</a:t>
            </a:r>
            <a:r>
              <a:rPr sz="1400" b="1" spc="-25" dirty="0">
                <a:latin typeface="Calibri"/>
                <a:cs typeface="Calibri"/>
              </a:rPr>
              <a:t> </a:t>
            </a:r>
            <a:r>
              <a:rPr sz="1400" b="1" dirty="0">
                <a:latin typeface="Calibri"/>
                <a:cs typeface="Calibri"/>
              </a:rPr>
              <a:t>room</a:t>
            </a:r>
            <a:r>
              <a:rPr sz="1400" b="1" spc="-30" dirty="0">
                <a:latin typeface="Calibri"/>
                <a:cs typeface="Calibri"/>
              </a:rPr>
              <a:t> </a:t>
            </a:r>
            <a:r>
              <a:rPr sz="1400" b="1" dirty="0">
                <a:latin typeface="Calibri"/>
                <a:cs typeface="Calibri"/>
              </a:rPr>
              <a:t>type</a:t>
            </a:r>
            <a:r>
              <a:rPr sz="1400" b="1" spc="-20" dirty="0">
                <a:latin typeface="Calibri"/>
                <a:cs typeface="Calibri"/>
              </a:rPr>
              <a:t> </a:t>
            </a:r>
            <a:r>
              <a:rPr sz="1400" b="1" spc="-50" dirty="0">
                <a:latin typeface="Calibri"/>
                <a:cs typeface="Calibri"/>
              </a:rPr>
              <a:t>1 </a:t>
            </a:r>
            <a:r>
              <a:rPr sz="1400" b="1" dirty="0">
                <a:latin typeface="Calibri"/>
                <a:cs typeface="Calibri"/>
              </a:rPr>
              <a:t>most,</a:t>
            </a:r>
            <a:r>
              <a:rPr sz="1400" b="1" spc="-30" dirty="0">
                <a:latin typeface="Calibri"/>
                <a:cs typeface="Calibri"/>
              </a:rPr>
              <a:t> </a:t>
            </a:r>
            <a:r>
              <a:rPr sz="1400" b="1" dirty="0">
                <a:latin typeface="Calibri"/>
                <a:cs typeface="Calibri"/>
              </a:rPr>
              <a:t>followed</a:t>
            </a:r>
            <a:r>
              <a:rPr sz="1400" b="1" spc="-15" dirty="0">
                <a:latin typeface="Calibri"/>
                <a:cs typeface="Calibri"/>
              </a:rPr>
              <a:t> </a:t>
            </a:r>
            <a:r>
              <a:rPr sz="1400" b="1" dirty="0">
                <a:latin typeface="Calibri"/>
                <a:cs typeface="Calibri"/>
              </a:rPr>
              <a:t>by</a:t>
            </a:r>
            <a:r>
              <a:rPr sz="1400" b="1" spc="-30" dirty="0">
                <a:latin typeface="Calibri"/>
                <a:cs typeface="Calibri"/>
              </a:rPr>
              <a:t> </a:t>
            </a:r>
            <a:r>
              <a:rPr sz="1400" b="1" dirty="0">
                <a:latin typeface="Calibri"/>
                <a:cs typeface="Calibri"/>
              </a:rPr>
              <a:t>room</a:t>
            </a:r>
            <a:r>
              <a:rPr sz="1400" b="1" spc="-25" dirty="0">
                <a:latin typeface="Calibri"/>
                <a:cs typeface="Calibri"/>
              </a:rPr>
              <a:t> </a:t>
            </a:r>
            <a:r>
              <a:rPr sz="1400" b="1" dirty="0">
                <a:latin typeface="Calibri"/>
                <a:cs typeface="Calibri"/>
              </a:rPr>
              <a:t>type</a:t>
            </a:r>
            <a:r>
              <a:rPr sz="1400" b="1" spc="-20" dirty="0">
                <a:latin typeface="Calibri"/>
                <a:cs typeface="Calibri"/>
              </a:rPr>
              <a:t> </a:t>
            </a:r>
            <a:r>
              <a:rPr sz="1400" b="1" dirty="0">
                <a:latin typeface="Calibri"/>
                <a:cs typeface="Calibri"/>
              </a:rPr>
              <a:t>4,</a:t>
            </a:r>
            <a:r>
              <a:rPr sz="1400" b="1" spc="-25" dirty="0">
                <a:latin typeface="Calibri"/>
                <a:cs typeface="Calibri"/>
              </a:rPr>
              <a:t> </a:t>
            </a:r>
            <a:r>
              <a:rPr sz="1400" b="1" dirty="0">
                <a:latin typeface="Calibri"/>
                <a:cs typeface="Calibri"/>
              </a:rPr>
              <a:t>and</a:t>
            </a:r>
            <a:r>
              <a:rPr sz="1400" b="1" spc="-15" dirty="0">
                <a:latin typeface="Calibri"/>
                <a:cs typeface="Calibri"/>
              </a:rPr>
              <a:t> </a:t>
            </a:r>
            <a:r>
              <a:rPr sz="1400" b="1" dirty="0">
                <a:latin typeface="Calibri"/>
                <a:cs typeface="Calibri"/>
              </a:rPr>
              <a:t>meal</a:t>
            </a:r>
            <a:r>
              <a:rPr sz="1400" b="1" spc="-20" dirty="0">
                <a:latin typeface="Calibri"/>
                <a:cs typeface="Calibri"/>
              </a:rPr>
              <a:t> </a:t>
            </a:r>
            <a:r>
              <a:rPr sz="1400" b="1" dirty="0">
                <a:latin typeface="Calibri"/>
                <a:cs typeface="Calibri"/>
              </a:rPr>
              <a:t>plan</a:t>
            </a:r>
            <a:r>
              <a:rPr sz="1400" b="1" spc="-15" dirty="0">
                <a:latin typeface="Calibri"/>
                <a:cs typeface="Calibri"/>
              </a:rPr>
              <a:t> </a:t>
            </a:r>
            <a:r>
              <a:rPr sz="1400" b="1" spc="-25" dirty="0">
                <a:latin typeface="Calibri"/>
                <a:cs typeface="Calibri"/>
              </a:rPr>
              <a:t>1.</a:t>
            </a:r>
            <a:endParaRPr sz="1400">
              <a:latin typeface="Calibri"/>
              <a:cs typeface="Calibri"/>
            </a:endParaRPr>
          </a:p>
        </p:txBody>
      </p:sp>
      <p:pic>
        <p:nvPicPr>
          <p:cNvPr id="5" name="object 5"/>
          <p:cNvPicPr/>
          <p:nvPr/>
        </p:nvPicPr>
        <p:blipFill>
          <a:blip r:embed="rId2" cstate="print"/>
          <a:stretch>
            <a:fillRect/>
          </a:stretch>
        </p:blipFill>
        <p:spPr>
          <a:xfrm>
            <a:off x="985378" y="985330"/>
            <a:ext cx="5607297" cy="390120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09"/>
            <a:ext cx="5744845" cy="3992245"/>
          </a:xfrm>
          <a:prstGeom prst="rect">
            <a:avLst/>
          </a:prstGeom>
        </p:spPr>
        <p:txBody>
          <a:bodyPr vert="horz" wrap="square" lIns="0" tIns="10160" rIns="0" bIns="0" rtlCol="0">
            <a:spAutoFit/>
          </a:bodyPr>
          <a:lstStyle/>
          <a:p>
            <a:pPr marL="469265" marR="158750" indent="-228600">
              <a:lnSpc>
                <a:spcPct val="101400"/>
              </a:lnSpc>
              <a:spcBef>
                <a:spcPts val="80"/>
              </a:spcBef>
              <a:buSzPct val="71428"/>
              <a:buFont typeface="Symbol"/>
              <a:buChar char=""/>
              <a:tabLst>
                <a:tab pos="469265" algn="l"/>
              </a:tabLst>
            </a:pPr>
            <a:r>
              <a:rPr sz="1400" b="1" dirty="0">
                <a:latin typeface="Calibri"/>
                <a:cs typeface="Calibri"/>
              </a:rPr>
              <a:t>Customers</a:t>
            </a:r>
            <a:r>
              <a:rPr sz="1400" b="1" spc="-30" dirty="0">
                <a:latin typeface="Calibri"/>
                <a:cs typeface="Calibri"/>
              </a:rPr>
              <a:t> </a:t>
            </a:r>
            <a:r>
              <a:rPr sz="1400" b="1" dirty="0">
                <a:latin typeface="Calibri"/>
                <a:cs typeface="Calibri"/>
              </a:rPr>
              <a:t>who</a:t>
            </a:r>
            <a:r>
              <a:rPr sz="1400" b="1" spc="-30" dirty="0">
                <a:latin typeface="Calibri"/>
                <a:cs typeface="Calibri"/>
              </a:rPr>
              <a:t> </a:t>
            </a:r>
            <a:r>
              <a:rPr sz="1400" b="1" dirty="0">
                <a:latin typeface="Calibri"/>
                <a:cs typeface="Calibri"/>
              </a:rPr>
              <a:t>make</a:t>
            </a:r>
            <a:r>
              <a:rPr sz="1400" b="1" spc="-25" dirty="0">
                <a:latin typeface="Calibri"/>
                <a:cs typeface="Calibri"/>
              </a:rPr>
              <a:t> </a:t>
            </a:r>
            <a:r>
              <a:rPr sz="1400" b="1" dirty="0">
                <a:latin typeface="Calibri"/>
                <a:cs typeface="Calibri"/>
              </a:rPr>
              <a:t>special</a:t>
            </a:r>
            <a:r>
              <a:rPr sz="1400" b="1" spc="-25" dirty="0">
                <a:latin typeface="Calibri"/>
                <a:cs typeface="Calibri"/>
              </a:rPr>
              <a:t> </a:t>
            </a:r>
            <a:r>
              <a:rPr sz="1400" b="1" dirty="0">
                <a:latin typeface="Calibri"/>
                <a:cs typeface="Calibri"/>
              </a:rPr>
              <a:t>requests</a:t>
            </a:r>
            <a:r>
              <a:rPr sz="1400" b="1" spc="-30" dirty="0">
                <a:latin typeface="Calibri"/>
                <a:cs typeface="Calibri"/>
              </a:rPr>
              <a:t> </a:t>
            </a:r>
            <a:r>
              <a:rPr sz="1400" b="1" dirty="0">
                <a:latin typeface="Calibri"/>
                <a:cs typeface="Calibri"/>
              </a:rPr>
              <a:t>four</a:t>
            </a:r>
            <a:r>
              <a:rPr sz="1400" b="1" spc="-25" dirty="0">
                <a:latin typeface="Calibri"/>
                <a:cs typeface="Calibri"/>
              </a:rPr>
              <a:t> </a:t>
            </a:r>
            <a:r>
              <a:rPr sz="1400" b="1" dirty="0">
                <a:latin typeface="Calibri"/>
                <a:cs typeface="Calibri"/>
              </a:rPr>
              <a:t>times</a:t>
            </a:r>
            <a:r>
              <a:rPr sz="1400" b="1" spc="-25" dirty="0">
                <a:latin typeface="Calibri"/>
                <a:cs typeface="Calibri"/>
              </a:rPr>
              <a:t> </a:t>
            </a:r>
            <a:r>
              <a:rPr sz="1400" b="1" dirty="0">
                <a:latin typeface="Calibri"/>
                <a:cs typeface="Calibri"/>
              </a:rPr>
              <a:t>or</a:t>
            </a:r>
            <a:r>
              <a:rPr sz="1400" b="1" spc="-30" dirty="0">
                <a:latin typeface="Calibri"/>
                <a:cs typeface="Calibri"/>
              </a:rPr>
              <a:t> </a:t>
            </a:r>
            <a:r>
              <a:rPr sz="1400" b="1" dirty="0">
                <a:latin typeface="Calibri"/>
                <a:cs typeface="Calibri"/>
              </a:rPr>
              <a:t>more</a:t>
            </a:r>
            <a:r>
              <a:rPr sz="1400" b="1" spc="-30" dirty="0">
                <a:latin typeface="Calibri"/>
                <a:cs typeface="Calibri"/>
              </a:rPr>
              <a:t> </a:t>
            </a:r>
            <a:r>
              <a:rPr sz="1400" b="1" dirty="0">
                <a:latin typeface="Calibri"/>
                <a:cs typeface="Calibri"/>
              </a:rPr>
              <a:t>only</a:t>
            </a:r>
            <a:r>
              <a:rPr sz="1400" b="1" spc="-35" dirty="0">
                <a:latin typeface="Calibri"/>
                <a:cs typeface="Calibri"/>
              </a:rPr>
              <a:t> </a:t>
            </a:r>
            <a:r>
              <a:rPr sz="1400" b="1" spc="-10" dirty="0">
                <a:latin typeface="Calibri"/>
                <a:cs typeface="Calibri"/>
              </a:rPr>
              <a:t>prefer </a:t>
            </a:r>
            <a:r>
              <a:rPr sz="1400" b="1" dirty="0">
                <a:latin typeface="Calibri"/>
                <a:cs typeface="Calibri"/>
              </a:rPr>
              <a:t>room</a:t>
            </a:r>
            <a:r>
              <a:rPr sz="1400" b="1" spc="-30" dirty="0">
                <a:latin typeface="Calibri"/>
                <a:cs typeface="Calibri"/>
              </a:rPr>
              <a:t> </a:t>
            </a:r>
            <a:r>
              <a:rPr sz="1400" b="1" dirty="0">
                <a:latin typeface="Calibri"/>
                <a:cs typeface="Calibri"/>
              </a:rPr>
              <a:t>types</a:t>
            </a:r>
            <a:r>
              <a:rPr sz="1400" b="1" spc="-20" dirty="0">
                <a:latin typeface="Calibri"/>
                <a:cs typeface="Calibri"/>
              </a:rPr>
              <a:t> </a:t>
            </a:r>
            <a:r>
              <a:rPr sz="1400" b="1" dirty="0">
                <a:latin typeface="Calibri"/>
                <a:cs typeface="Calibri"/>
              </a:rPr>
              <a:t>1</a:t>
            </a:r>
            <a:r>
              <a:rPr sz="1400" b="1" spc="-25" dirty="0">
                <a:latin typeface="Calibri"/>
                <a:cs typeface="Calibri"/>
              </a:rPr>
              <a:t> </a:t>
            </a:r>
            <a:r>
              <a:rPr sz="1400" b="1" dirty="0">
                <a:latin typeface="Calibri"/>
                <a:cs typeface="Calibri"/>
              </a:rPr>
              <a:t>and</a:t>
            </a:r>
            <a:r>
              <a:rPr sz="1400" b="1" spc="-15" dirty="0">
                <a:latin typeface="Calibri"/>
                <a:cs typeface="Calibri"/>
              </a:rPr>
              <a:t> </a:t>
            </a:r>
            <a:r>
              <a:rPr sz="1400" b="1" dirty="0">
                <a:latin typeface="Calibri"/>
                <a:cs typeface="Calibri"/>
              </a:rPr>
              <a:t>meal</a:t>
            </a:r>
            <a:r>
              <a:rPr sz="1400" b="1" spc="-15" dirty="0">
                <a:latin typeface="Calibri"/>
                <a:cs typeface="Calibri"/>
              </a:rPr>
              <a:t> </a:t>
            </a:r>
            <a:r>
              <a:rPr sz="1400" b="1" dirty="0">
                <a:latin typeface="Calibri"/>
                <a:cs typeface="Calibri"/>
              </a:rPr>
              <a:t>plan</a:t>
            </a:r>
            <a:r>
              <a:rPr sz="1400" b="1" spc="-20" dirty="0">
                <a:latin typeface="Calibri"/>
                <a:cs typeface="Calibri"/>
              </a:rPr>
              <a:t> </a:t>
            </a:r>
            <a:r>
              <a:rPr sz="1400" b="1" spc="-25" dirty="0">
                <a:latin typeface="Calibri"/>
                <a:cs typeface="Calibri"/>
              </a:rPr>
              <a:t>1.</a:t>
            </a:r>
            <a:endParaRPr sz="1400">
              <a:latin typeface="Calibri"/>
              <a:cs typeface="Calibri"/>
            </a:endParaRPr>
          </a:p>
          <a:p>
            <a:pPr marL="469265" marR="587375" indent="-228600">
              <a:lnSpc>
                <a:spcPct val="101400"/>
              </a:lnSpc>
              <a:spcBef>
                <a:spcPts val="10"/>
              </a:spcBef>
              <a:buSzPct val="71428"/>
              <a:buFont typeface="Symbol"/>
              <a:buChar char=""/>
              <a:tabLst>
                <a:tab pos="469265" algn="l"/>
              </a:tabLst>
            </a:pPr>
            <a:r>
              <a:rPr sz="1400" b="1" dirty="0">
                <a:latin typeface="Calibri"/>
                <a:cs typeface="Calibri"/>
              </a:rPr>
              <a:t>Sunday</a:t>
            </a:r>
            <a:r>
              <a:rPr sz="1400" b="1" spc="-25" dirty="0">
                <a:latin typeface="Calibri"/>
                <a:cs typeface="Calibri"/>
              </a:rPr>
              <a:t> </a:t>
            </a:r>
            <a:r>
              <a:rPr sz="1400" b="1" dirty="0">
                <a:latin typeface="Calibri"/>
                <a:cs typeface="Calibri"/>
              </a:rPr>
              <a:t>is</a:t>
            </a:r>
            <a:r>
              <a:rPr sz="1400" b="1" spc="-15" dirty="0">
                <a:latin typeface="Calibri"/>
                <a:cs typeface="Calibri"/>
              </a:rPr>
              <a:t> </a:t>
            </a:r>
            <a:r>
              <a:rPr sz="1400" b="1" dirty="0">
                <a:latin typeface="Calibri"/>
                <a:cs typeface="Calibri"/>
              </a:rPr>
              <a:t>the</a:t>
            </a:r>
            <a:r>
              <a:rPr sz="1400" b="1" spc="-10" dirty="0">
                <a:latin typeface="Calibri"/>
                <a:cs typeface="Calibri"/>
              </a:rPr>
              <a:t> </a:t>
            </a:r>
            <a:r>
              <a:rPr sz="1400" b="1" dirty="0">
                <a:latin typeface="Calibri"/>
                <a:cs typeface="Calibri"/>
              </a:rPr>
              <a:t>most</a:t>
            </a:r>
            <a:r>
              <a:rPr sz="1400" b="1" spc="-15" dirty="0">
                <a:latin typeface="Calibri"/>
                <a:cs typeface="Calibri"/>
              </a:rPr>
              <a:t> </a:t>
            </a:r>
            <a:r>
              <a:rPr sz="1400" b="1" dirty="0">
                <a:latin typeface="Calibri"/>
                <a:cs typeface="Calibri"/>
              </a:rPr>
              <a:t>popular</a:t>
            </a:r>
            <a:r>
              <a:rPr sz="1400" b="1" spc="-15" dirty="0">
                <a:latin typeface="Calibri"/>
                <a:cs typeface="Calibri"/>
              </a:rPr>
              <a:t> </a:t>
            </a:r>
            <a:r>
              <a:rPr sz="1400" b="1" dirty="0">
                <a:latin typeface="Calibri"/>
                <a:cs typeface="Calibri"/>
              </a:rPr>
              <a:t>week</a:t>
            </a:r>
            <a:r>
              <a:rPr sz="1400" b="1" spc="-15" dirty="0">
                <a:latin typeface="Calibri"/>
                <a:cs typeface="Calibri"/>
              </a:rPr>
              <a:t> </a:t>
            </a:r>
            <a:r>
              <a:rPr sz="1400" b="1" dirty="0">
                <a:latin typeface="Calibri"/>
                <a:cs typeface="Calibri"/>
              </a:rPr>
              <a:t>day</a:t>
            </a:r>
            <a:r>
              <a:rPr sz="1400" b="1" spc="-25" dirty="0">
                <a:latin typeface="Calibri"/>
                <a:cs typeface="Calibri"/>
              </a:rPr>
              <a:t> </a:t>
            </a:r>
            <a:r>
              <a:rPr sz="1400" b="1" dirty="0">
                <a:latin typeface="Calibri"/>
                <a:cs typeface="Calibri"/>
              </a:rPr>
              <a:t>for</a:t>
            </a:r>
            <a:r>
              <a:rPr sz="1400" b="1" spc="-25" dirty="0">
                <a:latin typeface="Calibri"/>
                <a:cs typeface="Calibri"/>
              </a:rPr>
              <a:t> </a:t>
            </a:r>
            <a:r>
              <a:rPr sz="1400" b="1" dirty="0">
                <a:latin typeface="Calibri"/>
                <a:cs typeface="Calibri"/>
              </a:rPr>
              <a:t>bookings,</a:t>
            </a:r>
            <a:r>
              <a:rPr sz="1400" b="1" spc="-25" dirty="0">
                <a:latin typeface="Calibri"/>
                <a:cs typeface="Calibri"/>
              </a:rPr>
              <a:t> </a:t>
            </a:r>
            <a:r>
              <a:rPr sz="1400" b="1" dirty="0">
                <a:latin typeface="Calibri"/>
                <a:cs typeface="Calibri"/>
              </a:rPr>
              <a:t>followed</a:t>
            </a:r>
            <a:r>
              <a:rPr sz="1400" b="1" spc="-15" dirty="0">
                <a:latin typeface="Calibri"/>
                <a:cs typeface="Calibri"/>
              </a:rPr>
              <a:t> </a:t>
            </a:r>
            <a:r>
              <a:rPr sz="1400" b="1" spc="-25" dirty="0">
                <a:latin typeface="Calibri"/>
                <a:cs typeface="Calibri"/>
              </a:rPr>
              <a:t>by </a:t>
            </a:r>
            <a:r>
              <a:rPr sz="1400" b="1" dirty="0">
                <a:latin typeface="Calibri"/>
                <a:cs typeface="Calibri"/>
              </a:rPr>
              <a:t>Monday</a:t>
            </a:r>
            <a:r>
              <a:rPr sz="1400" b="1" spc="-15" dirty="0">
                <a:latin typeface="Calibri"/>
                <a:cs typeface="Calibri"/>
              </a:rPr>
              <a:t> </a:t>
            </a:r>
            <a:r>
              <a:rPr sz="1400" b="1" dirty="0">
                <a:latin typeface="Calibri"/>
                <a:cs typeface="Calibri"/>
              </a:rPr>
              <a:t>and</a:t>
            </a:r>
            <a:r>
              <a:rPr sz="1400" b="1" spc="-5" dirty="0">
                <a:latin typeface="Calibri"/>
                <a:cs typeface="Calibri"/>
              </a:rPr>
              <a:t> </a:t>
            </a:r>
            <a:r>
              <a:rPr sz="1400" b="1" spc="-10" dirty="0">
                <a:latin typeface="Calibri"/>
                <a:cs typeface="Calibri"/>
              </a:rPr>
              <a:t>Tuesday.</a:t>
            </a:r>
            <a:endParaRPr sz="1400">
              <a:latin typeface="Calibri"/>
              <a:cs typeface="Calibri"/>
            </a:endParaRPr>
          </a:p>
          <a:p>
            <a:pPr marL="469265" marR="102235" indent="-228600">
              <a:lnSpc>
                <a:spcPct val="101400"/>
              </a:lnSpc>
              <a:spcBef>
                <a:spcPts val="15"/>
              </a:spcBef>
              <a:buSzPct val="71428"/>
              <a:buFont typeface="Symbol"/>
              <a:buChar char=""/>
              <a:tabLst>
                <a:tab pos="469265" algn="l"/>
              </a:tabLst>
            </a:pPr>
            <a:r>
              <a:rPr sz="1400" b="1" dirty="0">
                <a:latin typeface="Calibri"/>
                <a:cs typeface="Calibri"/>
              </a:rPr>
              <a:t>The</a:t>
            </a:r>
            <a:r>
              <a:rPr sz="1400" b="1" spc="-30" dirty="0">
                <a:latin typeface="Calibri"/>
                <a:cs typeface="Calibri"/>
              </a:rPr>
              <a:t> </a:t>
            </a:r>
            <a:r>
              <a:rPr sz="1400" b="1" dirty="0">
                <a:latin typeface="Calibri"/>
                <a:cs typeface="Calibri"/>
              </a:rPr>
              <a:t>average</a:t>
            </a:r>
            <a:r>
              <a:rPr sz="1400" b="1" spc="-25" dirty="0">
                <a:latin typeface="Calibri"/>
                <a:cs typeface="Calibri"/>
              </a:rPr>
              <a:t> </a:t>
            </a:r>
            <a:r>
              <a:rPr sz="1400" b="1" dirty="0">
                <a:latin typeface="Calibri"/>
                <a:cs typeface="Calibri"/>
              </a:rPr>
              <a:t>price</a:t>
            </a:r>
            <a:r>
              <a:rPr sz="1400" b="1" spc="-30" dirty="0">
                <a:latin typeface="Calibri"/>
                <a:cs typeface="Calibri"/>
              </a:rPr>
              <a:t> </a:t>
            </a:r>
            <a:r>
              <a:rPr sz="1400" b="1" dirty="0">
                <a:latin typeface="Calibri"/>
                <a:cs typeface="Calibri"/>
              </a:rPr>
              <a:t>in</a:t>
            </a:r>
            <a:r>
              <a:rPr sz="1400" b="1" spc="-20" dirty="0">
                <a:latin typeface="Calibri"/>
                <a:cs typeface="Calibri"/>
              </a:rPr>
              <a:t> </a:t>
            </a:r>
            <a:r>
              <a:rPr sz="1400" b="1" dirty="0">
                <a:latin typeface="Calibri"/>
                <a:cs typeface="Calibri"/>
              </a:rPr>
              <a:t>2018</a:t>
            </a:r>
            <a:r>
              <a:rPr sz="1400" b="1" spc="-35" dirty="0">
                <a:latin typeface="Calibri"/>
                <a:cs typeface="Calibri"/>
              </a:rPr>
              <a:t> </a:t>
            </a:r>
            <a:r>
              <a:rPr sz="1400" b="1" dirty="0">
                <a:latin typeface="Calibri"/>
                <a:cs typeface="Calibri"/>
              </a:rPr>
              <a:t>is</a:t>
            </a:r>
            <a:r>
              <a:rPr sz="1400" b="1" spc="-25" dirty="0">
                <a:latin typeface="Calibri"/>
                <a:cs typeface="Calibri"/>
              </a:rPr>
              <a:t> </a:t>
            </a:r>
            <a:r>
              <a:rPr sz="1400" b="1" dirty="0">
                <a:latin typeface="Calibri"/>
                <a:cs typeface="Calibri"/>
              </a:rPr>
              <a:t>slightly</a:t>
            </a:r>
            <a:r>
              <a:rPr sz="1400" b="1" spc="-30" dirty="0">
                <a:latin typeface="Calibri"/>
                <a:cs typeface="Calibri"/>
              </a:rPr>
              <a:t> </a:t>
            </a:r>
            <a:r>
              <a:rPr sz="1400" b="1" dirty="0">
                <a:latin typeface="Calibri"/>
                <a:cs typeface="Calibri"/>
              </a:rPr>
              <a:t>higher</a:t>
            </a:r>
            <a:r>
              <a:rPr sz="1400" b="1" spc="-30" dirty="0">
                <a:latin typeface="Calibri"/>
                <a:cs typeface="Calibri"/>
              </a:rPr>
              <a:t> </a:t>
            </a:r>
            <a:r>
              <a:rPr sz="1400" b="1" dirty="0">
                <a:latin typeface="Calibri"/>
                <a:cs typeface="Calibri"/>
              </a:rPr>
              <a:t>than</a:t>
            </a:r>
            <a:r>
              <a:rPr sz="1400" b="1" spc="-25" dirty="0">
                <a:latin typeface="Calibri"/>
                <a:cs typeface="Calibri"/>
              </a:rPr>
              <a:t> </a:t>
            </a:r>
            <a:r>
              <a:rPr sz="1400" b="1" dirty="0">
                <a:latin typeface="Calibri"/>
                <a:cs typeface="Calibri"/>
              </a:rPr>
              <a:t>in</a:t>
            </a:r>
            <a:r>
              <a:rPr sz="1400" b="1" spc="-25" dirty="0">
                <a:latin typeface="Calibri"/>
                <a:cs typeface="Calibri"/>
              </a:rPr>
              <a:t> </a:t>
            </a:r>
            <a:r>
              <a:rPr sz="1400" b="1" dirty="0">
                <a:latin typeface="Calibri"/>
                <a:cs typeface="Calibri"/>
              </a:rPr>
              <a:t>2017,</a:t>
            </a:r>
            <a:r>
              <a:rPr sz="1400" b="1" spc="-35" dirty="0">
                <a:latin typeface="Calibri"/>
                <a:cs typeface="Calibri"/>
              </a:rPr>
              <a:t> </a:t>
            </a:r>
            <a:r>
              <a:rPr sz="1400" b="1" dirty="0">
                <a:latin typeface="Calibri"/>
                <a:cs typeface="Calibri"/>
              </a:rPr>
              <a:t>and</a:t>
            </a:r>
            <a:r>
              <a:rPr sz="1400" b="1" spc="-25" dirty="0">
                <a:latin typeface="Calibri"/>
                <a:cs typeface="Calibri"/>
              </a:rPr>
              <a:t> </a:t>
            </a:r>
            <a:r>
              <a:rPr sz="1400" b="1" spc="-10" dirty="0">
                <a:latin typeface="Calibri"/>
                <a:cs typeface="Calibri"/>
              </a:rPr>
              <a:t>Thursday </a:t>
            </a:r>
            <a:r>
              <a:rPr sz="1400" b="1" dirty="0">
                <a:latin typeface="Calibri"/>
                <a:cs typeface="Calibri"/>
              </a:rPr>
              <a:t>has</a:t>
            </a:r>
            <a:r>
              <a:rPr sz="1400" b="1" spc="-30" dirty="0">
                <a:latin typeface="Calibri"/>
                <a:cs typeface="Calibri"/>
              </a:rPr>
              <a:t> </a:t>
            </a:r>
            <a:r>
              <a:rPr sz="1400" b="1" dirty="0">
                <a:latin typeface="Calibri"/>
                <a:cs typeface="Calibri"/>
              </a:rPr>
              <a:t>the</a:t>
            </a:r>
            <a:r>
              <a:rPr sz="1400" b="1" spc="-25" dirty="0">
                <a:latin typeface="Calibri"/>
                <a:cs typeface="Calibri"/>
              </a:rPr>
              <a:t> </a:t>
            </a:r>
            <a:r>
              <a:rPr sz="1400" b="1" dirty="0">
                <a:latin typeface="Calibri"/>
                <a:cs typeface="Calibri"/>
              </a:rPr>
              <a:t>slightly</a:t>
            </a:r>
            <a:r>
              <a:rPr sz="1400" b="1" spc="-35" dirty="0">
                <a:latin typeface="Calibri"/>
                <a:cs typeface="Calibri"/>
              </a:rPr>
              <a:t> </a:t>
            </a:r>
            <a:r>
              <a:rPr sz="1400" b="1" dirty="0">
                <a:latin typeface="Calibri"/>
                <a:cs typeface="Calibri"/>
              </a:rPr>
              <a:t>highest</a:t>
            </a:r>
            <a:r>
              <a:rPr sz="1400" b="1" spc="-30" dirty="0">
                <a:latin typeface="Calibri"/>
                <a:cs typeface="Calibri"/>
              </a:rPr>
              <a:t> </a:t>
            </a:r>
            <a:r>
              <a:rPr sz="1400" b="1" dirty="0">
                <a:latin typeface="Calibri"/>
                <a:cs typeface="Calibri"/>
              </a:rPr>
              <a:t>average</a:t>
            </a:r>
            <a:r>
              <a:rPr sz="1400" b="1" spc="-25" dirty="0">
                <a:latin typeface="Calibri"/>
                <a:cs typeface="Calibri"/>
              </a:rPr>
              <a:t> </a:t>
            </a:r>
            <a:r>
              <a:rPr sz="1400" b="1" dirty="0">
                <a:latin typeface="Calibri"/>
                <a:cs typeface="Calibri"/>
              </a:rPr>
              <a:t>price</a:t>
            </a:r>
            <a:r>
              <a:rPr sz="1400" b="1" spc="-30" dirty="0">
                <a:latin typeface="Calibri"/>
                <a:cs typeface="Calibri"/>
              </a:rPr>
              <a:t> </a:t>
            </a:r>
            <a:r>
              <a:rPr sz="1400" b="1" dirty="0">
                <a:latin typeface="Calibri"/>
                <a:cs typeface="Calibri"/>
              </a:rPr>
              <a:t>of</a:t>
            </a:r>
            <a:r>
              <a:rPr sz="1400" b="1" spc="-35" dirty="0">
                <a:latin typeface="Calibri"/>
                <a:cs typeface="Calibri"/>
              </a:rPr>
              <a:t> </a:t>
            </a:r>
            <a:r>
              <a:rPr sz="1400" b="1" dirty="0">
                <a:latin typeface="Calibri"/>
                <a:cs typeface="Calibri"/>
              </a:rPr>
              <a:t>the</a:t>
            </a:r>
            <a:r>
              <a:rPr sz="1400" b="1" spc="-25" dirty="0">
                <a:latin typeface="Calibri"/>
                <a:cs typeface="Calibri"/>
              </a:rPr>
              <a:t> </a:t>
            </a:r>
            <a:r>
              <a:rPr sz="1400" b="1" spc="-10" dirty="0">
                <a:latin typeface="Calibri"/>
                <a:cs typeface="Calibri"/>
              </a:rPr>
              <a:t>weekdays.</a:t>
            </a:r>
            <a:endParaRPr sz="1400">
              <a:latin typeface="Calibri"/>
              <a:cs typeface="Calibri"/>
            </a:endParaRPr>
          </a:p>
          <a:p>
            <a:pPr marL="469265" indent="-227965">
              <a:lnSpc>
                <a:spcPct val="100000"/>
              </a:lnSpc>
              <a:spcBef>
                <a:spcPts val="25"/>
              </a:spcBef>
              <a:buSzPct val="71428"/>
              <a:buFont typeface="Symbol"/>
              <a:buChar char=""/>
              <a:tabLst>
                <a:tab pos="469265" algn="l"/>
              </a:tabLst>
            </a:pPr>
            <a:r>
              <a:rPr sz="1400" b="1" dirty="0">
                <a:latin typeface="Calibri"/>
                <a:cs typeface="Calibri"/>
              </a:rPr>
              <a:t>Lead</a:t>
            </a:r>
            <a:r>
              <a:rPr sz="1400" b="1" spc="-25" dirty="0">
                <a:latin typeface="Calibri"/>
                <a:cs typeface="Calibri"/>
              </a:rPr>
              <a:t> </a:t>
            </a:r>
            <a:r>
              <a:rPr sz="1400" b="1" dirty="0">
                <a:latin typeface="Calibri"/>
                <a:cs typeface="Calibri"/>
              </a:rPr>
              <a:t>time</a:t>
            </a:r>
            <a:r>
              <a:rPr sz="1400" b="1" spc="-25" dirty="0">
                <a:latin typeface="Calibri"/>
                <a:cs typeface="Calibri"/>
              </a:rPr>
              <a:t> </a:t>
            </a:r>
            <a:r>
              <a:rPr sz="1400" b="1" dirty="0">
                <a:latin typeface="Calibri"/>
                <a:cs typeface="Calibri"/>
              </a:rPr>
              <a:t>does</a:t>
            </a:r>
            <a:r>
              <a:rPr sz="1400" b="1" spc="-25" dirty="0">
                <a:latin typeface="Calibri"/>
                <a:cs typeface="Calibri"/>
              </a:rPr>
              <a:t> </a:t>
            </a:r>
            <a:r>
              <a:rPr sz="1400" b="1" dirty="0">
                <a:latin typeface="Calibri"/>
                <a:cs typeface="Calibri"/>
              </a:rPr>
              <a:t>not</a:t>
            </a:r>
            <a:r>
              <a:rPr sz="1400" b="1" spc="-40" dirty="0">
                <a:latin typeface="Calibri"/>
                <a:cs typeface="Calibri"/>
              </a:rPr>
              <a:t> </a:t>
            </a:r>
            <a:r>
              <a:rPr sz="1400" b="1" dirty="0">
                <a:latin typeface="Calibri"/>
                <a:cs typeface="Calibri"/>
              </a:rPr>
              <a:t>make</a:t>
            </a:r>
            <a:r>
              <a:rPr sz="1400" b="1" spc="-30" dirty="0">
                <a:latin typeface="Calibri"/>
                <a:cs typeface="Calibri"/>
              </a:rPr>
              <a:t> </a:t>
            </a:r>
            <a:r>
              <a:rPr sz="1400" b="1" dirty="0">
                <a:latin typeface="Calibri"/>
                <a:cs typeface="Calibri"/>
              </a:rPr>
              <a:t>a</a:t>
            </a:r>
            <a:r>
              <a:rPr sz="1400" b="1" spc="-20" dirty="0">
                <a:latin typeface="Calibri"/>
                <a:cs typeface="Calibri"/>
              </a:rPr>
              <a:t> </a:t>
            </a:r>
            <a:r>
              <a:rPr sz="1400" b="1" dirty="0">
                <a:latin typeface="Calibri"/>
                <a:cs typeface="Calibri"/>
              </a:rPr>
              <a:t>significant</a:t>
            </a:r>
            <a:r>
              <a:rPr sz="1400" b="1" spc="-30" dirty="0">
                <a:latin typeface="Calibri"/>
                <a:cs typeface="Calibri"/>
              </a:rPr>
              <a:t> </a:t>
            </a:r>
            <a:r>
              <a:rPr sz="1400" b="1" dirty="0">
                <a:latin typeface="Calibri"/>
                <a:cs typeface="Calibri"/>
              </a:rPr>
              <a:t>impact</a:t>
            </a:r>
            <a:r>
              <a:rPr sz="1400" b="1" spc="-30" dirty="0">
                <a:latin typeface="Calibri"/>
                <a:cs typeface="Calibri"/>
              </a:rPr>
              <a:t> </a:t>
            </a:r>
            <a:r>
              <a:rPr sz="1400" b="1" dirty="0">
                <a:latin typeface="Calibri"/>
                <a:cs typeface="Calibri"/>
              </a:rPr>
              <a:t>on</a:t>
            </a:r>
            <a:r>
              <a:rPr sz="1400" b="1" spc="-25" dirty="0">
                <a:latin typeface="Calibri"/>
                <a:cs typeface="Calibri"/>
              </a:rPr>
              <a:t> </a:t>
            </a:r>
            <a:r>
              <a:rPr sz="1400" b="1" dirty="0">
                <a:latin typeface="Calibri"/>
                <a:cs typeface="Calibri"/>
              </a:rPr>
              <a:t>average</a:t>
            </a:r>
            <a:r>
              <a:rPr sz="1400" b="1" spc="-25" dirty="0">
                <a:latin typeface="Calibri"/>
                <a:cs typeface="Calibri"/>
              </a:rPr>
              <a:t> </a:t>
            </a:r>
            <a:r>
              <a:rPr sz="1400" b="1" spc="-10" dirty="0">
                <a:latin typeface="Calibri"/>
                <a:cs typeface="Calibri"/>
              </a:rPr>
              <a:t>price.</a:t>
            </a:r>
            <a:endParaRPr sz="1400">
              <a:latin typeface="Calibri"/>
              <a:cs typeface="Calibri"/>
            </a:endParaRPr>
          </a:p>
          <a:p>
            <a:pPr marL="469265" marR="35560" indent="-228600">
              <a:lnSpc>
                <a:spcPct val="101800"/>
              </a:lnSpc>
              <a:spcBef>
                <a:spcPts val="5"/>
              </a:spcBef>
              <a:buSzPct val="71428"/>
              <a:buFont typeface="Symbol"/>
              <a:buChar char=""/>
              <a:tabLst>
                <a:tab pos="469265" algn="l"/>
              </a:tabLst>
            </a:pPr>
            <a:r>
              <a:rPr sz="1400" b="1" dirty="0">
                <a:latin typeface="Calibri"/>
                <a:cs typeface="Calibri"/>
              </a:rPr>
              <a:t>There</a:t>
            </a:r>
            <a:r>
              <a:rPr sz="1400" b="1" spc="-20" dirty="0">
                <a:latin typeface="Calibri"/>
                <a:cs typeface="Calibri"/>
              </a:rPr>
              <a:t> </a:t>
            </a:r>
            <a:r>
              <a:rPr sz="1400" b="1" dirty="0">
                <a:latin typeface="Calibri"/>
                <a:cs typeface="Calibri"/>
              </a:rPr>
              <a:t>is</a:t>
            </a:r>
            <a:r>
              <a:rPr sz="1400" b="1" spc="-20" dirty="0">
                <a:latin typeface="Calibri"/>
                <a:cs typeface="Calibri"/>
              </a:rPr>
              <a:t> </a:t>
            </a:r>
            <a:r>
              <a:rPr sz="1400" b="1" dirty="0">
                <a:latin typeface="Calibri"/>
                <a:cs typeface="Calibri"/>
              </a:rPr>
              <a:t>no</a:t>
            </a:r>
            <a:r>
              <a:rPr sz="1400" b="1" spc="-15" dirty="0">
                <a:latin typeface="Calibri"/>
                <a:cs typeface="Calibri"/>
              </a:rPr>
              <a:t> </a:t>
            </a:r>
            <a:r>
              <a:rPr sz="1400" b="1" spc="-10" dirty="0">
                <a:latin typeface="Calibri"/>
                <a:cs typeface="Calibri"/>
              </a:rPr>
              <a:t>significant</a:t>
            </a:r>
            <a:r>
              <a:rPr sz="1400" b="1" spc="-25" dirty="0">
                <a:latin typeface="Calibri"/>
                <a:cs typeface="Calibri"/>
              </a:rPr>
              <a:t> </a:t>
            </a:r>
            <a:r>
              <a:rPr sz="1400" b="1" dirty="0">
                <a:latin typeface="Calibri"/>
                <a:cs typeface="Calibri"/>
              </a:rPr>
              <a:t>impact</a:t>
            </a:r>
            <a:r>
              <a:rPr sz="1400" b="1" spc="-20" dirty="0">
                <a:latin typeface="Calibri"/>
                <a:cs typeface="Calibri"/>
              </a:rPr>
              <a:t> </a:t>
            </a:r>
            <a:r>
              <a:rPr sz="1400" b="1" dirty="0">
                <a:latin typeface="Calibri"/>
                <a:cs typeface="Calibri"/>
              </a:rPr>
              <a:t>on</a:t>
            </a:r>
            <a:r>
              <a:rPr sz="1400" b="1" spc="-20" dirty="0">
                <a:latin typeface="Calibri"/>
                <a:cs typeface="Calibri"/>
              </a:rPr>
              <a:t> </a:t>
            </a:r>
            <a:r>
              <a:rPr sz="1400" b="1" dirty="0">
                <a:latin typeface="Calibri"/>
                <a:cs typeface="Calibri"/>
              </a:rPr>
              <a:t>booking</a:t>
            </a:r>
            <a:r>
              <a:rPr sz="1400" b="1" spc="-25" dirty="0">
                <a:latin typeface="Calibri"/>
                <a:cs typeface="Calibri"/>
              </a:rPr>
              <a:t> </a:t>
            </a:r>
            <a:r>
              <a:rPr sz="1400" b="1" dirty="0">
                <a:latin typeface="Calibri"/>
                <a:cs typeface="Calibri"/>
              </a:rPr>
              <a:t>behavior,</a:t>
            </a:r>
            <a:r>
              <a:rPr sz="1400" b="1" spc="-25" dirty="0">
                <a:latin typeface="Calibri"/>
                <a:cs typeface="Calibri"/>
              </a:rPr>
              <a:t> </a:t>
            </a:r>
            <a:r>
              <a:rPr sz="1400" b="1" dirty="0">
                <a:latin typeface="Calibri"/>
                <a:cs typeface="Calibri"/>
              </a:rPr>
              <a:t>especially</a:t>
            </a:r>
            <a:r>
              <a:rPr sz="1400" b="1" spc="-30" dirty="0">
                <a:latin typeface="Calibri"/>
                <a:cs typeface="Calibri"/>
              </a:rPr>
              <a:t> </a:t>
            </a:r>
            <a:r>
              <a:rPr sz="1400" b="1" dirty="0">
                <a:latin typeface="Calibri"/>
                <a:cs typeface="Calibri"/>
              </a:rPr>
              <a:t>in</a:t>
            </a:r>
            <a:r>
              <a:rPr sz="1400" b="1" spc="-15" dirty="0">
                <a:latin typeface="Calibri"/>
                <a:cs typeface="Calibri"/>
              </a:rPr>
              <a:t> </a:t>
            </a:r>
            <a:r>
              <a:rPr sz="1400" b="1" spc="-10" dirty="0">
                <a:latin typeface="Calibri"/>
                <a:cs typeface="Calibri"/>
              </a:rPr>
              <a:t>terms </a:t>
            </a:r>
            <a:r>
              <a:rPr sz="1400" b="1" dirty="0">
                <a:latin typeface="Calibri"/>
                <a:cs typeface="Calibri"/>
              </a:rPr>
              <a:t>of</a:t>
            </a:r>
            <a:r>
              <a:rPr sz="1400" b="1" spc="-35" dirty="0">
                <a:latin typeface="Calibri"/>
                <a:cs typeface="Calibri"/>
              </a:rPr>
              <a:t> </a:t>
            </a:r>
            <a:r>
              <a:rPr sz="1400" b="1" dirty="0">
                <a:latin typeface="Calibri"/>
                <a:cs typeface="Calibri"/>
              </a:rPr>
              <a:t>cancellations,</a:t>
            </a:r>
            <a:r>
              <a:rPr sz="1400" b="1" spc="-35" dirty="0">
                <a:latin typeface="Calibri"/>
                <a:cs typeface="Calibri"/>
              </a:rPr>
              <a:t> </a:t>
            </a:r>
            <a:r>
              <a:rPr sz="1400" b="1" dirty="0">
                <a:latin typeface="Calibri"/>
                <a:cs typeface="Calibri"/>
              </a:rPr>
              <a:t>even</a:t>
            </a:r>
            <a:r>
              <a:rPr sz="1400" b="1" spc="-25" dirty="0">
                <a:latin typeface="Calibri"/>
                <a:cs typeface="Calibri"/>
              </a:rPr>
              <a:t> </a:t>
            </a:r>
            <a:r>
              <a:rPr sz="1400" b="1" dirty="0">
                <a:latin typeface="Calibri"/>
                <a:cs typeface="Calibri"/>
              </a:rPr>
              <a:t>for</a:t>
            </a:r>
            <a:r>
              <a:rPr sz="1400" b="1" spc="-25" dirty="0">
                <a:latin typeface="Calibri"/>
                <a:cs typeface="Calibri"/>
              </a:rPr>
              <a:t> </a:t>
            </a:r>
            <a:r>
              <a:rPr sz="1400" b="1" dirty="0">
                <a:latin typeface="Calibri"/>
                <a:cs typeface="Calibri"/>
              </a:rPr>
              <a:t>repeat</a:t>
            </a:r>
            <a:r>
              <a:rPr sz="1400" b="1" spc="-30" dirty="0">
                <a:latin typeface="Calibri"/>
                <a:cs typeface="Calibri"/>
              </a:rPr>
              <a:t> </a:t>
            </a:r>
            <a:r>
              <a:rPr sz="1400" b="1" dirty="0">
                <a:latin typeface="Calibri"/>
                <a:cs typeface="Calibri"/>
              </a:rPr>
              <a:t>guests</a:t>
            </a:r>
            <a:r>
              <a:rPr sz="1400" b="1" spc="-25" dirty="0">
                <a:latin typeface="Calibri"/>
                <a:cs typeface="Calibri"/>
              </a:rPr>
              <a:t> </a:t>
            </a:r>
            <a:r>
              <a:rPr sz="1400" b="1" dirty="0">
                <a:latin typeface="Calibri"/>
                <a:cs typeface="Calibri"/>
              </a:rPr>
              <a:t>and</a:t>
            </a:r>
            <a:r>
              <a:rPr sz="1400" b="1" spc="-25" dirty="0">
                <a:latin typeface="Calibri"/>
                <a:cs typeface="Calibri"/>
              </a:rPr>
              <a:t> </a:t>
            </a:r>
            <a:r>
              <a:rPr sz="1400" b="1" dirty="0">
                <a:latin typeface="Calibri"/>
                <a:cs typeface="Calibri"/>
              </a:rPr>
              <a:t>customers</a:t>
            </a:r>
            <a:r>
              <a:rPr sz="1400" b="1" spc="-25" dirty="0">
                <a:latin typeface="Calibri"/>
                <a:cs typeface="Calibri"/>
              </a:rPr>
              <a:t> </a:t>
            </a:r>
            <a:r>
              <a:rPr sz="1400" b="1" dirty="0">
                <a:latin typeface="Calibri"/>
                <a:cs typeface="Calibri"/>
              </a:rPr>
              <a:t>who</a:t>
            </a:r>
            <a:r>
              <a:rPr sz="1400" b="1" spc="-30" dirty="0">
                <a:latin typeface="Calibri"/>
                <a:cs typeface="Calibri"/>
              </a:rPr>
              <a:t> </a:t>
            </a:r>
            <a:r>
              <a:rPr sz="1400" b="1" dirty="0">
                <a:latin typeface="Calibri"/>
                <a:cs typeface="Calibri"/>
              </a:rPr>
              <a:t>require</a:t>
            </a:r>
            <a:r>
              <a:rPr sz="1400" b="1" spc="-30" dirty="0">
                <a:latin typeface="Calibri"/>
                <a:cs typeface="Calibri"/>
              </a:rPr>
              <a:t> </a:t>
            </a:r>
            <a:r>
              <a:rPr sz="1400" b="1" spc="-25" dirty="0">
                <a:latin typeface="Calibri"/>
                <a:cs typeface="Calibri"/>
              </a:rPr>
              <a:t>car </a:t>
            </a:r>
            <a:r>
              <a:rPr sz="1400" b="1" dirty="0">
                <a:latin typeface="Calibri"/>
                <a:cs typeface="Calibri"/>
              </a:rPr>
              <a:t>parking</a:t>
            </a:r>
            <a:r>
              <a:rPr sz="1400" b="1" spc="-50" dirty="0">
                <a:latin typeface="Calibri"/>
                <a:cs typeface="Calibri"/>
              </a:rPr>
              <a:t> </a:t>
            </a:r>
            <a:r>
              <a:rPr sz="1400" b="1" spc="-10" dirty="0">
                <a:latin typeface="Calibri"/>
                <a:cs typeface="Calibri"/>
              </a:rPr>
              <a:t>space.</a:t>
            </a:r>
            <a:endParaRPr sz="1400">
              <a:latin typeface="Calibri"/>
              <a:cs typeface="Calibri"/>
            </a:endParaRPr>
          </a:p>
          <a:p>
            <a:pPr>
              <a:lnSpc>
                <a:spcPct val="100000"/>
              </a:lnSpc>
              <a:spcBef>
                <a:spcPts val="480"/>
              </a:spcBef>
            </a:pPr>
            <a:endParaRPr sz="1400">
              <a:latin typeface="Calibri"/>
              <a:cs typeface="Calibri"/>
            </a:endParaRPr>
          </a:p>
          <a:p>
            <a:pPr marL="12700" marR="5080">
              <a:lnSpc>
                <a:spcPct val="101800"/>
              </a:lnSpc>
            </a:pPr>
            <a:r>
              <a:rPr sz="1400" b="1" dirty="0">
                <a:latin typeface="Calibri"/>
                <a:cs typeface="Calibri"/>
              </a:rPr>
              <a:t>These</a:t>
            </a:r>
            <a:r>
              <a:rPr sz="1400" b="1" spc="-25" dirty="0">
                <a:latin typeface="Calibri"/>
                <a:cs typeface="Calibri"/>
              </a:rPr>
              <a:t> </a:t>
            </a:r>
            <a:r>
              <a:rPr sz="1400" b="1" dirty="0">
                <a:latin typeface="Calibri"/>
                <a:cs typeface="Calibri"/>
              </a:rPr>
              <a:t>insights</a:t>
            </a:r>
            <a:r>
              <a:rPr sz="1400" b="1" spc="-20" dirty="0">
                <a:latin typeface="Calibri"/>
                <a:cs typeface="Calibri"/>
              </a:rPr>
              <a:t> </a:t>
            </a:r>
            <a:r>
              <a:rPr sz="1400" b="1" dirty="0">
                <a:latin typeface="Calibri"/>
                <a:cs typeface="Calibri"/>
              </a:rPr>
              <a:t>can</a:t>
            </a:r>
            <a:r>
              <a:rPr sz="1400" b="1" spc="-20" dirty="0">
                <a:latin typeface="Calibri"/>
                <a:cs typeface="Calibri"/>
              </a:rPr>
              <a:t> </a:t>
            </a:r>
            <a:r>
              <a:rPr sz="1400" b="1" dirty="0">
                <a:latin typeface="Calibri"/>
                <a:cs typeface="Calibri"/>
              </a:rPr>
              <a:t>be</a:t>
            </a:r>
            <a:r>
              <a:rPr sz="1400" b="1" spc="-25" dirty="0">
                <a:latin typeface="Calibri"/>
                <a:cs typeface="Calibri"/>
              </a:rPr>
              <a:t> </a:t>
            </a:r>
            <a:r>
              <a:rPr sz="1400" b="1" dirty="0">
                <a:latin typeface="Calibri"/>
                <a:cs typeface="Calibri"/>
              </a:rPr>
              <a:t>used</a:t>
            </a:r>
            <a:r>
              <a:rPr sz="1400" b="1" spc="-25" dirty="0">
                <a:latin typeface="Calibri"/>
                <a:cs typeface="Calibri"/>
              </a:rPr>
              <a:t> </a:t>
            </a:r>
            <a:r>
              <a:rPr sz="1400" b="1" dirty="0">
                <a:latin typeface="Calibri"/>
                <a:cs typeface="Calibri"/>
              </a:rPr>
              <a:t>by</a:t>
            </a:r>
            <a:r>
              <a:rPr sz="1400" b="1" spc="-30"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hotel</a:t>
            </a:r>
            <a:r>
              <a:rPr sz="1400" b="1" spc="-35" dirty="0">
                <a:latin typeface="Calibri"/>
                <a:cs typeface="Calibri"/>
              </a:rPr>
              <a:t> </a:t>
            </a:r>
            <a:r>
              <a:rPr sz="1400" b="1" dirty="0">
                <a:latin typeface="Calibri"/>
                <a:cs typeface="Calibri"/>
              </a:rPr>
              <a:t>to</a:t>
            </a:r>
            <a:r>
              <a:rPr sz="1400" b="1" spc="-25" dirty="0">
                <a:latin typeface="Calibri"/>
                <a:cs typeface="Calibri"/>
              </a:rPr>
              <a:t> </a:t>
            </a:r>
            <a:r>
              <a:rPr sz="1400" b="1" dirty="0">
                <a:latin typeface="Calibri"/>
                <a:cs typeface="Calibri"/>
              </a:rPr>
              <a:t>improve</a:t>
            </a:r>
            <a:r>
              <a:rPr sz="1400" b="1" spc="-25" dirty="0">
                <a:latin typeface="Calibri"/>
                <a:cs typeface="Calibri"/>
              </a:rPr>
              <a:t> </a:t>
            </a:r>
            <a:r>
              <a:rPr sz="1400" b="1" dirty="0">
                <a:latin typeface="Calibri"/>
                <a:cs typeface="Calibri"/>
              </a:rPr>
              <a:t>its</a:t>
            </a:r>
            <a:r>
              <a:rPr sz="1400" b="1" spc="-20" dirty="0">
                <a:latin typeface="Calibri"/>
                <a:cs typeface="Calibri"/>
              </a:rPr>
              <a:t> </a:t>
            </a:r>
            <a:r>
              <a:rPr sz="1400" b="1" dirty="0">
                <a:latin typeface="Calibri"/>
                <a:cs typeface="Calibri"/>
              </a:rPr>
              <a:t>operations</a:t>
            </a:r>
            <a:r>
              <a:rPr sz="1400" b="1" spc="-20" dirty="0">
                <a:latin typeface="Calibri"/>
                <a:cs typeface="Calibri"/>
              </a:rPr>
              <a:t> </a:t>
            </a:r>
            <a:r>
              <a:rPr sz="1400" b="1" spc="-25" dirty="0">
                <a:latin typeface="Calibri"/>
                <a:cs typeface="Calibri"/>
              </a:rPr>
              <a:t>and </a:t>
            </a:r>
            <a:r>
              <a:rPr sz="1400" b="1" dirty="0">
                <a:latin typeface="Calibri"/>
                <a:cs typeface="Calibri"/>
              </a:rPr>
              <a:t>customer</a:t>
            </a:r>
            <a:r>
              <a:rPr sz="1400" b="1" spc="-35" dirty="0">
                <a:latin typeface="Calibri"/>
                <a:cs typeface="Calibri"/>
              </a:rPr>
              <a:t> </a:t>
            </a:r>
            <a:r>
              <a:rPr sz="1400" b="1" dirty="0">
                <a:latin typeface="Calibri"/>
                <a:cs typeface="Calibri"/>
              </a:rPr>
              <a:t>satisfaction.</a:t>
            </a:r>
            <a:r>
              <a:rPr sz="1400" b="1" spc="-30" dirty="0">
                <a:latin typeface="Calibri"/>
                <a:cs typeface="Calibri"/>
              </a:rPr>
              <a:t> </a:t>
            </a:r>
            <a:r>
              <a:rPr sz="1400" b="1" dirty="0">
                <a:latin typeface="Calibri"/>
                <a:cs typeface="Calibri"/>
              </a:rPr>
              <a:t>For</a:t>
            </a:r>
            <a:r>
              <a:rPr sz="1400" b="1" spc="-35" dirty="0">
                <a:latin typeface="Calibri"/>
                <a:cs typeface="Calibri"/>
              </a:rPr>
              <a:t> </a:t>
            </a:r>
            <a:r>
              <a:rPr sz="1400" b="1" dirty="0">
                <a:latin typeface="Calibri"/>
                <a:cs typeface="Calibri"/>
              </a:rPr>
              <a:t>example,</a:t>
            </a:r>
            <a:r>
              <a:rPr sz="1400" b="1" spc="-20" dirty="0">
                <a:latin typeface="Calibri"/>
                <a:cs typeface="Calibri"/>
              </a:rPr>
              <a:t> </a:t>
            </a:r>
            <a:r>
              <a:rPr sz="1400" b="1" dirty="0">
                <a:latin typeface="Calibri"/>
                <a:cs typeface="Calibri"/>
              </a:rPr>
              <a:t>the</a:t>
            </a:r>
            <a:r>
              <a:rPr sz="1400" b="1" spc="-25" dirty="0">
                <a:latin typeface="Calibri"/>
                <a:cs typeface="Calibri"/>
              </a:rPr>
              <a:t> </a:t>
            </a:r>
            <a:r>
              <a:rPr sz="1400" b="1" dirty="0">
                <a:latin typeface="Calibri"/>
                <a:cs typeface="Calibri"/>
              </a:rPr>
              <a:t>hotel</a:t>
            </a:r>
            <a:r>
              <a:rPr sz="1400" b="1" spc="-30" dirty="0">
                <a:latin typeface="Calibri"/>
                <a:cs typeface="Calibri"/>
              </a:rPr>
              <a:t> </a:t>
            </a:r>
            <a:r>
              <a:rPr sz="1400" b="1" dirty="0">
                <a:latin typeface="Calibri"/>
                <a:cs typeface="Calibri"/>
              </a:rPr>
              <a:t>can</a:t>
            </a:r>
            <a:r>
              <a:rPr sz="1400" b="1" spc="-25" dirty="0">
                <a:latin typeface="Calibri"/>
                <a:cs typeface="Calibri"/>
              </a:rPr>
              <a:t> </a:t>
            </a:r>
            <a:r>
              <a:rPr sz="1400" b="1" dirty="0">
                <a:latin typeface="Calibri"/>
                <a:cs typeface="Calibri"/>
              </a:rPr>
              <a:t>focus</a:t>
            </a:r>
            <a:r>
              <a:rPr sz="1400" b="1" spc="-30" dirty="0">
                <a:latin typeface="Calibri"/>
                <a:cs typeface="Calibri"/>
              </a:rPr>
              <a:t> </a:t>
            </a:r>
            <a:r>
              <a:rPr sz="1400" b="1" dirty="0">
                <a:latin typeface="Calibri"/>
                <a:cs typeface="Calibri"/>
              </a:rPr>
              <a:t>on</a:t>
            </a:r>
            <a:r>
              <a:rPr sz="1400" b="1" spc="-25" dirty="0">
                <a:latin typeface="Calibri"/>
                <a:cs typeface="Calibri"/>
              </a:rPr>
              <a:t> </a:t>
            </a:r>
            <a:r>
              <a:rPr sz="1400" b="1" dirty="0">
                <a:latin typeface="Calibri"/>
                <a:cs typeface="Calibri"/>
              </a:rPr>
              <a:t>marketing</a:t>
            </a:r>
            <a:r>
              <a:rPr sz="1400" b="1" spc="-30" dirty="0">
                <a:latin typeface="Calibri"/>
                <a:cs typeface="Calibri"/>
              </a:rPr>
              <a:t> </a:t>
            </a:r>
            <a:r>
              <a:rPr sz="1400" b="1" spc="-25" dirty="0">
                <a:latin typeface="Calibri"/>
                <a:cs typeface="Calibri"/>
              </a:rPr>
              <a:t>and </a:t>
            </a:r>
            <a:r>
              <a:rPr sz="1400" b="1" dirty="0">
                <a:latin typeface="Calibri"/>
                <a:cs typeface="Calibri"/>
              </a:rPr>
              <a:t>selling</a:t>
            </a:r>
            <a:r>
              <a:rPr sz="1400" b="1" spc="-25" dirty="0">
                <a:latin typeface="Calibri"/>
                <a:cs typeface="Calibri"/>
              </a:rPr>
              <a:t> </a:t>
            </a:r>
            <a:r>
              <a:rPr sz="1400" b="1" dirty="0">
                <a:latin typeface="Calibri"/>
                <a:cs typeface="Calibri"/>
              </a:rPr>
              <a:t>its</a:t>
            </a:r>
            <a:r>
              <a:rPr sz="1400" b="1" spc="-20" dirty="0">
                <a:latin typeface="Calibri"/>
                <a:cs typeface="Calibri"/>
              </a:rPr>
              <a:t> </a:t>
            </a:r>
            <a:r>
              <a:rPr sz="1400" b="1" dirty="0">
                <a:latin typeface="Calibri"/>
                <a:cs typeface="Calibri"/>
              </a:rPr>
              <a:t>most</a:t>
            </a:r>
            <a:r>
              <a:rPr sz="1400" b="1" spc="-30" dirty="0">
                <a:latin typeface="Calibri"/>
                <a:cs typeface="Calibri"/>
              </a:rPr>
              <a:t> </a:t>
            </a:r>
            <a:r>
              <a:rPr sz="1400" b="1" dirty="0">
                <a:latin typeface="Calibri"/>
                <a:cs typeface="Calibri"/>
              </a:rPr>
              <a:t>popular</a:t>
            </a:r>
            <a:r>
              <a:rPr sz="1400" b="1" spc="-25" dirty="0">
                <a:latin typeface="Calibri"/>
                <a:cs typeface="Calibri"/>
              </a:rPr>
              <a:t> </a:t>
            </a:r>
            <a:r>
              <a:rPr sz="1400" b="1" dirty="0">
                <a:latin typeface="Calibri"/>
                <a:cs typeface="Calibri"/>
              </a:rPr>
              <a:t>room</a:t>
            </a:r>
            <a:r>
              <a:rPr sz="1400" b="1" spc="-30" dirty="0">
                <a:latin typeface="Calibri"/>
                <a:cs typeface="Calibri"/>
              </a:rPr>
              <a:t> </a:t>
            </a:r>
            <a:r>
              <a:rPr sz="1400" b="1" dirty="0">
                <a:latin typeface="Calibri"/>
                <a:cs typeface="Calibri"/>
              </a:rPr>
              <a:t>types</a:t>
            </a:r>
            <a:r>
              <a:rPr sz="1400" b="1" spc="-30" dirty="0">
                <a:latin typeface="Calibri"/>
                <a:cs typeface="Calibri"/>
              </a:rPr>
              <a:t> </a:t>
            </a:r>
            <a:r>
              <a:rPr sz="1400" b="1" dirty="0">
                <a:latin typeface="Calibri"/>
                <a:cs typeface="Calibri"/>
              </a:rPr>
              <a:t>and</a:t>
            </a:r>
            <a:r>
              <a:rPr sz="1400" b="1" spc="-35" dirty="0">
                <a:latin typeface="Calibri"/>
                <a:cs typeface="Calibri"/>
              </a:rPr>
              <a:t> </a:t>
            </a:r>
            <a:r>
              <a:rPr sz="1400" b="1" dirty="0">
                <a:latin typeface="Calibri"/>
                <a:cs typeface="Calibri"/>
              </a:rPr>
              <a:t>meal</a:t>
            </a:r>
            <a:r>
              <a:rPr sz="1400" b="1" spc="-20" dirty="0">
                <a:latin typeface="Calibri"/>
                <a:cs typeface="Calibri"/>
              </a:rPr>
              <a:t> </a:t>
            </a:r>
            <a:r>
              <a:rPr sz="1400" b="1" dirty="0">
                <a:latin typeface="Calibri"/>
                <a:cs typeface="Calibri"/>
              </a:rPr>
              <a:t>plans.</a:t>
            </a:r>
            <a:r>
              <a:rPr sz="1400" b="1" spc="-30" dirty="0">
                <a:latin typeface="Calibri"/>
                <a:cs typeface="Calibri"/>
              </a:rPr>
              <a:t> </a:t>
            </a:r>
            <a:r>
              <a:rPr sz="1400" b="1" dirty="0">
                <a:latin typeface="Calibri"/>
                <a:cs typeface="Calibri"/>
              </a:rPr>
              <a:t>The</a:t>
            </a:r>
            <a:r>
              <a:rPr sz="1400" b="1" spc="-25" dirty="0">
                <a:latin typeface="Calibri"/>
                <a:cs typeface="Calibri"/>
              </a:rPr>
              <a:t> </a:t>
            </a:r>
            <a:r>
              <a:rPr sz="1400" b="1" dirty="0">
                <a:latin typeface="Calibri"/>
                <a:cs typeface="Calibri"/>
              </a:rPr>
              <a:t>hotel</a:t>
            </a:r>
            <a:r>
              <a:rPr sz="1400" b="1" spc="-20" dirty="0">
                <a:latin typeface="Calibri"/>
                <a:cs typeface="Calibri"/>
              </a:rPr>
              <a:t> </a:t>
            </a:r>
            <a:r>
              <a:rPr sz="1400" b="1" dirty="0">
                <a:latin typeface="Calibri"/>
                <a:cs typeface="Calibri"/>
              </a:rPr>
              <a:t>can</a:t>
            </a:r>
            <a:r>
              <a:rPr sz="1400" b="1" spc="-25" dirty="0">
                <a:latin typeface="Calibri"/>
                <a:cs typeface="Calibri"/>
              </a:rPr>
              <a:t> </a:t>
            </a:r>
            <a:r>
              <a:rPr sz="1400" b="1" spc="-20" dirty="0">
                <a:latin typeface="Calibri"/>
                <a:cs typeface="Calibri"/>
              </a:rPr>
              <a:t>also </a:t>
            </a:r>
            <a:r>
              <a:rPr sz="1400" b="1" dirty="0">
                <a:latin typeface="Calibri"/>
                <a:cs typeface="Calibri"/>
              </a:rPr>
              <a:t>develop</a:t>
            </a:r>
            <a:r>
              <a:rPr sz="1400" b="1" spc="-25" dirty="0">
                <a:latin typeface="Calibri"/>
                <a:cs typeface="Calibri"/>
              </a:rPr>
              <a:t> </a:t>
            </a:r>
            <a:r>
              <a:rPr sz="1400" b="1" dirty="0">
                <a:latin typeface="Calibri"/>
                <a:cs typeface="Calibri"/>
              </a:rPr>
              <a:t>strategies</a:t>
            </a:r>
            <a:r>
              <a:rPr sz="1400" b="1" spc="-25" dirty="0">
                <a:latin typeface="Calibri"/>
                <a:cs typeface="Calibri"/>
              </a:rPr>
              <a:t> </a:t>
            </a:r>
            <a:r>
              <a:rPr sz="1400" b="1" dirty="0">
                <a:latin typeface="Calibri"/>
                <a:cs typeface="Calibri"/>
              </a:rPr>
              <a:t>to</a:t>
            </a:r>
            <a:r>
              <a:rPr sz="1400" b="1" spc="-35" dirty="0">
                <a:latin typeface="Calibri"/>
                <a:cs typeface="Calibri"/>
              </a:rPr>
              <a:t> </a:t>
            </a:r>
            <a:r>
              <a:rPr sz="1400" b="1" dirty="0">
                <a:latin typeface="Calibri"/>
                <a:cs typeface="Calibri"/>
              </a:rPr>
              <a:t>reduce</a:t>
            </a:r>
            <a:r>
              <a:rPr sz="1400" b="1" spc="-25" dirty="0">
                <a:latin typeface="Calibri"/>
                <a:cs typeface="Calibri"/>
              </a:rPr>
              <a:t> </a:t>
            </a:r>
            <a:r>
              <a:rPr sz="1400" b="1" dirty="0">
                <a:latin typeface="Calibri"/>
                <a:cs typeface="Calibri"/>
              </a:rPr>
              <a:t>the</a:t>
            </a:r>
            <a:r>
              <a:rPr sz="1400" b="1" spc="-30" dirty="0">
                <a:latin typeface="Calibri"/>
                <a:cs typeface="Calibri"/>
              </a:rPr>
              <a:t> </a:t>
            </a:r>
            <a:r>
              <a:rPr sz="1400" b="1" dirty="0">
                <a:latin typeface="Calibri"/>
                <a:cs typeface="Calibri"/>
              </a:rPr>
              <a:t>number</a:t>
            </a:r>
            <a:r>
              <a:rPr sz="1400" b="1" spc="-35" dirty="0">
                <a:latin typeface="Calibri"/>
                <a:cs typeface="Calibri"/>
              </a:rPr>
              <a:t> </a:t>
            </a:r>
            <a:r>
              <a:rPr sz="1400" b="1" dirty="0">
                <a:latin typeface="Calibri"/>
                <a:cs typeface="Calibri"/>
              </a:rPr>
              <a:t>of</a:t>
            </a:r>
            <a:r>
              <a:rPr sz="1400" b="1" spc="-30" dirty="0">
                <a:latin typeface="Calibri"/>
                <a:cs typeface="Calibri"/>
              </a:rPr>
              <a:t> </a:t>
            </a:r>
            <a:r>
              <a:rPr sz="1400" b="1" dirty="0">
                <a:latin typeface="Calibri"/>
                <a:cs typeface="Calibri"/>
              </a:rPr>
              <a:t>cancellations,</a:t>
            </a:r>
            <a:r>
              <a:rPr sz="1400" b="1" spc="-30" dirty="0">
                <a:latin typeface="Calibri"/>
                <a:cs typeface="Calibri"/>
              </a:rPr>
              <a:t> </a:t>
            </a:r>
            <a:r>
              <a:rPr sz="1400" b="1" dirty="0">
                <a:latin typeface="Calibri"/>
                <a:cs typeface="Calibri"/>
              </a:rPr>
              <a:t>such</a:t>
            </a:r>
            <a:r>
              <a:rPr sz="1400" b="1" spc="-25" dirty="0">
                <a:latin typeface="Calibri"/>
                <a:cs typeface="Calibri"/>
              </a:rPr>
              <a:t> </a:t>
            </a:r>
            <a:r>
              <a:rPr sz="1400" b="1" dirty="0">
                <a:latin typeface="Calibri"/>
                <a:cs typeface="Calibri"/>
              </a:rPr>
              <a:t>as</a:t>
            </a:r>
            <a:r>
              <a:rPr sz="1400" b="1" spc="-25" dirty="0">
                <a:latin typeface="Calibri"/>
                <a:cs typeface="Calibri"/>
              </a:rPr>
              <a:t> </a:t>
            </a:r>
            <a:r>
              <a:rPr sz="1400" b="1" spc="-10" dirty="0">
                <a:latin typeface="Calibri"/>
                <a:cs typeface="Calibri"/>
              </a:rPr>
              <a:t>offering </a:t>
            </a:r>
            <a:r>
              <a:rPr sz="1400" b="1" dirty="0">
                <a:latin typeface="Calibri"/>
                <a:cs typeface="Calibri"/>
              </a:rPr>
              <a:t>discounts</a:t>
            </a:r>
            <a:r>
              <a:rPr sz="1400" b="1" spc="-25" dirty="0">
                <a:latin typeface="Calibri"/>
                <a:cs typeface="Calibri"/>
              </a:rPr>
              <a:t> </a:t>
            </a:r>
            <a:r>
              <a:rPr sz="1400" b="1" dirty="0">
                <a:latin typeface="Calibri"/>
                <a:cs typeface="Calibri"/>
              </a:rPr>
              <a:t>or</a:t>
            </a:r>
            <a:r>
              <a:rPr sz="1400" b="1" spc="-30" dirty="0">
                <a:latin typeface="Calibri"/>
                <a:cs typeface="Calibri"/>
              </a:rPr>
              <a:t> </a:t>
            </a:r>
            <a:r>
              <a:rPr sz="1400" b="1" dirty="0">
                <a:latin typeface="Calibri"/>
                <a:cs typeface="Calibri"/>
              </a:rPr>
              <a:t>incentives</a:t>
            </a:r>
            <a:r>
              <a:rPr sz="1400" b="1" spc="-25" dirty="0">
                <a:latin typeface="Calibri"/>
                <a:cs typeface="Calibri"/>
              </a:rPr>
              <a:t> </a:t>
            </a:r>
            <a:r>
              <a:rPr sz="1400" b="1" dirty="0">
                <a:latin typeface="Calibri"/>
                <a:cs typeface="Calibri"/>
              </a:rPr>
              <a:t>to</a:t>
            </a:r>
            <a:r>
              <a:rPr sz="1400" b="1" spc="-30" dirty="0">
                <a:latin typeface="Calibri"/>
                <a:cs typeface="Calibri"/>
              </a:rPr>
              <a:t> </a:t>
            </a:r>
            <a:r>
              <a:rPr sz="1400" b="1" dirty="0">
                <a:latin typeface="Calibri"/>
                <a:cs typeface="Calibri"/>
              </a:rPr>
              <a:t>guests</a:t>
            </a:r>
            <a:r>
              <a:rPr sz="1400" b="1" spc="-30" dirty="0">
                <a:latin typeface="Calibri"/>
                <a:cs typeface="Calibri"/>
              </a:rPr>
              <a:t> </a:t>
            </a:r>
            <a:r>
              <a:rPr sz="1400" b="1" dirty="0">
                <a:latin typeface="Calibri"/>
                <a:cs typeface="Calibri"/>
              </a:rPr>
              <a:t>who</a:t>
            </a:r>
            <a:r>
              <a:rPr sz="1400" b="1" spc="-25" dirty="0">
                <a:latin typeface="Calibri"/>
                <a:cs typeface="Calibri"/>
              </a:rPr>
              <a:t> </a:t>
            </a:r>
            <a:r>
              <a:rPr sz="1400" b="1" dirty="0">
                <a:latin typeface="Calibri"/>
                <a:cs typeface="Calibri"/>
              </a:rPr>
              <a:t>book</a:t>
            </a:r>
            <a:r>
              <a:rPr sz="1400" b="1" spc="-35" dirty="0">
                <a:latin typeface="Calibri"/>
                <a:cs typeface="Calibri"/>
              </a:rPr>
              <a:t> </a:t>
            </a:r>
            <a:r>
              <a:rPr sz="1400" b="1" dirty="0">
                <a:latin typeface="Calibri"/>
                <a:cs typeface="Calibri"/>
              </a:rPr>
              <a:t>in</a:t>
            </a:r>
            <a:r>
              <a:rPr sz="1400" b="1" spc="-25" dirty="0">
                <a:latin typeface="Calibri"/>
                <a:cs typeface="Calibri"/>
              </a:rPr>
              <a:t> </a:t>
            </a:r>
            <a:r>
              <a:rPr sz="1400" b="1" dirty="0">
                <a:latin typeface="Calibri"/>
                <a:cs typeface="Calibri"/>
              </a:rPr>
              <a:t>advance</a:t>
            </a:r>
            <a:r>
              <a:rPr sz="1400" b="1" spc="-30" dirty="0">
                <a:latin typeface="Calibri"/>
                <a:cs typeface="Calibri"/>
              </a:rPr>
              <a:t> </a:t>
            </a:r>
            <a:r>
              <a:rPr sz="1400" b="1" dirty="0">
                <a:latin typeface="Calibri"/>
                <a:cs typeface="Calibri"/>
              </a:rPr>
              <a:t>or</a:t>
            </a:r>
            <a:r>
              <a:rPr sz="1400" b="1" spc="-30" dirty="0">
                <a:latin typeface="Calibri"/>
                <a:cs typeface="Calibri"/>
              </a:rPr>
              <a:t> </a:t>
            </a:r>
            <a:r>
              <a:rPr sz="1400" b="1" dirty="0">
                <a:latin typeface="Calibri"/>
                <a:cs typeface="Calibri"/>
              </a:rPr>
              <a:t>who</a:t>
            </a:r>
            <a:r>
              <a:rPr sz="1400" b="1" spc="-25" dirty="0">
                <a:latin typeface="Calibri"/>
                <a:cs typeface="Calibri"/>
              </a:rPr>
              <a:t> </a:t>
            </a:r>
            <a:r>
              <a:rPr sz="1400" b="1" dirty="0">
                <a:latin typeface="Calibri"/>
                <a:cs typeface="Calibri"/>
              </a:rPr>
              <a:t>are</a:t>
            </a:r>
            <a:r>
              <a:rPr sz="1400" b="1" spc="-25" dirty="0">
                <a:latin typeface="Calibri"/>
                <a:cs typeface="Calibri"/>
              </a:rPr>
              <a:t> </a:t>
            </a:r>
            <a:r>
              <a:rPr sz="1400" b="1" dirty="0">
                <a:latin typeface="Calibri"/>
                <a:cs typeface="Calibri"/>
              </a:rPr>
              <a:t>more</a:t>
            </a:r>
            <a:r>
              <a:rPr sz="1400" b="1" spc="-25" dirty="0">
                <a:latin typeface="Calibri"/>
                <a:cs typeface="Calibri"/>
              </a:rPr>
              <a:t> </a:t>
            </a:r>
            <a:r>
              <a:rPr sz="1400" b="1" spc="-10" dirty="0">
                <a:latin typeface="Calibri"/>
                <a:cs typeface="Calibri"/>
              </a:rPr>
              <a:t>likely </a:t>
            </a:r>
            <a:r>
              <a:rPr sz="1400" b="1" dirty="0">
                <a:latin typeface="Calibri"/>
                <a:cs typeface="Calibri"/>
              </a:rPr>
              <a:t>to</a:t>
            </a:r>
            <a:r>
              <a:rPr sz="1400" b="1" spc="-25" dirty="0">
                <a:latin typeface="Calibri"/>
                <a:cs typeface="Calibri"/>
              </a:rPr>
              <a:t> </a:t>
            </a:r>
            <a:r>
              <a:rPr sz="1400" b="1" dirty="0">
                <a:latin typeface="Calibri"/>
                <a:cs typeface="Calibri"/>
              </a:rPr>
              <a:t>cancel.</a:t>
            </a:r>
            <a:r>
              <a:rPr sz="1400" b="1" spc="-35"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hotel</a:t>
            </a:r>
            <a:r>
              <a:rPr sz="1400" b="1" spc="-35" dirty="0">
                <a:latin typeface="Calibri"/>
                <a:cs typeface="Calibri"/>
              </a:rPr>
              <a:t> </a:t>
            </a:r>
            <a:r>
              <a:rPr sz="1400" b="1" dirty="0">
                <a:latin typeface="Calibri"/>
                <a:cs typeface="Calibri"/>
              </a:rPr>
              <a:t>can</a:t>
            </a:r>
            <a:r>
              <a:rPr sz="1400" b="1" spc="-25" dirty="0">
                <a:latin typeface="Calibri"/>
                <a:cs typeface="Calibri"/>
              </a:rPr>
              <a:t> </a:t>
            </a:r>
            <a:r>
              <a:rPr sz="1400" b="1" dirty="0">
                <a:latin typeface="Calibri"/>
                <a:cs typeface="Calibri"/>
              </a:rPr>
              <a:t>also</a:t>
            </a:r>
            <a:r>
              <a:rPr sz="1400" b="1" spc="-25" dirty="0">
                <a:latin typeface="Calibri"/>
                <a:cs typeface="Calibri"/>
              </a:rPr>
              <a:t> </a:t>
            </a:r>
            <a:r>
              <a:rPr sz="1400" b="1" dirty="0">
                <a:latin typeface="Calibri"/>
                <a:cs typeface="Calibri"/>
              </a:rPr>
              <a:t>use</a:t>
            </a:r>
            <a:r>
              <a:rPr sz="1400" b="1" spc="-25" dirty="0">
                <a:latin typeface="Calibri"/>
                <a:cs typeface="Calibri"/>
              </a:rPr>
              <a:t> </a:t>
            </a:r>
            <a:r>
              <a:rPr sz="1400" b="1" dirty="0">
                <a:latin typeface="Calibri"/>
                <a:cs typeface="Calibri"/>
              </a:rPr>
              <a:t>the</a:t>
            </a:r>
            <a:r>
              <a:rPr sz="1400" b="1" spc="-20" dirty="0">
                <a:latin typeface="Calibri"/>
                <a:cs typeface="Calibri"/>
              </a:rPr>
              <a:t> </a:t>
            </a:r>
            <a:r>
              <a:rPr sz="1400" b="1" dirty="0">
                <a:latin typeface="Calibri"/>
                <a:cs typeface="Calibri"/>
              </a:rPr>
              <a:t>insights</a:t>
            </a:r>
            <a:r>
              <a:rPr sz="1400" b="1" spc="-25" dirty="0">
                <a:latin typeface="Calibri"/>
                <a:cs typeface="Calibri"/>
              </a:rPr>
              <a:t> </a:t>
            </a:r>
            <a:r>
              <a:rPr sz="1400" b="1" dirty="0">
                <a:latin typeface="Calibri"/>
                <a:cs typeface="Calibri"/>
              </a:rPr>
              <a:t>to</a:t>
            </a:r>
            <a:r>
              <a:rPr sz="1400" b="1" spc="-25" dirty="0">
                <a:latin typeface="Calibri"/>
                <a:cs typeface="Calibri"/>
              </a:rPr>
              <a:t> </a:t>
            </a:r>
            <a:r>
              <a:rPr sz="1400" b="1" dirty="0">
                <a:latin typeface="Calibri"/>
                <a:cs typeface="Calibri"/>
              </a:rPr>
              <a:t>improve</a:t>
            </a:r>
            <a:r>
              <a:rPr sz="1400" b="1" spc="-30" dirty="0">
                <a:latin typeface="Calibri"/>
                <a:cs typeface="Calibri"/>
              </a:rPr>
              <a:t> </a:t>
            </a:r>
            <a:r>
              <a:rPr sz="1400" b="1" dirty="0">
                <a:latin typeface="Calibri"/>
                <a:cs typeface="Calibri"/>
              </a:rPr>
              <a:t>its</a:t>
            </a:r>
            <a:r>
              <a:rPr sz="1400" b="1" spc="-20" dirty="0">
                <a:latin typeface="Calibri"/>
                <a:cs typeface="Calibri"/>
              </a:rPr>
              <a:t> </a:t>
            </a:r>
            <a:r>
              <a:rPr sz="1400" b="1" dirty="0">
                <a:latin typeface="Calibri"/>
                <a:cs typeface="Calibri"/>
              </a:rPr>
              <a:t>pricing</a:t>
            </a:r>
            <a:r>
              <a:rPr sz="1400" b="1" spc="-20" dirty="0">
                <a:latin typeface="Calibri"/>
                <a:cs typeface="Calibri"/>
              </a:rPr>
              <a:t> </a:t>
            </a:r>
            <a:r>
              <a:rPr sz="1400" b="1" spc="-10" dirty="0">
                <a:latin typeface="Calibri"/>
                <a:cs typeface="Calibri"/>
              </a:rPr>
              <a:t>strategy </a:t>
            </a:r>
            <a:r>
              <a:rPr sz="1400" b="1" dirty="0">
                <a:latin typeface="Calibri"/>
                <a:cs typeface="Calibri"/>
              </a:rPr>
              <a:t>and</a:t>
            </a:r>
            <a:r>
              <a:rPr sz="1400" b="1" spc="-20" dirty="0">
                <a:latin typeface="Calibri"/>
                <a:cs typeface="Calibri"/>
              </a:rPr>
              <a:t> </a:t>
            </a:r>
            <a:r>
              <a:rPr sz="1400" b="1" dirty="0">
                <a:latin typeface="Calibri"/>
                <a:cs typeface="Calibri"/>
              </a:rPr>
              <a:t>to</a:t>
            </a:r>
            <a:r>
              <a:rPr sz="1400" b="1" spc="-25" dirty="0">
                <a:latin typeface="Calibri"/>
                <a:cs typeface="Calibri"/>
              </a:rPr>
              <a:t> </a:t>
            </a:r>
            <a:r>
              <a:rPr sz="1400" b="1" dirty="0">
                <a:latin typeface="Calibri"/>
                <a:cs typeface="Calibri"/>
              </a:rPr>
              <a:t>ensure</a:t>
            </a:r>
            <a:r>
              <a:rPr sz="1400" b="1" spc="-20" dirty="0">
                <a:latin typeface="Calibri"/>
                <a:cs typeface="Calibri"/>
              </a:rPr>
              <a:t> </a:t>
            </a:r>
            <a:r>
              <a:rPr sz="1400" b="1" dirty="0">
                <a:latin typeface="Calibri"/>
                <a:cs typeface="Calibri"/>
              </a:rPr>
              <a:t>that</a:t>
            </a:r>
            <a:r>
              <a:rPr sz="1400" b="1" spc="-20" dirty="0">
                <a:latin typeface="Calibri"/>
                <a:cs typeface="Calibri"/>
              </a:rPr>
              <a:t> </a:t>
            </a:r>
            <a:r>
              <a:rPr sz="1400" b="1" dirty="0">
                <a:latin typeface="Calibri"/>
                <a:cs typeface="Calibri"/>
              </a:rPr>
              <a:t>it</a:t>
            </a:r>
            <a:r>
              <a:rPr sz="1400" b="1" spc="-25" dirty="0">
                <a:latin typeface="Calibri"/>
                <a:cs typeface="Calibri"/>
              </a:rPr>
              <a:t> </a:t>
            </a:r>
            <a:r>
              <a:rPr sz="1400" b="1" dirty="0">
                <a:latin typeface="Calibri"/>
                <a:cs typeface="Calibri"/>
              </a:rPr>
              <a:t>is</a:t>
            </a:r>
            <a:r>
              <a:rPr sz="1400" b="1" spc="-20" dirty="0">
                <a:latin typeface="Calibri"/>
                <a:cs typeface="Calibri"/>
              </a:rPr>
              <a:t> </a:t>
            </a:r>
            <a:r>
              <a:rPr sz="1400" b="1" dirty="0">
                <a:latin typeface="Calibri"/>
                <a:cs typeface="Calibri"/>
              </a:rPr>
              <a:t>offering</a:t>
            </a:r>
            <a:r>
              <a:rPr sz="1400" b="1" spc="-20" dirty="0">
                <a:latin typeface="Calibri"/>
                <a:cs typeface="Calibri"/>
              </a:rPr>
              <a:t> </a:t>
            </a:r>
            <a:r>
              <a:rPr sz="1400" b="1" dirty="0">
                <a:latin typeface="Calibri"/>
                <a:cs typeface="Calibri"/>
              </a:rPr>
              <a:t>competitive</a:t>
            </a:r>
            <a:r>
              <a:rPr sz="1400" b="1" spc="-30" dirty="0">
                <a:latin typeface="Calibri"/>
                <a:cs typeface="Calibri"/>
              </a:rPr>
              <a:t> </a:t>
            </a:r>
            <a:r>
              <a:rPr sz="1400" b="1" spc="-10" dirty="0">
                <a:latin typeface="Calibri"/>
                <a:cs typeface="Calibri"/>
              </a:rPr>
              <a:t>rates.</a:t>
            </a:r>
            <a:endParaRPr sz="1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CBDF23-2F01-41C1-939C-00AD30585A7E}"/>
              </a:ext>
            </a:extLst>
          </p:cNvPr>
          <p:cNvSpPr>
            <a:spLocks noGrp="1"/>
          </p:cNvSpPr>
          <p:nvPr>
            <p:ph type="body" idx="1"/>
          </p:nvPr>
        </p:nvSpPr>
        <p:spPr>
          <a:xfrm>
            <a:off x="196850" y="393700"/>
            <a:ext cx="6806565" cy="5262979"/>
          </a:xfrm>
        </p:spPr>
        <p:txBody>
          <a:bodyPr/>
          <a:lstStyle/>
          <a:p>
            <a:pPr algn="l">
              <a:buFont typeface="+mj-lt"/>
              <a:buAutoNum type="arabicPeriod"/>
            </a:pPr>
            <a:r>
              <a:rPr lang="en-US" b="1" i="0" dirty="0">
                <a:solidFill>
                  <a:schemeClr val="tx1">
                    <a:lumMod val="75000"/>
                    <a:lumOff val="25000"/>
                  </a:schemeClr>
                </a:solidFill>
                <a:effectLst/>
                <a:latin typeface="Söhne"/>
              </a:rPr>
              <a:t>Booking Trends by Day and Time:</a:t>
            </a:r>
            <a:r>
              <a:rPr lang="en-US" b="0" i="0" dirty="0">
                <a:solidFill>
                  <a:schemeClr val="tx1">
                    <a:lumMod val="75000"/>
                    <a:lumOff val="25000"/>
                  </a:schemeClr>
                </a:solidFill>
                <a:effectLst/>
                <a:latin typeface="Söhne"/>
              </a:rPr>
              <a:t> Identify popular days of the week and times of the year for hotel bookings, facilitating strategic pricing and resource allocation.</a:t>
            </a:r>
          </a:p>
          <a:p>
            <a:pPr algn="l">
              <a:buFont typeface="+mj-lt"/>
              <a:buAutoNum type="arabicPeriod"/>
            </a:pPr>
            <a:r>
              <a:rPr lang="en-US" b="1" i="0" dirty="0">
                <a:solidFill>
                  <a:schemeClr val="tx1">
                    <a:lumMod val="75000"/>
                    <a:lumOff val="25000"/>
                  </a:schemeClr>
                </a:solidFill>
                <a:effectLst/>
                <a:latin typeface="Söhne"/>
              </a:rPr>
              <a:t>Pricing Dynamics:</a:t>
            </a:r>
            <a:r>
              <a:rPr lang="en-US" b="0" i="0" dirty="0">
                <a:solidFill>
                  <a:schemeClr val="tx1">
                    <a:lumMod val="75000"/>
                    <a:lumOff val="25000"/>
                  </a:schemeClr>
                </a:solidFill>
                <a:effectLst/>
                <a:latin typeface="Söhne"/>
              </a:rPr>
              <a:t> Explore how prices vary based on the time of year, day of the week, and lead time, optimizing revenue through dynamic pricing strategies.</a:t>
            </a:r>
          </a:p>
          <a:p>
            <a:pPr algn="l">
              <a:buFont typeface="+mj-lt"/>
              <a:buAutoNum type="arabicPeriod"/>
            </a:pPr>
            <a:r>
              <a:rPr lang="en-US" b="1" i="0" dirty="0">
                <a:solidFill>
                  <a:schemeClr val="tx1">
                    <a:lumMod val="75000"/>
                    <a:lumOff val="25000"/>
                  </a:schemeClr>
                </a:solidFill>
                <a:effectLst/>
                <a:latin typeface="Söhne"/>
              </a:rPr>
              <a:t>Repeat Guest Influence:</a:t>
            </a:r>
            <a:r>
              <a:rPr lang="en-US" b="0" i="0" dirty="0">
                <a:solidFill>
                  <a:schemeClr val="tx1">
                    <a:lumMod val="75000"/>
                    <a:lumOff val="25000"/>
                  </a:schemeClr>
                </a:solidFill>
                <a:effectLst/>
                <a:latin typeface="Söhne"/>
              </a:rPr>
              <a:t> Evaluate the impact of being a repeated guest on booking behavior and cancellation rates, guiding loyalty program enhancements.</a:t>
            </a:r>
          </a:p>
          <a:p>
            <a:pPr algn="l">
              <a:buFont typeface="+mj-lt"/>
              <a:buAutoNum type="arabicPeriod"/>
            </a:pPr>
            <a:r>
              <a:rPr lang="en-US" b="1" i="0" dirty="0">
                <a:solidFill>
                  <a:schemeClr val="tx1">
                    <a:lumMod val="75000"/>
                    <a:lumOff val="25000"/>
                  </a:schemeClr>
                </a:solidFill>
                <a:effectLst/>
                <a:latin typeface="Söhne"/>
              </a:rPr>
              <a:t>Parking Space Availability:</a:t>
            </a:r>
            <a:r>
              <a:rPr lang="en-US" b="0" i="0" dirty="0">
                <a:solidFill>
                  <a:schemeClr val="tx1">
                    <a:lumMod val="75000"/>
                    <a:lumOff val="25000"/>
                  </a:schemeClr>
                </a:solidFill>
                <a:effectLst/>
                <a:latin typeface="Söhne"/>
              </a:rPr>
              <a:t> Investigate the correlation between the availability of car parking space and booking behavior, identifying potential areas for improvement.</a:t>
            </a:r>
          </a:p>
          <a:p>
            <a:pPr algn="l"/>
            <a:endParaRPr lang="en-US" b="0" i="0" dirty="0">
              <a:solidFill>
                <a:schemeClr val="tx1">
                  <a:lumMod val="75000"/>
                  <a:lumOff val="25000"/>
                </a:schemeClr>
              </a:solidFill>
              <a:effectLst/>
              <a:latin typeface="Söhne"/>
            </a:endParaRPr>
          </a:p>
          <a:p>
            <a:pPr algn="l"/>
            <a:endParaRPr lang="en-US" dirty="0">
              <a:solidFill>
                <a:schemeClr val="tx1">
                  <a:lumMod val="75000"/>
                  <a:lumOff val="25000"/>
                </a:schemeClr>
              </a:solidFill>
              <a:latin typeface="Söhne"/>
            </a:endParaRPr>
          </a:p>
          <a:p>
            <a:pPr algn="l"/>
            <a:r>
              <a:rPr lang="en-US" b="0" i="0" dirty="0">
                <a:solidFill>
                  <a:schemeClr val="tx1">
                    <a:lumMod val="75000"/>
                    <a:lumOff val="25000"/>
                  </a:schemeClr>
                </a:solidFill>
                <a:effectLst/>
                <a:latin typeface="Söhne"/>
              </a:rPr>
              <a:t>By addressing these questions, our analysis aims to provide actionable insights for the hotel management team, ultimately supporting them in refining operations, enhancing customer experiences, and increasing overall revenue.</a:t>
            </a:r>
          </a:p>
          <a:p>
            <a:endParaRPr lang="en-IN" dirty="0">
              <a:solidFill>
                <a:schemeClr val="tx1">
                  <a:lumMod val="75000"/>
                  <a:lumOff val="25000"/>
                </a:schemeClr>
              </a:solidFill>
            </a:endParaRPr>
          </a:p>
        </p:txBody>
      </p:sp>
    </p:spTree>
    <p:extLst>
      <p:ext uri="{BB962C8B-B14F-4D97-AF65-F5344CB8AC3E}">
        <p14:creationId xmlns:p14="http://schemas.microsoft.com/office/powerpoint/2010/main" val="352975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Hotel</a:t>
            </a:r>
            <a:r>
              <a:rPr spc="-30" dirty="0"/>
              <a:t> </a:t>
            </a:r>
            <a:r>
              <a:rPr dirty="0"/>
              <a:t>Reservation</a:t>
            </a:r>
            <a:r>
              <a:rPr spc="-40" dirty="0"/>
              <a:t> </a:t>
            </a:r>
            <a:r>
              <a:rPr dirty="0"/>
              <a:t>Analysis</a:t>
            </a:r>
            <a:r>
              <a:rPr spc="-30" dirty="0"/>
              <a:t> </a:t>
            </a:r>
            <a:r>
              <a:rPr spc="-10" dirty="0"/>
              <a:t>Report</a:t>
            </a:r>
          </a:p>
        </p:txBody>
      </p:sp>
      <p:sp>
        <p:nvSpPr>
          <p:cNvPr id="3" name="object 3"/>
          <p:cNvSpPr txBox="1"/>
          <p:nvPr/>
        </p:nvSpPr>
        <p:spPr>
          <a:xfrm>
            <a:off x="2133345" y="1965705"/>
            <a:ext cx="3292475"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Calibri"/>
                <a:cs typeface="Calibri"/>
              </a:rPr>
              <a:t>The</a:t>
            </a:r>
            <a:r>
              <a:rPr sz="1600" b="1" spc="-25" dirty="0">
                <a:latin typeface="Calibri"/>
                <a:cs typeface="Calibri"/>
              </a:rPr>
              <a:t> </a:t>
            </a:r>
            <a:r>
              <a:rPr sz="1600" b="1" dirty="0">
                <a:latin typeface="Calibri"/>
                <a:cs typeface="Calibri"/>
              </a:rPr>
              <a:t>Popular</a:t>
            </a:r>
            <a:r>
              <a:rPr sz="1600" b="1" spc="-20" dirty="0">
                <a:latin typeface="Calibri"/>
                <a:cs typeface="Calibri"/>
              </a:rPr>
              <a:t> </a:t>
            </a:r>
            <a:r>
              <a:rPr sz="1600" b="1" dirty="0">
                <a:latin typeface="Calibri"/>
                <a:cs typeface="Calibri"/>
              </a:rPr>
              <a:t>Meal</a:t>
            </a:r>
            <a:r>
              <a:rPr sz="1600" b="1" spc="-10" dirty="0">
                <a:latin typeface="Calibri"/>
                <a:cs typeface="Calibri"/>
              </a:rPr>
              <a:t> </a:t>
            </a:r>
            <a:r>
              <a:rPr sz="1600" b="1" dirty="0">
                <a:latin typeface="Calibri"/>
                <a:cs typeface="Calibri"/>
              </a:rPr>
              <a:t>Plan</a:t>
            </a:r>
            <a:r>
              <a:rPr sz="1600" b="1" spc="-25" dirty="0">
                <a:latin typeface="Calibri"/>
                <a:cs typeface="Calibri"/>
              </a:rPr>
              <a:t> </a:t>
            </a:r>
            <a:r>
              <a:rPr sz="1600" b="1" dirty="0">
                <a:latin typeface="Calibri"/>
                <a:cs typeface="Calibri"/>
              </a:rPr>
              <a:t>and</a:t>
            </a:r>
            <a:r>
              <a:rPr sz="1600" b="1" spc="-30" dirty="0">
                <a:latin typeface="Calibri"/>
                <a:cs typeface="Calibri"/>
              </a:rPr>
              <a:t> </a:t>
            </a:r>
            <a:r>
              <a:rPr sz="1600" b="1" dirty="0">
                <a:latin typeface="Calibri"/>
                <a:cs typeface="Calibri"/>
              </a:rPr>
              <a:t>Room</a:t>
            </a:r>
            <a:r>
              <a:rPr sz="1600" b="1" spc="-30" dirty="0">
                <a:latin typeface="Calibri"/>
                <a:cs typeface="Calibri"/>
              </a:rPr>
              <a:t> </a:t>
            </a:r>
            <a:r>
              <a:rPr sz="1600" b="1" spc="-20" dirty="0">
                <a:latin typeface="Calibri"/>
                <a:cs typeface="Calibri"/>
              </a:rPr>
              <a:t>Type</a:t>
            </a:r>
            <a:endParaRPr sz="1600">
              <a:latin typeface="Calibri"/>
              <a:cs typeface="Calibri"/>
            </a:endParaRPr>
          </a:p>
        </p:txBody>
      </p:sp>
      <p:sp>
        <p:nvSpPr>
          <p:cNvPr id="4" name="object 4"/>
          <p:cNvSpPr txBox="1"/>
          <p:nvPr/>
        </p:nvSpPr>
        <p:spPr>
          <a:xfrm>
            <a:off x="902004" y="5283834"/>
            <a:ext cx="5625465" cy="946150"/>
          </a:xfrm>
          <a:prstGeom prst="rect">
            <a:avLst/>
          </a:prstGeom>
        </p:spPr>
        <p:txBody>
          <a:bodyPr vert="horz" wrap="square" lIns="0" tIns="7620" rIns="0" bIns="0" rtlCol="0">
            <a:spAutoFit/>
          </a:bodyPr>
          <a:lstStyle/>
          <a:p>
            <a:pPr marL="12700" marR="5080" indent="73025">
              <a:lnSpc>
                <a:spcPct val="103400"/>
              </a:lnSpc>
              <a:spcBef>
                <a:spcPts val="60"/>
              </a:spcBef>
            </a:pPr>
            <a:r>
              <a:rPr sz="1050" dirty="0">
                <a:latin typeface="Arial MT"/>
                <a:cs typeface="Arial MT"/>
              </a:rPr>
              <a:t>most</a:t>
            </a:r>
            <a:r>
              <a:rPr sz="1050" spc="-35" dirty="0">
                <a:latin typeface="Arial MT"/>
                <a:cs typeface="Arial MT"/>
              </a:rPr>
              <a:t> </a:t>
            </a:r>
            <a:r>
              <a:rPr sz="1050" dirty="0">
                <a:latin typeface="Arial MT"/>
                <a:cs typeface="Arial MT"/>
              </a:rPr>
              <a:t>popular</a:t>
            </a:r>
            <a:r>
              <a:rPr sz="1050" spc="-35" dirty="0">
                <a:latin typeface="Arial MT"/>
                <a:cs typeface="Arial MT"/>
              </a:rPr>
              <a:t> </a:t>
            </a:r>
            <a:r>
              <a:rPr sz="1050" dirty="0">
                <a:latin typeface="Arial MT"/>
                <a:cs typeface="Arial MT"/>
              </a:rPr>
              <a:t>meal</a:t>
            </a:r>
            <a:r>
              <a:rPr sz="1050" spc="-25" dirty="0">
                <a:latin typeface="Arial MT"/>
                <a:cs typeface="Arial MT"/>
              </a:rPr>
              <a:t> </a:t>
            </a:r>
            <a:r>
              <a:rPr sz="1050" dirty="0">
                <a:latin typeface="Arial MT"/>
                <a:cs typeface="Arial MT"/>
              </a:rPr>
              <a:t>plans</a:t>
            </a:r>
            <a:r>
              <a:rPr sz="1050" spc="-40" dirty="0">
                <a:latin typeface="Arial MT"/>
                <a:cs typeface="Arial MT"/>
              </a:rPr>
              <a:t> </a:t>
            </a:r>
            <a:r>
              <a:rPr sz="1050" dirty="0">
                <a:latin typeface="Arial MT"/>
                <a:cs typeface="Arial MT"/>
              </a:rPr>
              <a:t>are</a:t>
            </a:r>
            <a:r>
              <a:rPr sz="1050" spc="-35" dirty="0">
                <a:latin typeface="Arial MT"/>
                <a:cs typeface="Arial MT"/>
              </a:rPr>
              <a:t> </a:t>
            </a:r>
            <a:r>
              <a:rPr sz="1050" dirty="0">
                <a:latin typeface="Arial MT"/>
                <a:cs typeface="Arial MT"/>
              </a:rPr>
              <a:t>meal</a:t>
            </a:r>
            <a:r>
              <a:rPr sz="1050" spc="-25" dirty="0">
                <a:latin typeface="Arial MT"/>
                <a:cs typeface="Arial MT"/>
              </a:rPr>
              <a:t> </a:t>
            </a:r>
            <a:r>
              <a:rPr sz="1050" dirty="0">
                <a:latin typeface="Arial MT"/>
                <a:cs typeface="Arial MT"/>
              </a:rPr>
              <a:t>plan</a:t>
            </a:r>
            <a:r>
              <a:rPr sz="1050" spc="-30" dirty="0">
                <a:latin typeface="Arial MT"/>
                <a:cs typeface="Arial MT"/>
              </a:rPr>
              <a:t> </a:t>
            </a:r>
            <a:r>
              <a:rPr sz="1050" dirty="0">
                <a:latin typeface="Arial MT"/>
                <a:cs typeface="Arial MT"/>
              </a:rPr>
              <a:t>1</a:t>
            </a:r>
            <a:r>
              <a:rPr sz="1050" spc="-40"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a:t>
            </a:r>
            <a:r>
              <a:rPr sz="1050" spc="-30" dirty="0">
                <a:latin typeface="Arial MT"/>
                <a:cs typeface="Arial MT"/>
              </a:rPr>
              <a:t> </a:t>
            </a:r>
            <a:r>
              <a:rPr sz="1050" dirty="0">
                <a:latin typeface="Arial MT"/>
                <a:cs typeface="Arial MT"/>
              </a:rPr>
              <a:t>2</a:t>
            </a:r>
            <a:r>
              <a:rPr sz="1050" spc="-25" dirty="0">
                <a:latin typeface="Arial MT"/>
                <a:cs typeface="Arial MT"/>
              </a:rPr>
              <a:t> </a:t>
            </a:r>
            <a:r>
              <a:rPr sz="1050" dirty="0">
                <a:latin typeface="Arial MT"/>
                <a:cs typeface="Arial MT"/>
              </a:rPr>
              <a:t>and</a:t>
            </a:r>
            <a:r>
              <a:rPr sz="1050" spc="-30" dirty="0">
                <a:latin typeface="Arial MT"/>
                <a:cs typeface="Arial MT"/>
              </a:rPr>
              <a:t> </a:t>
            </a:r>
            <a:r>
              <a:rPr sz="1050" dirty="0">
                <a:latin typeface="Arial MT"/>
                <a:cs typeface="Arial MT"/>
              </a:rPr>
              <a:t>we</a:t>
            </a:r>
            <a:r>
              <a:rPr sz="1050" spc="-30" dirty="0">
                <a:latin typeface="Arial MT"/>
                <a:cs typeface="Arial MT"/>
              </a:rPr>
              <a:t> </a:t>
            </a:r>
            <a:r>
              <a:rPr sz="1050" dirty="0">
                <a:latin typeface="Arial MT"/>
                <a:cs typeface="Arial MT"/>
              </a:rPr>
              <a:t>can</a:t>
            </a:r>
            <a:r>
              <a:rPr sz="1050" spc="-25" dirty="0">
                <a:latin typeface="Arial MT"/>
                <a:cs typeface="Arial MT"/>
              </a:rPr>
              <a:t> </a:t>
            </a:r>
            <a:r>
              <a:rPr sz="1050" dirty="0">
                <a:latin typeface="Arial MT"/>
                <a:cs typeface="Arial MT"/>
              </a:rPr>
              <a:t>see</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most</a:t>
            </a:r>
            <a:r>
              <a:rPr sz="1050" spc="-35" dirty="0">
                <a:latin typeface="Arial MT"/>
                <a:cs typeface="Arial MT"/>
              </a:rPr>
              <a:t> </a:t>
            </a:r>
            <a:r>
              <a:rPr sz="1050" spc="-10" dirty="0">
                <a:latin typeface="Arial MT"/>
                <a:cs typeface="Arial MT"/>
              </a:rPr>
              <a:t>popular </a:t>
            </a:r>
            <a:r>
              <a:rPr sz="1050" dirty="0">
                <a:latin typeface="Arial MT"/>
                <a:cs typeface="Arial MT"/>
              </a:rPr>
              <a:t>room</a:t>
            </a:r>
            <a:r>
              <a:rPr sz="1050" spc="-30" dirty="0">
                <a:latin typeface="Arial MT"/>
                <a:cs typeface="Arial MT"/>
              </a:rPr>
              <a:t> </a:t>
            </a:r>
            <a:r>
              <a:rPr sz="1050" dirty="0">
                <a:latin typeface="Arial MT"/>
                <a:cs typeface="Arial MT"/>
              </a:rPr>
              <a:t>types</a:t>
            </a:r>
            <a:r>
              <a:rPr sz="1050" spc="-25" dirty="0">
                <a:latin typeface="Arial MT"/>
                <a:cs typeface="Arial MT"/>
              </a:rPr>
              <a:t> </a:t>
            </a:r>
            <a:r>
              <a:rPr sz="1050" dirty="0">
                <a:latin typeface="Arial MT"/>
                <a:cs typeface="Arial MT"/>
              </a:rPr>
              <a:t>are</a:t>
            </a:r>
            <a:r>
              <a:rPr sz="1050" spc="-35"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40" dirty="0">
                <a:latin typeface="Arial MT"/>
                <a:cs typeface="Arial MT"/>
              </a:rPr>
              <a:t> </a:t>
            </a:r>
            <a:r>
              <a:rPr sz="1050" dirty="0">
                <a:latin typeface="Arial MT"/>
                <a:cs typeface="Arial MT"/>
              </a:rPr>
              <a:t>1</a:t>
            </a:r>
            <a:r>
              <a:rPr sz="1050" spc="-30" dirty="0">
                <a:latin typeface="Arial MT"/>
                <a:cs typeface="Arial MT"/>
              </a:rPr>
              <a:t> </a:t>
            </a:r>
            <a:r>
              <a:rPr sz="1050" dirty="0">
                <a:latin typeface="Arial MT"/>
                <a:cs typeface="Arial MT"/>
              </a:rPr>
              <a:t>and</a:t>
            </a:r>
            <a:r>
              <a:rPr sz="1050" spc="-30"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30" dirty="0">
                <a:latin typeface="Arial MT"/>
                <a:cs typeface="Arial MT"/>
              </a:rPr>
              <a:t> </a:t>
            </a:r>
            <a:r>
              <a:rPr sz="1050" dirty="0">
                <a:latin typeface="Arial MT"/>
                <a:cs typeface="Arial MT"/>
              </a:rPr>
              <a:t>4</a:t>
            </a:r>
            <a:r>
              <a:rPr sz="1050" spc="-30" dirty="0">
                <a:latin typeface="Arial MT"/>
                <a:cs typeface="Arial MT"/>
              </a:rPr>
              <a:t> </a:t>
            </a:r>
            <a:r>
              <a:rPr sz="1050" dirty="0">
                <a:latin typeface="Arial MT"/>
                <a:cs typeface="Arial MT"/>
              </a:rPr>
              <a:t>and</a:t>
            </a:r>
            <a:r>
              <a:rPr sz="1050" spc="-40" dirty="0">
                <a:latin typeface="Arial MT"/>
                <a:cs typeface="Arial MT"/>
              </a:rPr>
              <a:t> </a:t>
            </a:r>
            <a:r>
              <a:rPr sz="1050" dirty="0">
                <a:latin typeface="Arial MT"/>
                <a:cs typeface="Arial MT"/>
              </a:rPr>
              <a:t>most</a:t>
            </a:r>
            <a:r>
              <a:rPr sz="1050" spc="-35" dirty="0">
                <a:latin typeface="Arial MT"/>
                <a:cs typeface="Arial MT"/>
              </a:rPr>
              <a:t> </a:t>
            </a:r>
            <a:r>
              <a:rPr sz="1050" dirty="0">
                <a:latin typeface="Arial MT"/>
                <a:cs typeface="Arial MT"/>
              </a:rPr>
              <a:t>popular</a:t>
            </a:r>
            <a:r>
              <a:rPr sz="1050" spc="-30" dirty="0">
                <a:latin typeface="Arial MT"/>
                <a:cs typeface="Arial MT"/>
              </a:rPr>
              <a:t> </a:t>
            </a:r>
            <a:r>
              <a:rPr sz="1050" dirty="0">
                <a:latin typeface="Arial MT"/>
                <a:cs typeface="Arial MT"/>
              </a:rPr>
              <a:t>meal</a:t>
            </a:r>
            <a:r>
              <a:rPr sz="1050" spc="-30" dirty="0">
                <a:latin typeface="Arial MT"/>
                <a:cs typeface="Arial MT"/>
              </a:rPr>
              <a:t> </a:t>
            </a:r>
            <a:r>
              <a:rPr sz="1050" dirty="0">
                <a:latin typeface="Arial MT"/>
                <a:cs typeface="Arial MT"/>
              </a:rPr>
              <a:t>plans</a:t>
            </a:r>
            <a:r>
              <a:rPr sz="1050" spc="-25" dirty="0">
                <a:latin typeface="Arial MT"/>
                <a:cs typeface="Arial MT"/>
              </a:rPr>
              <a:t> </a:t>
            </a:r>
            <a:r>
              <a:rPr sz="1050" dirty="0">
                <a:latin typeface="Arial MT"/>
                <a:cs typeface="Arial MT"/>
              </a:rPr>
              <a:t>are</a:t>
            </a:r>
            <a:r>
              <a:rPr sz="1050" spc="-45" dirty="0">
                <a:latin typeface="Arial MT"/>
                <a:cs typeface="Arial MT"/>
              </a:rPr>
              <a:t> </a:t>
            </a:r>
            <a:r>
              <a:rPr sz="1050" dirty="0">
                <a:latin typeface="Arial MT"/>
                <a:cs typeface="Arial MT"/>
              </a:rPr>
              <a:t>meal</a:t>
            </a:r>
            <a:r>
              <a:rPr sz="1050" spc="-15" dirty="0">
                <a:latin typeface="Arial MT"/>
                <a:cs typeface="Arial MT"/>
              </a:rPr>
              <a:t> </a:t>
            </a:r>
            <a:r>
              <a:rPr sz="1050" dirty="0">
                <a:latin typeface="Arial MT"/>
                <a:cs typeface="Arial MT"/>
              </a:rPr>
              <a:t>plan</a:t>
            </a:r>
            <a:r>
              <a:rPr sz="1050" spc="-30" dirty="0">
                <a:latin typeface="Arial MT"/>
                <a:cs typeface="Arial MT"/>
              </a:rPr>
              <a:t> </a:t>
            </a:r>
            <a:r>
              <a:rPr sz="1050" dirty="0">
                <a:latin typeface="Arial MT"/>
                <a:cs typeface="Arial MT"/>
              </a:rPr>
              <a:t>1</a:t>
            </a:r>
            <a:r>
              <a:rPr sz="1050" spc="-30" dirty="0">
                <a:latin typeface="Arial MT"/>
                <a:cs typeface="Arial MT"/>
              </a:rPr>
              <a:t> </a:t>
            </a:r>
            <a:r>
              <a:rPr sz="1050" spc="-25" dirty="0">
                <a:latin typeface="Arial MT"/>
                <a:cs typeface="Arial MT"/>
              </a:rPr>
              <a:t>and </a:t>
            </a:r>
            <a:r>
              <a:rPr sz="1050" dirty="0">
                <a:latin typeface="Arial MT"/>
                <a:cs typeface="Arial MT"/>
              </a:rPr>
              <a:t>meal</a:t>
            </a:r>
            <a:r>
              <a:rPr sz="1050" spc="-45" dirty="0">
                <a:latin typeface="Arial MT"/>
                <a:cs typeface="Arial MT"/>
              </a:rPr>
              <a:t> </a:t>
            </a:r>
            <a:r>
              <a:rPr sz="1050" dirty="0">
                <a:latin typeface="Arial MT"/>
                <a:cs typeface="Arial MT"/>
              </a:rPr>
              <a:t>plan</a:t>
            </a:r>
            <a:r>
              <a:rPr sz="1050" spc="-45" dirty="0">
                <a:latin typeface="Arial MT"/>
                <a:cs typeface="Arial MT"/>
              </a:rPr>
              <a:t> </a:t>
            </a:r>
            <a:r>
              <a:rPr sz="1050" spc="-25" dirty="0">
                <a:latin typeface="Arial MT"/>
                <a:cs typeface="Arial MT"/>
              </a:rPr>
              <a:t>2.</a:t>
            </a:r>
            <a:endParaRPr sz="1050">
              <a:latin typeface="Arial MT"/>
              <a:cs typeface="Arial MT"/>
            </a:endParaRPr>
          </a:p>
          <a:p>
            <a:pPr>
              <a:lnSpc>
                <a:spcPct val="100000"/>
              </a:lnSpc>
              <a:spcBef>
                <a:spcPts val="905"/>
              </a:spcBef>
            </a:pPr>
            <a:endParaRPr sz="1050">
              <a:latin typeface="Arial MT"/>
              <a:cs typeface="Arial MT"/>
            </a:endParaRPr>
          </a:p>
          <a:p>
            <a:pPr marL="469265" indent="-227965">
              <a:lnSpc>
                <a:spcPct val="100000"/>
              </a:lnSpc>
              <a:buFont typeface="Symbol"/>
              <a:buChar char=""/>
              <a:tabLst>
                <a:tab pos="469265" algn="l"/>
              </a:tabLst>
            </a:pPr>
            <a:r>
              <a:rPr sz="1050" b="1" dirty="0">
                <a:latin typeface="Arial"/>
                <a:cs typeface="Arial"/>
              </a:rPr>
              <a:t>Let’s</a:t>
            </a:r>
            <a:r>
              <a:rPr sz="1050" b="1" spc="-25" dirty="0">
                <a:latin typeface="Arial"/>
                <a:cs typeface="Arial"/>
              </a:rPr>
              <a:t> </a:t>
            </a:r>
            <a:r>
              <a:rPr sz="1050" b="1" dirty="0">
                <a:latin typeface="Arial"/>
                <a:cs typeface="Arial"/>
              </a:rPr>
              <a:t>check</a:t>
            </a:r>
            <a:r>
              <a:rPr sz="1050" b="1" spc="-15" dirty="0">
                <a:latin typeface="Arial"/>
                <a:cs typeface="Arial"/>
              </a:rPr>
              <a:t> </a:t>
            </a:r>
            <a:r>
              <a:rPr sz="1050" b="1" dirty="0">
                <a:latin typeface="Arial"/>
                <a:cs typeface="Arial"/>
              </a:rPr>
              <a:t>most</a:t>
            </a:r>
            <a:r>
              <a:rPr sz="1050" b="1" spc="-30" dirty="0">
                <a:latin typeface="Arial"/>
                <a:cs typeface="Arial"/>
              </a:rPr>
              <a:t> </a:t>
            </a:r>
            <a:r>
              <a:rPr sz="1050" b="1" dirty="0">
                <a:latin typeface="Arial"/>
                <a:cs typeface="Arial"/>
              </a:rPr>
              <a:t>popular</a:t>
            </a:r>
            <a:r>
              <a:rPr sz="1050" b="1" spc="-25" dirty="0">
                <a:latin typeface="Arial"/>
                <a:cs typeface="Arial"/>
              </a:rPr>
              <a:t> </a:t>
            </a:r>
            <a:r>
              <a:rPr sz="1050" b="1" dirty="0">
                <a:latin typeface="Arial"/>
                <a:cs typeface="Arial"/>
              </a:rPr>
              <a:t>room</a:t>
            </a:r>
            <a:r>
              <a:rPr sz="1050" b="1" spc="-25" dirty="0">
                <a:latin typeface="Arial"/>
                <a:cs typeface="Arial"/>
              </a:rPr>
              <a:t> </a:t>
            </a:r>
            <a:r>
              <a:rPr sz="1050" b="1" dirty="0">
                <a:latin typeface="Arial"/>
                <a:cs typeface="Arial"/>
              </a:rPr>
              <a:t>types</a:t>
            </a:r>
            <a:r>
              <a:rPr sz="1050" b="1" spc="-20" dirty="0">
                <a:latin typeface="Arial"/>
                <a:cs typeface="Arial"/>
              </a:rPr>
              <a:t> </a:t>
            </a:r>
            <a:r>
              <a:rPr sz="1050" b="1" spc="-10" dirty="0">
                <a:latin typeface="Arial"/>
                <a:cs typeface="Arial"/>
              </a:rPr>
              <a:t>monthwies</a:t>
            </a:r>
            <a:endParaRPr sz="1050">
              <a:latin typeface="Arial"/>
              <a:cs typeface="Arial"/>
            </a:endParaRPr>
          </a:p>
        </p:txBody>
      </p:sp>
      <p:pic>
        <p:nvPicPr>
          <p:cNvPr id="5" name="object 5"/>
          <p:cNvPicPr/>
          <p:nvPr/>
        </p:nvPicPr>
        <p:blipFill>
          <a:blip r:embed="rId2" cstate="print"/>
          <a:stretch>
            <a:fillRect/>
          </a:stretch>
        </p:blipFill>
        <p:spPr>
          <a:xfrm>
            <a:off x="1113155" y="2726435"/>
            <a:ext cx="5332095" cy="2453386"/>
          </a:xfrm>
          <a:prstGeom prst="rect">
            <a:avLst/>
          </a:prstGeom>
        </p:spPr>
      </p:pic>
      <p:pic>
        <p:nvPicPr>
          <p:cNvPr id="6" name="object 6"/>
          <p:cNvPicPr/>
          <p:nvPr/>
        </p:nvPicPr>
        <p:blipFill>
          <a:blip r:embed="rId3" cstate="print"/>
          <a:stretch>
            <a:fillRect/>
          </a:stretch>
        </p:blipFill>
        <p:spPr>
          <a:xfrm>
            <a:off x="914400" y="6525704"/>
            <a:ext cx="5720832" cy="28963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555"/>
            <a:ext cx="5586095" cy="959485"/>
          </a:xfrm>
          <a:prstGeom prst="rect">
            <a:avLst/>
          </a:prstGeom>
        </p:spPr>
        <p:txBody>
          <a:bodyPr vert="horz" wrap="square" lIns="0" tIns="7620" rIns="0" bIns="0" rtlCol="0">
            <a:spAutoFit/>
          </a:bodyPr>
          <a:lstStyle/>
          <a:p>
            <a:pPr marL="12700" marR="5080">
              <a:lnSpc>
                <a:spcPct val="103499"/>
              </a:lnSpc>
              <a:spcBef>
                <a:spcPts val="60"/>
              </a:spcBef>
            </a:pPr>
            <a:r>
              <a:rPr sz="1050" spc="-10" dirty="0">
                <a:latin typeface="Arial MT"/>
                <a:cs typeface="Arial MT"/>
              </a:rPr>
              <a:t>Although</a:t>
            </a:r>
            <a:r>
              <a:rPr sz="1050" spc="-20" dirty="0">
                <a:latin typeface="Arial MT"/>
                <a:cs typeface="Arial MT"/>
              </a:rPr>
              <a:t> </a:t>
            </a:r>
            <a:r>
              <a:rPr sz="1050" dirty="0">
                <a:latin typeface="Arial MT"/>
                <a:cs typeface="Arial MT"/>
              </a:rPr>
              <a:t>there</a:t>
            </a:r>
            <a:r>
              <a:rPr sz="1050" spc="-20" dirty="0">
                <a:latin typeface="Arial MT"/>
                <a:cs typeface="Arial MT"/>
              </a:rPr>
              <a:t> </a:t>
            </a:r>
            <a:r>
              <a:rPr sz="1050" dirty="0">
                <a:latin typeface="Arial MT"/>
                <a:cs typeface="Arial MT"/>
              </a:rPr>
              <a:t>are</a:t>
            </a:r>
            <a:r>
              <a:rPr sz="1050" spc="-25" dirty="0">
                <a:latin typeface="Arial MT"/>
                <a:cs typeface="Arial MT"/>
              </a:rPr>
              <a:t> </a:t>
            </a:r>
            <a:r>
              <a:rPr sz="1050" dirty="0">
                <a:latin typeface="Arial MT"/>
                <a:cs typeface="Arial MT"/>
              </a:rPr>
              <a:t>seven</a:t>
            </a:r>
            <a:r>
              <a:rPr sz="1050" spc="-30" dirty="0">
                <a:latin typeface="Arial MT"/>
                <a:cs typeface="Arial MT"/>
              </a:rPr>
              <a:t> </a:t>
            </a:r>
            <a:r>
              <a:rPr sz="1050" dirty="0">
                <a:latin typeface="Arial MT"/>
                <a:cs typeface="Arial MT"/>
              </a:rPr>
              <a:t>room</a:t>
            </a:r>
            <a:r>
              <a:rPr sz="1050" spc="-15" dirty="0">
                <a:latin typeface="Arial MT"/>
                <a:cs typeface="Arial MT"/>
              </a:rPr>
              <a:t> </a:t>
            </a:r>
            <a:r>
              <a:rPr sz="1050" dirty="0">
                <a:latin typeface="Arial MT"/>
                <a:cs typeface="Arial MT"/>
              </a:rPr>
              <a:t>types</a:t>
            </a:r>
            <a:r>
              <a:rPr sz="1050" spc="-20" dirty="0">
                <a:latin typeface="Arial MT"/>
                <a:cs typeface="Arial MT"/>
              </a:rPr>
              <a:t> </a:t>
            </a:r>
            <a:r>
              <a:rPr sz="1050" dirty="0">
                <a:latin typeface="Arial MT"/>
                <a:cs typeface="Arial MT"/>
              </a:rPr>
              <a:t>in</a:t>
            </a:r>
            <a:r>
              <a:rPr sz="1050" spc="-20" dirty="0">
                <a:latin typeface="Arial MT"/>
                <a:cs typeface="Arial MT"/>
              </a:rPr>
              <a:t> </a:t>
            </a:r>
            <a:r>
              <a:rPr sz="1050" dirty="0">
                <a:latin typeface="Arial MT"/>
                <a:cs typeface="Arial MT"/>
              </a:rPr>
              <a:t>this</a:t>
            </a:r>
            <a:r>
              <a:rPr sz="1050" spc="-20" dirty="0">
                <a:latin typeface="Arial MT"/>
                <a:cs typeface="Arial MT"/>
              </a:rPr>
              <a:t> </a:t>
            </a:r>
            <a:r>
              <a:rPr sz="1050" dirty="0">
                <a:latin typeface="Arial MT"/>
                <a:cs typeface="Arial MT"/>
              </a:rPr>
              <a:t>data,</a:t>
            </a:r>
            <a:r>
              <a:rPr sz="1050" spc="-25" dirty="0">
                <a:latin typeface="Arial MT"/>
                <a:cs typeface="Arial MT"/>
              </a:rPr>
              <a:t> </a:t>
            </a:r>
            <a:r>
              <a:rPr sz="1050" dirty="0">
                <a:latin typeface="Arial MT"/>
                <a:cs typeface="Arial MT"/>
              </a:rPr>
              <a:t>the</a:t>
            </a:r>
            <a:r>
              <a:rPr sz="1050" spc="-20" dirty="0">
                <a:latin typeface="Arial MT"/>
                <a:cs typeface="Arial MT"/>
              </a:rPr>
              <a:t> </a:t>
            </a:r>
            <a:r>
              <a:rPr sz="1050" dirty="0">
                <a:latin typeface="Arial MT"/>
                <a:cs typeface="Arial MT"/>
              </a:rPr>
              <a:t>bar</a:t>
            </a:r>
            <a:r>
              <a:rPr sz="1050" spc="-20" dirty="0">
                <a:latin typeface="Arial MT"/>
                <a:cs typeface="Arial MT"/>
              </a:rPr>
              <a:t> </a:t>
            </a:r>
            <a:r>
              <a:rPr sz="1050" dirty="0">
                <a:latin typeface="Arial MT"/>
                <a:cs typeface="Arial MT"/>
              </a:rPr>
              <a:t>chart</a:t>
            </a:r>
            <a:r>
              <a:rPr sz="1050" spc="-30" dirty="0">
                <a:latin typeface="Arial MT"/>
                <a:cs typeface="Arial MT"/>
              </a:rPr>
              <a:t> </a:t>
            </a:r>
            <a:r>
              <a:rPr sz="1050" dirty="0">
                <a:latin typeface="Arial MT"/>
                <a:cs typeface="Arial MT"/>
              </a:rPr>
              <a:t>shows</a:t>
            </a:r>
            <a:r>
              <a:rPr sz="1050" spc="-20" dirty="0">
                <a:latin typeface="Arial MT"/>
                <a:cs typeface="Arial MT"/>
              </a:rPr>
              <a:t> </a:t>
            </a:r>
            <a:r>
              <a:rPr sz="1050" dirty="0">
                <a:latin typeface="Arial MT"/>
                <a:cs typeface="Arial MT"/>
              </a:rPr>
              <a:t>that</a:t>
            </a:r>
            <a:r>
              <a:rPr sz="1050" spc="-40"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20" dirty="0">
                <a:latin typeface="Arial MT"/>
                <a:cs typeface="Arial MT"/>
              </a:rPr>
              <a:t> </a:t>
            </a:r>
            <a:r>
              <a:rPr sz="1050" dirty="0">
                <a:latin typeface="Arial MT"/>
                <a:cs typeface="Arial MT"/>
              </a:rPr>
              <a:t>1</a:t>
            </a:r>
            <a:r>
              <a:rPr sz="1050" spc="-20" dirty="0">
                <a:latin typeface="Arial MT"/>
                <a:cs typeface="Arial MT"/>
              </a:rPr>
              <a:t> </a:t>
            </a:r>
            <a:r>
              <a:rPr sz="1050" dirty="0">
                <a:latin typeface="Arial MT"/>
                <a:cs typeface="Arial MT"/>
              </a:rPr>
              <a:t>is</a:t>
            </a:r>
            <a:r>
              <a:rPr sz="1050" spc="-20" dirty="0">
                <a:latin typeface="Arial MT"/>
                <a:cs typeface="Arial MT"/>
              </a:rPr>
              <a:t> </a:t>
            </a:r>
            <a:r>
              <a:rPr sz="1050" spc="-25" dirty="0">
                <a:latin typeface="Arial MT"/>
                <a:cs typeface="Arial MT"/>
              </a:rPr>
              <a:t>the </a:t>
            </a:r>
            <a:r>
              <a:rPr sz="1050" dirty="0">
                <a:latin typeface="Arial MT"/>
                <a:cs typeface="Arial MT"/>
              </a:rPr>
              <a:t>most</a:t>
            </a:r>
            <a:r>
              <a:rPr sz="1050" spc="-35" dirty="0">
                <a:latin typeface="Arial MT"/>
                <a:cs typeface="Arial MT"/>
              </a:rPr>
              <a:t> </a:t>
            </a:r>
            <a:r>
              <a:rPr sz="1050" dirty="0">
                <a:latin typeface="Arial MT"/>
                <a:cs typeface="Arial MT"/>
              </a:rPr>
              <a:t>popular</a:t>
            </a:r>
            <a:r>
              <a:rPr sz="1050" spc="-30" dirty="0">
                <a:latin typeface="Arial MT"/>
                <a:cs typeface="Arial MT"/>
              </a:rPr>
              <a:t> </a:t>
            </a:r>
            <a:r>
              <a:rPr sz="1050" dirty="0">
                <a:latin typeface="Arial MT"/>
                <a:cs typeface="Arial MT"/>
              </a:rPr>
              <a:t>room</a:t>
            </a:r>
            <a:r>
              <a:rPr sz="1050" spc="-20" dirty="0">
                <a:latin typeface="Arial MT"/>
                <a:cs typeface="Arial MT"/>
              </a:rPr>
              <a:t> </a:t>
            </a:r>
            <a:r>
              <a:rPr sz="1050" dirty="0">
                <a:latin typeface="Arial MT"/>
                <a:cs typeface="Arial MT"/>
              </a:rPr>
              <a:t>type</a:t>
            </a:r>
            <a:r>
              <a:rPr sz="1050" spc="-25" dirty="0">
                <a:latin typeface="Arial MT"/>
                <a:cs typeface="Arial MT"/>
              </a:rPr>
              <a:t> </a:t>
            </a:r>
            <a:r>
              <a:rPr sz="1050" dirty="0">
                <a:latin typeface="Arial MT"/>
                <a:cs typeface="Arial MT"/>
              </a:rPr>
              <a:t>every</a:t>
            </a:r>
            <a:r>
              <a:rPr sz="1050" spc="-30" dirty="0">
                <a:latin typeface="Arial MT"/>
                <a:cs typeface="Arial MT"/>
              </a:rPr>
              <a:t> </a:t>
            </a:r>
            <a:r>
              <a:rPr sz="1050" dirty="0">
                <a:latin typeface="Arial MT"/>
                <a:cs typeface="Arial MT"/>
              </a:rPr>
              <a:t>month,</a:t>
            </a:r>
            <a:r>
              <a:rPr sz="1050" spc="-35"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the</a:t>
            </a:r>
            <a:r>
              <a:rPr sz="1050" spc="-20" dirty="0">
                <a:latin typeface="Arial MT"/>
                <a:cs typeface="Arial MT"/>
              </a:rPr>
              <a:t> </a:t>
            </a:r>
            <a:r>
              <a:rPr sz="1050" spc="-10" dirty="0">
                <a:latin typeface="Arial MT"/>
                <a:cs typeface="Arial MT"/>
              </a:rPr>
              <a:t>highest</a:t>
            </a:r>
            <a:r>
              <a:rPr sz="1050" spc="-30" dirty="0">
                <a:latin typeface="Arial MT"/>
                <a:cs typeface="Arial MT"/>
              </a:rPr>
              <a:t> </a:t>
            </a:r>
            <a:r>
              <a:rPr sz="1050" dirty="0">
                <a:latin typeface="Arial MT"/>
                <a:cs typeface="Arial MT"/>
              </a:rPr>
              <a:t>number</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bookings</a:t>
            </a:r>
            <a:r>
              <a:rPr sz="1050" spc="-30"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October</a:t>
            </a:r>
            <a:r>
              <a:rPr sz="1050" spc="-25" dirty="0">
                <a:latin typeface="Arial MT"/>
                <a:cs typeface="Arial MT"/>
              </a:rPr>
              <a:t> </a:t>
            </a:r>
            <a:r>
              <a:rPr sz="1050" spc="-10" dirty="0">
                <a:latin typeface="Arial MT"/>
                <a:cs typeface="Arial MT"/>
              </a:rPr>
              <a:t>(4,210). </a:t>
            </a:r>
            <a:r>
              <a:rPr sz="1050" dirty="0">
                <a:latin typeface="Arial MT"/>
                <a:cs typeface="Arial MT"/>
              </a:rPr>
              <a:t>Room</a:t>
            </a:r>
            <a:r>
              <a:rPr sz="1050" spc="-35" dirty="0">
                <a:latin typeface="Arial MT"/>
                <a:cs typeface="Arial MT"/>
              </a:rPr>
              <a:t> </a:t>
            </a:r>
            <a:r>
              <a:rPr sz="1050" dirty="0">
                <a:latin typeface="Arial MT"/>
                <a:cs typeface="Arial MT"/>
              </a:rPr>
              <a:t>Type</a:t>
            </a:r>
            <a:r>
              <a:rPr sz="1050" spc="-25" dirty="0">
                <a:latin typeface="Arial MT"/>
                <a:cs typeface="Arial MT"/>
              </a:rPr>
              <a:t> </a:t>
            </a:r>
            <a:r>
              <a:rPr sz="1050" dirty="0">
                <a:latin typeface="Arial MT"/>
                <a:cs typeface="Arial MT"/>
              </a:rPr>
              <a:t>4</a:t>
            </a:r>
            <a:r>
              <a:rPr sz="1050" spc="-25" dirty="0">
                <a:latin typeface="Arial MT"/>
                <a:cs typeface="Arial MT"/>
              </a:rPr>
              <a:t> </a:t>
            </a:r>
            <a:r>
              <a:rPr sz="1050" dirty="0">
                <a:latin typeface="Arial MT"/>
                <a:cs typeface="Arial MT"/>
              </a:rPr>
              <a:t>is</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second</a:t>
            </a:r>
            <a:r>
              <a:rPr sz="1050" spc="-30" dirty="0">
                <a:latin typeface="Arial MT"/>
                <a:cs typeface="Arial MT"/>
              </a:rPr>
              <a:t> </a:t>
            </a:r>
            <a:r>
              <a:rPr sz="1050" dirty="0">
                <a:latin typeface="Arial MT"/>
                <a:cs typeface="Arial MT"/>
              </a:rPr>
              <a:t>most</a:t>
            </a:r>
            <a:r>
              <a:rPr sz="1050" spc="-30" dirty="0">
                <a:latin typeface="Arial MT"/>
                <a:cs typeface="Arial MT"/>
              </a:rPr>
              <a:t> </a:t>
            </a:r>
            <a:r>
              <a:rPr sz="1050" dirty="0">
                <a:latin typeface="Arial MT"/>
                <a:cs typeface="Arial MT"/>
              </a:rPr>
              <a:t>popular</a:t>
            </a:r>
            <a:r>
              <a:rPr sz="1050" spc="-30" dirty="0">
                <a:latin typeface="Arial MT"/>
                <a:cs typeface="Arial MT"/>
              </a:rPr>
              <a:t> </a:t>
            </a:r>
            <a:r>
              <a:rPr sz="1050" dirty="0">
                <a:latin typeface="Arial MT"/>
                <a:cs typeface="Arial MT"/>
              </a:rPr>
              <a:t>room</a:t>
            </a:r>
            <a:r>
              <a:rPr sz="1050" spc="-20" dirty="0">
                <a:latin typeface="Arial MT"/>
                <a:cs typeface="Arial MT"/>
              </a:rPr>
              <a:t> </a:t>
            </a:r>
            <a:r>
              <a:rPr sz="1050" dirty="0">
                <a:latin typeface="Arial MT"/>
                <a:cs typeface="Arial MT"/>
              </a:rPr>
              <a:t>type</a:t>
            </a:r>
            <a:r>
              <a:rPr sz="1050" spc="-25" dirty="0">
                <a:latin typeface="Arial MT"/>
                <a:cs typeface="Arial MT"/>
              </a:rPr>
              <a:t> </a:t>
            </a:r>
            <a:r>
              <a:rPr sz="1050" dirty="0">
                <a:latin typeface="Arial MT"/>
                <a:cs typeface="Arial MT"/>
              </a:rPr>
              <a:t>every</a:t>
            </a:r>
            <a:r>
              <a:rPr sz="1050" spc="-40" dirty="0">
                <a:latin typeface="Arial MT"/>
                <a:cs typeface="Arial MT"/>
              </a:rPr>
              <a:t> </a:t>
            </a:r>
            <a:r>
              <a:rPr sz="1050" dirty="0">
                <a:latin typeface="Arial MT"/>
                <a:cs typeface="Arial MT"/>
              </a:rPr>
              <a:t>month,</a:t>
            </a:r>
            <a:r>
              <a:rPr sz="1050" spc="-45" dirty="0">
                <a:latin typeface="Arial MT"/>
                <a:cs typeface="Arial MT"/>
              </a:rPr>
              <a:t> </a:t>
            </a:r>
            <a:r>
              <a:rPr sz="1050" dirty="0">
                <a:latin typeface="Arial MT"/>
                <a:cs typeface="Arial MT"/>
              </a:rPr>
              <a:t>with</a:t>
            </a:r>
            <a:r>
              <a:rPr sz="1050" spc="-25" dirty="0">
                <a:latin typeface="Arial MT"/>
                <a:cs typeface="Arial MT"/>
              </a:rPr>
              <a:t> </a:t>
            </a:r>
            <a:r>
              <a:rPr sz="1050" dirty="0">
                <a:latin typeface="Arial MT"/>
                <a:cs typeface="Arial MT"/>
              </a:rPr>
              <a:t>the</a:t>
            </a:r>
            <a:r>
              <a:rPr sz="1050" spc="-25" dirty="0">
                <a:latin typeface="Arial MT"/>
                <a:cs typeface="Arial MT"/>
              </a:rPr>
              <a:t> </a:t>
            </a:r>
            <a:r>
              <a:rPr sz="1050" spc="-10" dirty="0">
                <a:latin typeface="Arial MT"/>
                <a:cs typeface="Arial MT"/>
              </a:rPr>
              <a:t>highest</a:t>
            </a:r>
            <a:r>
              <a:rPr sz="1050" spc="-35" dirty="0">
                <a:latin typeface="Arial MT"/>
                <a:cs typeface="Arial MT"/>
              </a:rPr>
              <a:t> </a:t>
            </a:r>
            <a:r>
              <a:rPr sz="1050" dirty="0">
                <a:latin typeface="Arial MT"/>
                <a:cs typeface="Arial MT"/>
              </a:rPr>
              <a:t>number</a:t>
            </a:r>
            <a:r>
              <a:rPr sz="1050" spc="-30" dirty="0">
                <a:latin typeface="Arial MT"/>
                <a:cs typeface="Arial MT"/>
              </a:rPr>
              <a:t> </a:t>
            </a:r>
            <a:r>
              <a:rPr sz="1050" spc="-25" dirty="0">
                <a:latin typeface="Arial MT"/>
                <a:cs typeface="Arial MT"/>
              </a:rPr>
              <a:t>of </a:t>
            </a:r>
            <a:r>
              <a:rPr sz="1050" dirty="0">
                <a:latin typeface="Arial MT"/>
                <a:cs typeface="Arial MT"/>
              </a:rPr>
              <a:t>bookings</a:t>
            </a:r>
            <a:r>
              <a:rPr sz="1050" spc="-35" dirty="0">
                <a:latin typeface="Arial MT"/>
                <a:cs typeface="Arial MT"/>
              </a:rPr>
              <a:t> </a:t>
            </a:r>
            <a:r>
              <a:rPr sz="1050" dirty="0">
                <a:latin typeface="Arial MT"/>
                <a:cs typeface="Arial MT"/>
              </a:rPr>
              <a:t>in</a:t>
            </a:r>
            <a:r>
              <a:rPr sz="1050" spc="-50" dirty="0">
                <a:latin typeface="Arial MT"/>
                <a:cs typeface="Arial MT"/>
              </a:rPr>
              <a:t> </a:t>
            </a:r>
            <a:r>
              <a:rPr sz="1050" dirty="0">
                <a:latin typeface="Arial MT"/>
                <a:cs typeface="Arial MT"/>
              </a:rPr>
              <a:t>December</a:t>
            </a:r>
            <a:r>
              <a:rPr sz="1050" spc="-40" dirty="0">
                <a:latin typeface="Arial MT"/>
                <a:cs typeface="Arial MT"/>
              </a:rPr>
              <a:t> </a:t>
            </a:r>
            <a:r>
              <a:rPr sz="1050" spc="-10" dirty="0">
                <a:latin typeface="Arial MT"/>
                <a:cs typeface="Arial MT"/>
              </a:rPr>
              <a:t>(855).</a:t>
            </a:r>
            <a:endParaRPr sz="1050">
              <a:latin typeface="Arial MT"/>
              <a:cs typeface="Arial MT"/>
            </a:endParaRPr>
          </a:p>
          <a:p>
            <a:pPr marL="469265" indent="-227965">
              <a:lnSpc>
                <a:spcPct val="100000"/>
              </a:lnSpc>
              <a:spcBef>
                <a:spcPts val="910"/>
              </a:spcBef>
              <a:buFont typeface="Symbol"/>
              <a:buChar char=""/>
              <a:tabLst>
                <a:tab pos="469265" algn="l"/>
              </a:tabLst>
            </a:pPr>
            <a:r>
              <a:rPr sz="1050" b="1" dirty="0">
                <a:latin typeface="Arial"/>
                <a:cs typeface="Arial"/>
              </a:rPr>
              <a:t>Let’s</a:t>
            </a:r>
            <a:r>
              <a:rPr sz="1050" b="1" spc="-30" dirty="0">
                <a:latin typeface="Arial"/>
                <a:cs typeface="Arial"/>
              </a:rPr>
              <a:t> </a:t>
            </a:r>
            <a:r>
              <a:rPr sz="1050" b="1" dirty="0">
                <a:latin typeface="Arial"/>
                <a:cs typeface="Arial"/>
              </a:rPr>
              <a:t>check</a:t>
            </a:r>
            <a:r>
              <a:rPr sz="1050" b="1" spc="-35" dirty="0">
                <a:latin typeface="Arial"/>
                <a:cs typeface="Arial"/>
              </a:rPr>
              <a:t> </a:t>
            </a:r>
            <a:r>
              <a:rPr sz="1050" b="1" dirty="0">
                <a:latin typeface="Arial"/>
                <a:cs typeface="Arial"/>
              </a:rPr>
              <a:t>unpopular</a:t>
            </a:r>
            <a:r>
              <a:rPr sz="1050" b="1" spc="-30" dirty="0">
                <a:latin typeface="Arial"/>
                <a:cs typeface="Arial"/>
              </a:rPr>
              <a:t> </a:t>
            </a:r>
            <a:r>
              <a:rPr sz="1050" b="1" dirty="0">
                <a:latin typeface="Arial"/>
                <a:cs typeface="Arial"/>
              </a:rPr>
              <a:t>types</a:t>
            </a:r>
            <a:r>
              <a:rPr sz="1050" b="1" spc="-25" dirty="0">
                <a:latin typeface="Arial"/>
                <a:cs typeface="Arial"/>
              </a:rPr>
              <a:t> </a:t>
            </a:r>
            <a:r>
              <a:rPr sz="1050" b="1" dirty="0">
                <a:latin typeface="Arial"/>
                <a:cs typeface="Arial"/>
              </a:rPr>
              <a:t>of</a:t>
            </a:r>
            <a:r>
              <a:rPr sz="1050" b="1" spc="-30" dirty="0">
                <a:latin typeface="Arial"/>
                <a:cs typeface="Arial"/>
              </a:rPr>
              <a:t> </a:t>
            </a:r>
            <a:r>
              <a:rPr sz="1050" b="1" spc="-20" dirty="0">
                <a:latin typeface="Arial"/>
                <a:cs typeface="Arial"/>
              </a:rPr>
              <a:t>Rooms</a:t>
            </a:r>
            <a:endParaRPr sz="1050">
              <a:latin typeface="Arial"/>
              <a:cs typeface="Arial"/>
            </a:endParaRPr>
          </a:p>
        </p:txBody>
      </p:sp>
      <p:sp>
        <p:nvSpPr>
          <p:cNvPr id="3" name="object 3"/>
          <p:cNvSpPr txBox="1"/>
          <p:nvPr/>
        </p:nvSpPr>
        <p:spPr>
          <a:xfrm>
            <a:off x="902004" y="5732144"/>
            <a:ext cx="5467350" cy="353060"/>
          </a:xfrm>
          <a:prstGeom prst="rect">
            <a:avLst/>
          </a:prstGeom>
        </p:spPr>
        <p:txBody>
          <a:bodyPr vert="horz" wrap="square" lIns="0" tIns="6985" rIns="0" bIns="0" rtlCol="0">
            <a:spAutoFit/>
          </a:bodyPr>
          <a:lstStyle/>
          <a:p>
            <a:pPr marL="12700" marR="5080">
              <a:lnSpc>
                <a:spcPct val="103800"/>
              </a:lnSpc>
              <a:spcBef>
                <a:spcPts val="55"/>
              </a:spcBef>
            </a:pPr>
            <a:r>
              <a:rPr sz="1050" dirty="0">
                <a:latin typeface="Arial MT"/>
                <a:cs typeface="Arial MT"/>
              </a:rPr>
              <a:t>The</a:t>
            </a:r>
            <a:r>
              <a:rPr sz="1050" spc="-25" dirty="0">
                <a:latin typeface="Arial MT"/>
                <a:cs typeface="Arial MT"/>
              </a:rPr>
              <a:t> </a:t>
            </a:r>
            <a:r>
              <a:rPr sz="1050" dirty="0">
                <a:latin typeface="Arial MT"/>
                <a:cs typeface="Arial MT"/>
              </a:rPr>
              <a:t>bar</a:t>
            </a:r>
            <a:r>
              <a:rPr sz="1050" spc="-25" dirty="0">
                <a:latin typeface="Arial MT"/>
                <a:cs typeface="Arial MT"/>
              </a:rPr>
              <a:t> </a:t>
            </a:r>
            <a:r>
              <a:rPr sz="1050" dirty="0">
                <a:latin typeface="Arial MT"/>
                <a:cs typeface="Arial MT"/>
              </a:rPr>
              <a:t>chart</a:t>
            </a:r>
            <a:r>
              <a:rPr sz="1050" spc="-30" dirty="0">
                <a:latin typeface="Arial MT"/>
                <a:cs typeface="Arial MT"/>
              </a:rPr>
              <a:t> </a:t>
            </a:r>
            <a:r>
              <a:rPr sz="1050" dirty="0">
                <a:latin typeface="Arial MT"/>
                <a:cs typeface="Arial MT"/>
              </a:rPr>
              <a:t>shows</a:t>
            </a:r>
            <a:r>
              <a:rPr sz="1050" spc="-25" dirty="0">
                <a:latin typeface="Arial MT"/>
                <a:cs typeface="Arial MT"/>
              </a:rPr>
              <a:t> </a:t>
            </a:r>
            <a:r>
              <a:rPr sz="1050" dirty="0">
                <a:latin typeface="Arial MT"/>
                <a:cs typeface="Arial MT"/>
              </a:rPr>
              <a:t>that</a:t>
            </a:r>
            <a:r>
              <a:rPr sz="1050" spc="-40" dirty="0">
                <a:latin typeface="Arial MT"/>
                <a:cs typeface="Arial MT"/>
              </a:rPr>
              <a:t> </a:t>
            </a:r>
            <a:r>
              <a:rPr sz="1050" dirty="0">
                <a:latin typeface="Arial MT"/>
                <a:cs typeface="Arial MT"/>
              </a:rPr>
              <a:t>Room</a:t>
            </a:r>
            <a:r>
              <a:rPr sz="1050" spc="-25" dirty="0">
                <a:latin typeface="Arial MT"/>
                <a:cs typeface="Arial MT"/>
              </a:rPr>
              <a:t> </a:t>
            </a:r>
            <a:r>
              <a:rPr sz="1050" dirty="0">
                <a:latin typeface="Arial MT"/>
                <a:cs typeface="Arial MT"/>
              </a:rPr>
              <a:t>Type</a:t>
            </a:r>
            <a:r>
              <a:rPr sz="1050" spc="-20" dirty="0">
                <a:latin typeface="Arial MT"/>
                <a:cs typeface="Arial MT"/>
              </a:rPr>
              <a:t> </a:t>
            </a:r>
            <a:r>
              <a:rPr sz="1050" dirty="0">
                <a:latin typeface="Arial MT"/>
                <a:cs typeface="Arial MT"/>
              </a:rPr>
              <a:t>3</a:t>
            </a:r>
            <a:r>
              <a:rPr sz="1050" spc="-25" dirty="0">
                <a:latin typeface="Arial MT"/>
                <a:cs typeface="Arial MT"/>
              </a:rPr>
              <a:t> </a:t>
            </a:r>
            <a:r>
              <a:rPr sz="1050" dirty="0">
                <a:latin typeface="Arial MT"/>
                <a:cs typeface="Arial MT"/>
              </a:rPr>
              <a:t>is</a:t>
            </a:r>
            <a:r>
              <a:rPr sz="1050" spc="-2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least</a:t>
            </a:r>
            <a:r>
              <a:rPr sz="1050" spc="-45" dirty="0">
                <a:latin typeface="Arial MT"/>
                <a:cs typeface="Arial MT"/>
              </a:rPr>
              <a:t> </a:t>
            </a:r>
            <a:r>
              <a:rPr sz="1050" dirty="0">
                <a:latin typeface="Arial MT"/>
                <a:cs typeface="Arial MT"/>
              </a:rPr>
              <a:t>popular</a:t>
            </a:r>
            <a:r>
              <a:rPr sz="1050" spc="-25" dirty="0">
                <a:latin typeface="Arial MT"/>
                <a:cs typeface="Arial MT"/>
              </a:rPr>
              <a:t> </a:t>
            </a:r>
            <a:r>
              <a:rPr sz="1050" dirty="0">
                <a:latin typeface="Arial MT"/>
                <a:cs typeface="Arial MT"/>
              </a:rPr>
              <a:t>room</a:t>
            </a:r>
            <a:r>
              <a:rPr sz="1050" spc="-15" dirty="0">
                <a:latin typeface="Arial MT"/>
                <a:cs typeface="Arial MT"/>
              </a:rPr>
              <a:t> </a:t>
            </a:r>
            <a:r>
              <a:rPr sz="1050" dirty="0">
                <a:latin typeface="Arial MT"/>
                <a:cs typeface="Arial MT"/>
              </a:rPr>
              <a:t>type,</a:t>
            </a:r>
            <a:r>
              <a:rPr sz="1050" spc="-30" dirty="0">
                <a:latin typeface="Arial MT"/>
                <a:cs typeface="Arial MT"/>
              </a:rPr>
              <a:t> </a:t>
            </a:r>
            <a:r>
              <a:rPr sz="1050" dirty="0">
                <a:latin typeface="Arial MT"/>
                <a:cs typeface="Arial MT"/>
              </a:rPr>
              <a:t>with</a:t>
            </a:r>
            <a:r>
              <a:rPr sz="1050" spc="-20" dirty="0">
                <a:latin typeface="Arial MT"/>
                <a:cs typeface="Arial MT"/>
              </a:rPr>
              <a:t> </a:t>
            </a:r>
            <a:r>
              <a:rPr sz="1050" dirty="0">
                <a:latin typeface="Arial MT"/>
                <a:cs typeface="Arial MT"/>
              </a:rPr>
              <a:t>only</a:t>
            </a:r>
            <a:r>
              <a:rPr sz="1050" spc="-20" dirty="0">
                <a:latin typeface="Arial MT"/>
                <a:cs typeface="Arial MT"/>
              </a:rPr>
              <a:t> </a:t>
            </a:r>
            <a:r>
              <a:rPr sz="1050" dirty="0">
                <a:latin typeface="Arial MT"/>
                <a:cs typeface="Arial MT"/>
              </a:rPr>
              <a:t>1</a:t>
            </a:r>
            <a:r>
              <a:rPr sz="1050" spc="-25" dirty="0">
                <a:latin typeface="Arial MT"/>
                <a:cs typeface="Arial MT"/>
              </a:rPr>
              <a:t> </a:t>
            </a:r>
            <a:r>
              <a:rPr sz="1050" spc="-10" dirty="0">
                <a:latin typeface="Arial MT"/>
                <a:cs typeface="Arial MT"/>
              </a:rPr>
              <a:t>booking</a:t>
            </a:r>
            <a:r>
              <a:rPr sz="1050" spc="-30" dirty="0">
                <a:latin typeface="Arial MT"/>
                <a:cs typeface="Arial MT"/>
              </a:rPr>
              <a:t> </a:t>
            </a:r>
            <a:r>
              <a:rPr sz="1050" spc="-25" dirty="0">
                <a:latin typeface="Arial MT"/>
                <a:cs typeface="Arial MT"/>
              </a:rPr>
              <a:t>in </a:t>
            </a:r>
            <a:r>
              <a:rPr sz="1050" dirty="0">
                <a:latin typeface="Arial MT"/>
                <a:cs typeface="Arial MT"/>
              </a:rPr>
              <a:t>June,</a:t>
            </a:r>
            <a:r>
              <a:rPr sz="1050" spc="-25" dirty="0">
                <a:latin typeface="Arial MT"/>
                <a:cs typeface="Arial MT"/>
              </a:rPr>
              <a:t> </a:t>
            </a:r>
            <a:r>
              <a:rPr sz="1050" dirty="0">
                <a:latin typeface="Arial MT"/>
                <a:cs typeface="Arial MT"/>
              </a:rPr>
              <a:t>3</a:t>
            </a:r>
            <a:r>
              <a:rPr sz="1050" spc="-15" dirty="0">
                <a:latin typeface="Arial MT"/>
                <a:cs typeface="Arial MT"/>
              </a:rPr>
              <a:t> </a:t>
            </a:r>
            <a:r>
              <a:rPr sz="1050" spc="-10" dirty="0">
                <a:latin typeface="Arial MT"/>
                <a:cs typeface="Arial MT"/>
              </a:rPr>
              <a:t>bookings</a:t>
            </a:r>
            <a:r>
              <a:rPr sz="1050" spc="-25" dirty="0">
                <a:latin typeface="Arial MT"/>
                <a:cs typeface="Arial MT"/>
              </a:rPr>
              <a:t> </a:t>
            </a:r>
            <a:r>
              <a:rPr sz="1050" dirty="0">
                <a:latin typeface="Arial MT"/>
                <a:cs typeface="Arial MT"/>
              </a:rPr>
              <a:t>in</a:t>
            </a:r>
            <a:r>
              <a:rPr sz="1050" spc="-15" dirty="0">
                <a:latin typeface="Arial MT"/>
                <a:cs typeface="Arial MT"/>
              </a:rPr>
              <a:t> </a:t>
            </a:r>
            <a:r>
              <a:rPr sz="1050" dirty="0">
                <a:latin typeface="Arial MT"/>
                <a:cs typeface="Arial MT"/>
              </a:rPr>
              <a:t>October,</a:t>
            </a:r>
            <a:r>
              <a:rPr sz="1050" spc="-25" dirty="0">
                <a:latin typeface="Arial MT"/>
                <a:cs typeface="Arial MT"/>
              </a:rPr>
              <a:t> </a:t>
            </a:r>
            <a:r>
              <a:rPr sz="1050" dirty="0">
                <a:latin typeface="Arial MT"/>
                <a:cs typeface="Arial MT"/>
              </a:rPr>
              <a:t>1</a:t>
            </a:r>
            <a:r>
              <a:rPr sz="1050" spc="-15" dirty="0">
                <a:latin typeface="Arial MT"/>
                <a:cs typeface="Arial MT"/>
              </a:rPr>
              <a:t> </a:t>
            </a:r>
            <a:r>
              <a:rPr sz="1050" spc="-10" dirty="0">
                <a:latin typeface="Arial MT"/>
                <a:cs typeface="Arial MT"/>
              </a:rPr>
              <a:t>booking</a:t>
            </a:r>
            <a:r>
              <a:rPr sz="1050" spc="-15" dirty="0">
                <a:latin typeface="Arial MT"/>
                <a:cs typeface="Arial MT"/>
              </a:rPr>
              <a:t> </a:t>
            </a:r>
            <a:r>
              <a:rPr sz="1050" dirty="0">
                <a:latin typeface="Arial MT"/>
                <a:cs typeface="Arial MT"/>
              </a:rPr>
              <a:t>in</a:t>
            </a:r>
            <a:r>
              <a:rPr sz="1050" spc="-20" dirty="0">
                <a:latin typeface="Arial MT"/>
                <a:cs typeface="Arial MT"/>
              </a:rPr>
              <a:t> </a:t>
            </a:r>
            <a:r>
              <a:rPr sz="1050" spc="-10" dirty="0">
                <a:latin typeface="Arial MT"/>
                <a:cs typeface="Arial MT"/>
              </a:rPr>
              <a:t>November,</a:t>
            </a:r>
            <a:r>
              <a:rPr sz="1050" spc="-20" dirty="0">
                <a:latin typeface="Arial MT"/>
                <a:cs typeface="Arial MT"/>
              </a:rPr>
              <a:t> </a:t>
            </a:r>
            <a:r>
              <a:rPr sz="1050" dirty="0">
                <a:latin typeface="Arial MT"/>
                <a:cs typeface="Arial MT"/>
              </a:rPr>
              <a:t>and</a:t>
            </a:r>
            <a:r>
              <a:rPr sz="1050" spc="-10" dirty="0">
                <a:latin typeface="Arial MT"/>
                <a:cs typeface="Arial MT"/>
              </a:rPr>
              <a:t> </a:t>
            </a:r>
            <a:r>
              <a:rPr sz="1050" dirty="0">
                <a:latin typeface="Arial MT"/>
                <a:cs typeface="Arial MT"/>
              </a:rPr>
              <a:t>2</a:t>
            </a:r>
            <a:r>
              <a:rPr sz="1050" spc="-20" dirty="0">
                <a:latin typeface="Arial MT"/>
                <a:cs typeface="Arial MT"/>
              </a:rPr>
              <a:t> </a:t>
            </a:r>
            <a:r>
              <a:rPr sz="1050" dirty="0">
                <a:latin typeface="Arial MT"/>
                <a:cs typeface="Arial MT"/>
              </a:rPr>
              <a:t>bookings</a:t>
            </a:r>
            <a:r>
              <a:rPr sz="1050" spc="-15" dirty="0">
                <a:latin typeface="Arial MT"/>
                <a:cs typeface="Arial MT"/>
              </a:rPr>
              <a:t> </a:t>
            </a:r>
            <a:r>
              <a:rPr sz="1050" dirty="0">
                <a:latin typeface="Arial MT"/>
                <a:cs typeface="Arial MT"/>
              </a:rPr>
              <a:t>in</a:t>
            </a:r>
            <a:r>
              <a:rPr sz="1050" spc="-30" dirty="0">
                <a:latin typeface="Arial MT"/>
                <a:cs typeface="Arial MT"/>
              </a:rPr>
              <a:t> </a:t>
            </a:r>
            <a:r>
              <a:rPr sz="1050" spc="-10" dirty="0">
                <a:latin typeface="Arial MT"/>
                <a:cs typeface="Arial MT"/>
              </a:rPr>
              <a:t>December.</a:t>
            </a:r>
            <a:endParaRPr sz="1050">
              <a:latin typeface="Arial MT"/>
              <a:cs typeface="Arial MT"/>
            </a:endParaRPr>
          </a:p>
        </p:txBody>
      </p:sp>
      <p:sp>
        <p:nvSpPr>
          <p:cNvPr id="4" name="object 4"/>
          <p:cNvSpPr txBox="1"/>
          <p:nvPr/>
        </p:nvSpPr>
        <p:spPr>
          <a:xfrm>
            <a:off x="2369947" y="6039382"/>
            <a:ext cx="2818130" cy="763270"/>
          </a:xfrm>
          <a:prstGeom prst="rect">
            <a:avLst/>
          </a:prstGeom>
        </p:spPr>
        <p:txBody>
          <a:bodyPr vert="horz" wrap="square" lIns="0" tIns="12700" rIns="0" bIns="0" rtlCol="0">
            <a:spAutoFit/>
          </a:bodyPr>
          <a:lstStyle/>
          <a:p>
            <a:pPr marL="792480" marR="5080" indent="-780415">
              <a:lnSpc>
                <a:spcPct val="151300"/>
              </a:lnSpc>
              <a:spcBef>
                <a:spcPts val="100"/>
              </a:spcBef>
            </a:pPr>
            <a:r>
              <a:rPr sz="1600" b="1" dirty="0">
                <a:latin typeface="Calibri"/>
                <a:cs typeface="Calibri"/>
              </a:rPr>
              <a:t>Lead</a:t>
            </a:r>
            <a:r>
              <a:rPr sz="1600" b="1" spc="-35" dirty="0">
                <a:latin typeface="Calibri"/>
                <a:cs typeface="Calibri"/>
              </a:rPr>
              <a:t> </a:t>
            </a:r>
            <a:r>
              <a:rPr sz="1600" b="1" dirty="0">
                <a:latin typeface="Calibri"/>
                <a:cs typeface="Calibri"/>
              </a:rPr>
              <a:t>Time</a:t>
            </a:r>
            <a:r>
              <a:rPr sz="1600" b="1" spc="-25" dirty="0">
                <a:latin typeface="Calibri"/>
                <a:cs typeface="Calibri"/>
              </a:rPr>
              <a:t> </a:t>
            </a:r>
            <a:r>
              <a:rPr sz="1600" b="1" dirty="0">
                <a:latin typeface="Calibri"/>
                <a:cs typeface="Calibri"/>
              </a:rPr>
              <a:t>Impact</a:t>
            </a:r>
            <a:r>
              <a:rPr sz="1600" b="1" spc="-20" dirty="0">
                <a:latin typeface="Calibri"/>
                <a:cs typeface="Calibri"/>
              </a:rPr>
              <a:t> </a:t>
            </a:r>
            <a:r>
              <a:rPr sz="1600" b="1" dirty="0">
                <a:latin typeface="Calibri"/>
                <a:cs typeface="Calibri"/>
              </a:rPr>
              <a:t>on</a:t>
            </a:r>
            <a:r>
              <a:rPr sz="1600" b="1" spc="-35" dirty="0">
                <a:latin typeface="Calibri"/>
                <a:cs typeface="Calibri"/>
              </a:rPr>
              <a:t> </a:t>
            </a:r>
            <a:r>
              <a:rPr sz="1600" b="1" spc="-10" dirty="0">
                <a:latin typeface="Calibri"/>
                <a:cs typeface="Calibri"/>
              </a:rPr>
              <a:t>Cancelation </a:t>
            </a:r>
            <a:r>
              <a:rPr sz="1600" b="1" dirty="0">
                <a:latin typeface="Calibri"/>
                <a:cs typeface="Calibri"/>
              </a:rPr>
              <a:t>Overall</a:t>
            </a:r>
            <a:r>
              <a:rPr sz="1600" b="1" spc="-45" dirty="0">
                <a:latin typeface="Calibri"/>
                <a:cs typeface="Calibri"/>
              </a:rPr>
              <a:t> </a:t>
            </a:r>
            <a:r>
              <a:rPr sz="1600" b="1" spc="-10" dirty="0">
                <a:latin typeface="Calibri"/>
                <a:cs typeface="Calibri"/>
              </a:rPr>
              <a:t>impact</a:t>
            </a:r>
            <a:endParaRPr sz="1600">
              <a:latin typeface="Calibri"/>
              <a:cs typeface="Calibri"/>
            </a:endParaRPr>
          </a:p>
        </p:txBody>
      </p:sp>
      <p:pic>
        <p:nvPicPr>
          <p:cNvPr id="5" name="object 5"/>
          <p:cNvPicPr/>
          <p:nvPr/>
        </p:nvPicPr>
        <p:blipFill>
          <a:blip r:embed="rId2" cstate="print"/>
          <a:stretch>
            <a:fillRect/>
          </a:stretch>
        </p:blipFill>
        <p:spPr>
          <a:xfrm>
            <a:off x="981671" y="2021259"/>
            <a:ext cx="5603694" cy="3529996"/>
          </a:xfrm>
          <a:prstGeom prst="rect">
            <a:avLst/>
          </a:prstGeom>
        </p:spPr>
      </p:pic>
      <p:pic>
        <p:nvPicPr>
          <p:cNvPr id="6" name="object 6"/>
          <p:cNvPicPr/>
          <p:nvPr/>
        </p:nvPicPr>
        <p:blipFill>
          <a:blip r:embed="rId3" cstate="print"/>
          <a:stretch>
            <a:fillRect/>
          </a:stretch>
        </p:blipFill>
        <p:spPr>
          <a:xfrm>
            <a:off x="2418079" y="6924255"/>
            <a:ext cx="2721864" cy="2521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61617"/>
            <a:ext cx="5759450" cy="683260"/>
          </a:xfrm>
          <a:prstGeom prst="rect">
            <a:avLst/>
          </a:prstGeom>
        </p:spPr>
        <p:txBody>
          <a:bodyPr vert="horz" wrap="square" lIns="0" tIns="7620" rIns="0" bIns="0" rtlCol="0">
            <a:spAutoFit/>
          </a:bodyPr>
          <a:lstStyle/>
          <a:p>
            <a:pPr marL="12700" marR="5080" algn="just">
              <a:lnSpc>
                <a:spcPct val="103499"/>
              </a:lnSpc>
              <a:spcBef>
                <a:spcPts val="60"/>
              </a:spcBef>
            </a:pPr>
            <a:r>
              <a:rPr sz="1050" dirty="0">
                <a:latin typeface="Arial MT"/>
                <a:cs typeface="Arial MT"/>
              </a:rPr>
              <a:t>The</a:t>
            </a:r>
            <a:r>
              <a:rPr sz="1050" spc="-25" dirty="0">
                <a:latin typeface="Arial MT"/>
                <a:cs typeface="Arial MT"/>
              </a:rPr>
              <a:t> </a:t>
            </a:r>
            <a:r>
              <a:rPr sz="1050" dirty="0">
                <a:latin typeface="Arial MT"/>
                <a:cs typeface="Arial MT"/>
              </a:rPr>
              <a:t>figure</a:t>
            </a:r>
            <a:r>
              <a:rPr sz="1050" spc="-25" dirty="0">
                <a:latin typeface="Arial MT"/>
                <a:cs typeface="Arial MT"/>
              </a:rPr>
              <a:t> </a:t>
            </a:r>
            <a:r>
              <a:rPr sz="1050" dirty="0">
                <a:latin typeface="Arial MT"/>
                <a:cs typeface="Arial MT"/>
              </a:rPr>
              <a:t>above</a:t>
            </a:r>
            <a:r>
              <a:rPr sz="1050" spc="-25" dirty="0">
                <a:latin typeface="Arial MT"/>
                <a:cs typeface="Arial MT"/>
              </a:rPr>
              <a:t> </a:t>
            </a:r>
            <a:r>
              <a:rPr sz="1050" spc="-10" dirty="0">
                <a:latin typeface="Arial MT"/>
                <a:cs typeface="Arial MT"/>
              </a:rPr>
              <a:t>indicates</a:t>
            </a:r>
            <a:r>
              <a:rPr sz="1050" spc="-20"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there</a:t>
            </a:r>
            <a:r>
              <a:rPr sz="1050" spc="-25" dirty="0">
                <a:latin typeface="Arial MT"/>
                <a:cs typeface="Arial MT"/>
              </a:rPr>
              <a:t> </a:t>
            </a:r>
            <a:r>
              <a:rPr sz="1050" dirty="0">
                <a:latin typeface="Arial MT"/>
                <a:cs typeface="Arial MT"/>
              </a:rPr>
              <a:t>is</a:t>
            </a:r>
            <a:r>
              <a:rPr sz="1050" spc="-35" dirty="0">
                <a:latin typeface="Arial MT"/>
                <a:cs typeface="Arial MT"/>
              </a:rPr>
              <a:t> </a:t>
            </a:r>
            <a:r>
              <a:rPr sz="1050" dirty="0">
                <a:latin typeface="Arial MT"/>
                <a:cs typeface="Arial MT"/>
              </a:rPr>
              <a:t>an</a:t>
            </a:r>
            <a:r>
              <a:rPr sz="1050" spc="-25" dirty="0">
                <a:latin typeface="Arial MT"/>
                <a:cs typeface="Arial MT"/>
              </a:rPr>
              <a:t> </a:t>
            </a:r>
            <a:r>
              <a:rPr sz="1050" dirty="0">
                <a:latin typeface="Arial MT"/>
                <a:cs typeface="Arial MT"/>
              </a:rPr>
              <a:t>impact</a:t>
            </a:r>
            <a:r>
              <a:rPr sz="1050" spc="-25"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lead</a:t>
            </a:r>
            <a:r>
              <a:rPr sz="1050" spc="-20" dirty="0">
                <a:latin typeface="Arial MT"/>
                <a:cs typeface="Arial MT"/>
              </a:rPr>
              <a:t> </a:t>
            </a:r>
            <a:r>
              <a:rPr sz="1050" dirty="0">
                <a:latin typeface="Arial MT"/>
                <a:cs typeface="Arial MT"/>
              </a:rPr>
              <a:t>time</a:t>
            </a:r>
            <a:r>
              <a:rPr sz="1050" spc="-20" dirty="0">
                <a:latin typeface="Arial MT"/>
                <a:cs typeface="Arial MT"/>
              </a:rPr>
              <a:t> </a:t>
            </a:r>
            <a:r>
              <a:rPr sz="1050" dirty="0">
                <a:latin typeface="Arial MT"/>
                <a:cs typeface="Arial MT"/>
              </a:rPr>
              <a:t>on</a:t>
            </a:r>
            <a:r>
              <a:rPr sz="1050" spc="-35" dirty="0">
                <a:latin typeface="Arial MT"/>
                <a:cs typeface="Arial MT"/>
              </a:rPr>
              <a:t> </a:t>
            </a:r>
            <a:r>
              <a:rPr sz="1050" dirty="0">
                <a:latin typeface="Arial MT"/>
                <a:cs typeface="Arial MT"/>
              </a:rPr>
              <a:t>booking</a:t>
            </a:r>
            <a:r>
              <a:rPr sz="1050" spc="-20" dirty="0">
                <a:latin typeface="Arial MT"/>
                <a:cs typeface="Arial MT"/>
              </a:rPr>
              <a:t> </a:t>
            </a:r>
            <a:r>
              <a:rPr sz="1050" dirty="0">
                <a:latin typeface="Arial MT"/>
                <a:cs typeface="Arial MT"/>
              </a:rPr>
              <a:t>status.</a:t>
            </a:r>
            <a:r>
              <a:rPr sz="1050" spc="-25" dirty="0">
                <a:latin typeface="Arial MT"/>
                <a:cs typeface="Arial MT"/>
              </a:rPr>
              <a:t> </a:t>
            </a:r>
            <a:r>
              <a:rPr sz="1050" dirty="0">
                <a:latin typeface="Arial MT"/>
                <a:cs typeface="Arial MT"/>
              </a:rPr>
              <a:t>The</a:t>
            </a:r>
            <a:r>
              <a:rPr sz="1050" spc="-40" dirty="0">
                <a:latin typeface="Arial MT"/>
                <a:cs typeface="Arial MT"/>
              </a:rPr>
              <a:t> </a:t>
            </a:r>
            <a:r>
              <a:rPr sz="1050" dirty="0">
                <a:latin typeface="Arial MT"/>
                <a:cs typeface="Arial MT"/>
              </a:rPr>
              <a:t>data</a:t>
            </a:r>
            <a:r>
              <a:rPr sz="1050" spc="-25" dirty="0">
                <a:latin typeface="Arial MT"/>
                <a:cs typeface="Arial MT"/>
              </a:rPr>
              <a:t> </a:t>
            </a:r>
            <a:r>
              <a:rPr sz="1050" spc="-10" dirty="0">
                <a:latin typeface="Arial MT"/>
                <a:cs typeface="Arial MT"/>
              </a:rPr>
              <a:t>shows </a:t>
            </a:r>
            <a:r>
              <a:rPr sz="1050" dirty="0">
                <a:latin typeface="Arial MT"/>
                <a:cs typeface="Arial MT"/>
              </a:rPr>
              <a:t>that</a:t>
            </a:r>
            <a:r>
              <a:rPr sz="1050" spc="20" dirty="0">
                <a:latin typeface="Arial MT"/>
                <a:cs typeface="Arial MT"/>
              </a:rPr>
              <a:t> </a:t>
            </a:r>
            <a:r>
              <a:rPr sz="1050" dirty="0">
                <a:latin typeface="Arial MT"/>
                <a:cs typeface="Arial MT"/>
              </a:rPr>
              <a:t>as</a:t>
            </a:r>
            <a:r>
              <a:rPr sz="1050" spc="25" dirty="0">
                <a:latin typeface="Arial MT"/>
                <a:cs typeface="Arial MT"/>
              </a:rPr>
              <a:t> </a:t>
            </a:r>
            <a:r>
              <a:rPr sz="1050" dirty="0">
                <a:latin typeface="Arial MT"/>
                <a:cs typeface="Arial MT"/>
              </a:rPr>
              <a:t>lead</a:t>
            </a:r>
            <a:r>
              <a:rPr sz="1050" spc="30" dirty="0">
                <a:latin typeface="Arial MT"/>
                <a:cs typeface="Arial MT"/>
              </a:rPr>
              <a:t> </a:t>
            </a:r>
            <a:r>
              <a:rPr sz="1050" dirty="0">
                <a:latin typeface="Arial MT"/>
                <a:cs typeface="Arial MT"/>
              </a:rPr>
              <a:t>time</a:t>
            </a:r>
            <a:r>
              <a:rPr sz="1050" spc="25" dirty="0">
                <a:latin typeface="Arial MT"/>
                <a:cs typeface="Arial MT"/>
              </a:rPr>
              <a:t> </a:t>
            </a:r>
            <a:r>
              <a:rPr sz="1050" dirty="0">
                <a:latin typeface="Arial MT"/>
                <a:cs typeface="Arial MT"/>
              </a:rPr>
              <a:t>increases,</a:t>
            </a:r>
            <a:r>
              <a:rPr sz="1050" spc="2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cancellation</a:t>
            </a:r>
            <a:r>
              <a:rPr sz="1050" spc="25" dirty="0">
                <a:latin typeface="Arial MT"/>
                <a:cs typeface="Arial MT"/>
              </a:rPr>
              <a:t> </a:t>
            </a:r>
            <a:r>
              <a:rPr sz="1050" dirty="0">
                <a:latin typeface="Arial MT"/>
                <a:cs typeface="Arial MT"/>
              </a:rPr>
              <a:t>rate</a:t>
            </a:r>
            <a:r>
              <a:rPr sz="1050" spc="25" dirty="0">
                <a:latin typeface="Arial MT"/>
                <a:cs typeface="Arial MT"/>
              </a:rPr>
              <a:t> </a:t>
            </a:r>
            <a:r>
              <a:rPr sz="1050" dirty="0">
                <a:latin typeface="Arial MT"/>
                <a:cs typeface="Arial MT"/>
              </a:rPr>
              <a:t>also</a:t>
            </a:r>
            <a:r>
              <a:rPr sz="1050" spc="30" dirty="0">
                <a:latin typeface="Arial MT"/>
                <a:cs typeface="Arial MT"/>
              </a:rPr>
              <a:t> </a:t>
            </a:r>
            <a:r>
              <a:rPr sz="1050" dirty="0">
                <a:latin typeface="Arial MT"/>
                <a:cs typeface="Arial MT"/>
              </a:rPr>
              <a:t>tends</a:t>
            </a:r>
            <a:r>
              <a:rPr sz="1050" spc="25" dirty="0">
                <a:latin typeface="Arial MT"/>
                <a:cs typeface="Arial MT"/>
              </a:rPr>
              <a:t> </a:t>
            </a:r>
            <a:r>
              <a:rPr sz="1050" dirty="0">
                <a:latin typeface="Arial MT"/>
                <a:cs typeface="Arial MT"/>
              </a:rPr>
              <a:t>to</a:t>
            </a:r>
            <a:r>
              <a:rPr sz="1050" spc="15" dirty="0">
                <a:latin typeface="Arial MT"/>
                <a:cs typeface="Arial MT"/>
              </a:rPr>
              <a:t> </a:t>
            </a:r>
            <a:r>
              <a:rPr sz="1050" dirty="0">
                <a:latin typeface="Arial MT"/>
                <a:cs typeface="Arial MT"/>
              </a:rPr>
              <a:t>increase.</a:t>
            </a:r>
            <a:r>
              <a:rPr sz="1050" spc="5" dirty="0">
                <a:latin typeface="Arial MT"/>
                <a:cs typeface="Arial MT"/>
              </a:rPr>
              <a:t> </a:t>
            </a:r>
            <a:r>
              <a:rPr sz="1050" dirty="0">
                <a:latin typeface="Arial MT"/>
                <a:cs typeface="Arial MT"/>
              </a:rPr>
              <a:t>Now,</a:t>
            </a:r>
            <a:r>
              <a:rPr sz="1050" spc="25" dirty="0">
                <a:latin typeface="Arial MT"/>
                <a:cs typeface="Arial MT"/>
              </a:rPr>
              <a:t> </a:t>
            </a:r>
            <a:r>
              <a:rPr sz="1050" dirty="0">
                <a:latin typeface="Arial MT"/>
                <a:cs typeface="Arial MT"/>
              </a:rPr>
              <a:t>let's</a:t>
            </a:r>
            <a:r>
              <a:rPr sz="1050" spc="25" dirty="0">
                <a:latin typeface="Arial MT"/>
                <a:cs typeface="Arial MT"/>
              </a:rPr>
              <a:t> </a:t>
            </a:r>
            <a:r>
              <a:rPr sz="1050" dirty="0">
                <a:latin typeface="Arial MT"/>
                <a:cs typeface="Arial MT"/>
              </a:rPr>
              <a:t>calculate</a:t>
            </a:r>
            <a:r>
              <a:rPr sz="1050" spc="25" dirty="0">
                <a:latin typeface="Arial MT"/>
                <a:cs typeface="Arial MT"/>
              </a:rPr>
              <a:t> </a:t>
            </a:r>
            <a:r>
              <a:rPr sz="1050" spc="-25" dirty="0">
                <a:latin typeface="Arial MT"/>
                <a:cs typeface="Arial MT"/>
              </a:rPr>
              <a:t>the </a:t>
            </a:r>
            <a:r>
              <a:rPr sz="1050" dirty="0">
                <a:latin typeface="Arial MT"/>
                <a:cs typeface="Arial MT"/>
              </a:rPr>
              <a:t>cancellation</a:t>
            </a:r>
            <a:r>
              <a:rPr sz="1050" spc="10" dirty="0">
                <a:latin typeface="Arial MT"/>
                <a:cs typeface="Arial MT"/>
              </a:rPr>
              <a:t> </a:t>
            </a:r>
            <a:r>
              <a:rPr sz="1050" dirty="0">
                <a:latin typeface="Arial MT"/>
                <a:cs typeface="Arial MT"/>
              </a:rPr>
              <a:t>rate</a:t>
            </a:r>
            <a:r>
              <a:rPr sz="1050" spc="5" dirty="0">
                <a:latin typeface="Arial MT"/>
                <a:cs typeface="Arial MT"/>
              </a:rPr>
              <a:t> </a:t>
            </a:r>
            <a:r>
              <a:rPr sz="1050" dirty="0">
                <a:latin typeface="Arial MT"/>
                <a:cs typeface="Arial MT"/>
              </a:rPr>
              <a:t>for</a:t>
            </a:r>
            <a:r>
              <a:rPr sz="1050" spc="10" dirty="0">
                <a:latin typeface="Arial MT"/>
                <a:cs typeface="Arial MT"/>
              </a:rPr>
              <a:t> </a:t>
            </a:r>
            <a:r>
              <a:rPr sz="1050" dirty="0">
                <a:latin typeface="Arial MT"/>
                <a:cs typeface="Arial MT"/>
              </a:rPr>
              <a:t>lead</a:t>
            </a:r>
            <a:r>
              <a:rPr sz="1050" spc="10" dirty="0">
                <a:latin typeface="Arial MT"/>
                <a:cs typeface="Arial MT"/>
              </a:rPr>
              <a:t> </a:t>
            </a:r>
            <a:r>
              <a:rPr sz="1050" dirty="0">
                <a:latin typeface="Arial MT"/>
                <a:cs typeface="Arial MT"/>
              </a:rPr>
              <a:t>times less</a:t>
            </a:r>
            <a:r>
              <a:rPr sz="1050" spc="5" dirty="0">
                <a:latin typeface="Arial MT"/>
                <a:cs typeface="Arial MT"/>
              </a:rPr>
              <a:t> </a:t>
            </a:r>
            <a:r>
              <a:rPr sz="1050" dirty="0">
                <a:latin typeface="Arial MT"/>
                <a:cs typeface="Arial MT"/>
              </a:rPr>
              <a:t>than 2</a:t>
            </a:r>
            <a:r>
              <a:rPr sz="1050" spc="10" dirty="0">
                <a:latin typeface="Arial MT"/>
                <a:cs typeface="Arial MT"/>
              </a:rPr>
              <a:t> </a:t>
            </a:r>
            <a:r>
              <a:rPr sz="1050" dirty="0">
                <a:latin typeface="Arial MT"/>
                <a:cs typeface="Arial MT"/>
              </a:rPr>
              <a:t>days. Additionally,</a:t>
            </a:r>
            <a:r>
              <a:rPr sz="1050" spc="5" dirty="0">
                <a:latin typeface="Arial MT"/>
                <a:cs typeface="Arial MT"/>
              </a:rPr>
              <a:t> </a:t>
            </a:r>
            <a:r>
              <a:rPr sz="1050" dirty="0">
                <a:latin typeface="Arial MT"/>
                <a:cs typeface="Arial MT"/>
              </a:rPr>
              <a:t>we can</a:t>
            </a:r>
            <a:r>
              <a:rPr sz="1050" spc="10" dirty="0">
                <a:latin typeface="Arial MT"/>
                <a:cs typeface="Arial MT"/>
              </a:rPr>
              <a:t> </a:t>
            </a:r>
            <a:r>
              <a:rPr sz="1050" dirty="0">
                <a:latin typeface="Arial MT"/>
                <a:cs typeface="Arial MT"/>
              </a:rPr>
              <a:t>also</a:t>
            </a:r>
            <a:r>
              <a:rPr sz="1050" spc="5" dirty="0">
                <a:latin typeface="Arial MT"/>
                <a:cs typeface="Arial MT"/>
              </a:rPr>
              <a:t> </a:t>
            </a:r>
            <a:r>
              <a:rPr sz="1050" dirty="0">
                <a:latin typeface="Arial MT"/>
                <a:cs typeface="Arial MT"/>
              </a:rPr>
              <a:t>analyze</a:t>
            </a:r>
            <a:r>
              <a:rPr sz="1050" spc="10" dirty="0">
                <a:latin typeface="Arial MT"/>
                <a:cs typeface="Arial MT"/>
              </a:rPr>
              <a:t> </a:t>
            </a:r>
            <a:r>
              <a:rPr sz="1050" dirty="0">
                <a:latin typeface="Arial MT"/>
                <a:cs typeface="Arial MT"/>
              </a:rPr>
              <a:t>the impact </a:t>
            </a:r>
            <a:r>
              <a:rPr sz="1050" spc="-25" dirty="0">
                <a:latin typeface="Arial MT"/>
                <a:cs typeface="Arial MT"/>
              </a:rPr>
              <a:t>of </a:t>
            </a:r>
            <a:r>
              <a:rPr sz="1050" dirty="0">
                <a:latin typeface="Arial MT"/>
                <a:cs typeface="Arial MT"/>
              </a:rPr>
              <a:t>lead</a:t>
            </a:r>
            <a:r>
              <a:rPr sz="1050" spc="-30" dirty="0">
                <a:latin typeface="Arial MT"/>
                <a:cs typeface="Arial MT"/>
              </a:rPr>
              <a:t> </a:t>
            </a:r>
            <a:r>
              <a:rPr sz="1050" dirty="0">
                <a:latin typeface="Arial MT"/>
                <a:cs typeface="Arial MT"/>
              </a:rPr>
              <a:t>times</a:t>
            </a:r>
            <a:r>
              <a:rPr sz="1050" spc="-25" dirty="0">
                <a:latin typeface="Arial MT"/>
                <a:cs typeface="Arial MT"/>
              </a:rPr>
              <a:t> </a:t>
            </a:r>
            <a:r>
              <a:rPr sz="1050" dirty="0">
                <a:latin typeface="Arial MT"/>
                <a:cs typeface="Arial MT"/>
              </a:rPr>
              <a:t>equal</a:t>
            </a:r>
            <a:r>
              <a:rPr sz="1050" spc="-20" dirty="0">
                <a:latin typeface="Arial MT"/>
                <a:cs typeface="Arial MT"/>
              </a:rPr>
              <a:t> </a:t>
            </a:r>
            <a:r>
              <a:rPr sz="1050" dirty="0">
                <a:latin typeface="Arial MT"/>
                <a:cs typeface="Arial MT"/>
              </a:rPr>
              <a:t>to</a:t>
            </a:r>
            <a:r>
              <a:rPr sz="1050" spc="-25" dirty="0">
                <a:latin typeface="Arial MT"/>
                <a:cs typeface="Arial MT"/>
              </a:rPr>
              <a:t> </a:t>
            </a:r>
            <a:r>
              <a:rPr sz="1050" dirty="0">
                <a:latin typeface="Arial MT"/>
                <a:cs typeface="Arial MT"/>
              </a:rPr>
              <a:t>or</a:t>
            </a:r>
            <a:r>
              <a:rPr sz="1050" spc="-35" dirty="0">
                <a:latin typeface="Arial MT"/>
                <a:cs typeface="Arial MT"/>
              </a:rPr>
              <a:t> </a:t>
            </a:r>
            <a:r>
              <a:rPr sz="1050" dirty="0">
                <a:latin typeface="Arial MT"/>
                <a:cs typeface="Arial MT"/>
              </a:rPr>
              <a:t>greater</a:t>
            </a:r>
            <a:r>
              <a:rPr sz="1050" spc="-30" dirty="0">
                <a:latin typeface="Arial MT"/>
                <a:cs typeface="Arial MT"/>
              </a:rPr>
              <a:t> </a:t>
            </a:r>
            <a:r>
              <a:rPr sz="1050" dirty="0">
                <a:latin typeface="Arial MT"/>
                <a:cs typeface="Arial MT"/>
              </a:rPr>
              <a:t>than</a:t>
            </a:r>
            <a:r>
              <a:rPr sz="1050" spc="-25" dirty="0">
                <a:latin typeface="Arial MT"/>
                <a:cs typeface="Arial MT"/>
              </a:rPr>
              <a:t> </a:t>
            </a:r>
            <a:r>
              <a:rPr sz="1050" dirty="0">
                <a:latin typeface="Arial MT"/>
                <a:cs typeface="Arial MT"/>
              </a:rPr>
              <a:t>100</a:t>
            </a:r>
            <a:r>
              <a:rPr sz="1050" spc="-20" dirty="0">
                <a:latin typeface="Arial MT"/>
                <a:cs typeface="Arial MT"/>
              </a:rPr>
              <a:t> </a:t>
            </a:r>
            <a:r>
              <a:rPr sz="1050" dirty="0">
                <a:latin typeface="Arial MT"/>
                <a:cs typeface="Arial MT"/>
              </a:rPr>
              <a:t>on</a:t>
            </a:r>
            <a:r>
              <a:rPr sz="1050" spc="-25"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cancellation</a:t>
            </a:r>
            <a:r>
              <a:rPr sz="1050" spc="-25" dirty="0">
                <a:latin typeface="Arial MT"/>
                <a:cs typeface="Arial MT"/>
              </a:rPr>
              <a:t> </a:t>
            </a:r>
            <a:r>
              <a:rPr sz="1050" spc="-10" dirty="0">
                <a:latin typeface="Arial MT"/>
                <a:cs typeface="Arial MT"/>
              </a:rPr>
              <a:t>rate.</a:t>
            </a:r>
            <a:endParaRPr sz="1050">
              <a:latin typeface="Arial MT"/>
              <a:cs typeface="Arial MT"/>
            </a:endParaRPr>
          </a:p>
        </p:txBody>
      </p:sp>
      <p:sp>
        <p:nvSpPr>
          <p:cNvPr id="3" name="object 3"/>
          <p:cNvSpPr txBox="1"/>
          <p:nvPr/>
        </p:nvSpPr>
        <p:spPr>
          <a:xfrm>
            <a:off x="902004" y="5270118"/>
            <a:ext cx="5608955" cy="647065"/>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The</a:t>
            </a:r>
            <a:r>
              <a:rPr sz="1050" spc="-35"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indicates</a:t>
            </a:r>
            <a:r>
              <a:rPr sz="1050" spc="-3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if</a:t>
            </a:r>
            <a:r>
              <a:rPr sz="1050" spc="-5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customer</a:t>
            </a:r>
            <a:r>
              <a:rPr sz="1050" spc="-35" dirty="0">
                <a:latin typeface="Arial MT"/>
                <a:cs typeface="Arial MT"/>
              </a:rPr>
              <a:t> </a:t>
            </a:r>
            <a:r>
              <a:rPr sz="1050" dirty="0">
                <a:latin typeface="Arial MT"/>
                <a:cs typeface="Arial MT"/>
              </a:rPr>
              <a:t>books</a:t>
            </a:r>
            <a:r>
              <a:rPr sz="1050" spc="-3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hotel</a:t>
            </a:r>
            <a:r>
              <a:rPr sz="1050" spc="-25" dirty="0">
                <a:latin typeface="Arial MT"/>
                <a:cs typeface="Arial MT"/>
              </a:rPr>
              <a:t> </a:t>
            </a:r>
            <a:r>
              <a:rPr sz="1050" dirty="0">
                <a:latin typeface="Arial MT"/>
                <a:cs typeface="Arial MT"/>
              </a:rPr>
              <a:t>two</a:t>
            </a:r>
            <a:r>
              <a:rPr sz="1050" spc="-30" dirty="0">
                <a:latin typeface="Arial MT"/>
                <a:cs typeface="Arial MT"/>
              </a:rPr>
              <a:t> </a:t>
            </a:r>
            <a:r>
              <a:rPr sz="1050" dirty="0">
                <a:latin typeface="Arial MT"/>
                <a:cs typeface="Arial MT"/>
              </a:rPr>
              <a:t>days</a:t>
            </a:r>
            <a:r>
              <a:rPr sz="1050" spc="-30" dirty="0">
                <a:latin typeface="Arial MT"/>
                <a:cs typeface="Arial MT"/>
              </a:rPr>
              <a:t> </a:t>
            </a:r>
            <a:r>
              <a:rPr sz="1050" dirty="0">
                <a:latin typeface="Arial MT"/>
                <a:cs typeface="Arial MT"/>
              </a:rPr>
              <a:t>before</a:t>
            </a:r>
            <a:r>
              <a:rPr sz="1050" spc="-35" dirty="0">
                <a:latin typeface="Arial MT"/>
                <a:cs typeface="Arial MT"/>
              </a:rPr>
              <a:t> </a:t>
            </a:r>
            <a:r>
              <a:rPr sz="1050" dirty="0">
                <a:latin typeface="Arial MT"/>
                <a:cs typeface="Arial MT"/>
              </a:rPr>
              <a:t>their</a:t>
            </a:r>
            <a:r>
              <a:rPr sz="1050" spc="-45" dirty="0">
                <a:latin typeface="Arial MT"/>
                <a:cs typeface="Arial MT"/>
              </a:rPr>
              <a:t> </a:t>
            </a:r>
            <a:r>
              <a:rPr sz="1050" dirty="0">
                <a:latin typeface="Arial MT"/>
                <a:cs typeface="Arial MT"/>
              </a:rPr>
              <a:t>desired</a:t>
            </a:r>
            <a:r>
              <a:rPr sz="1050" spc="-30" dirty="0">
                <a:latin typeface="Arial MT"/>
                <a:cs typeface="Arial MT"/>
              </a:rPr>
              <a:t> </a:t>
            </a:r>
            <a:r>
              <a:rPr sz="1050" dirty="0">
                <a:latin typeface="Arial MT"/>
                <a:cs typeface="Arial MT"/>
              </a:rPr>
              <a:t>date,</a:t>
            </a:r>
            <a:r>
              <a:rPr sz="1050" spc="-35" dirty="0">
                <a:latin typeface="Arial MT"/>
                <a:cs typeface="Arial MT"/>
              </a:rPr>
              <a:t> </a:t>
            </a:r>
            <a:r>
              <a:rPr sz="1050" spc="-25" dirty="0">
                <a:latin typeface="Arial MT"/>
                <a:cs typeface="Arial MT"/>
              </a:rPr>
              <a:t>the </a:t>
            </a:r>
            <a:r>
              <a:rPr sz="1050" dirty="0">
                <a:latin typeface="Arial MT"/>
                <a:cs typeface="Arial MT"/>
              </a:rPr>
              <a:t>chances</a:t>
            </a:r>
            <a:r>
              <a:rPr sz="1050" spc="-20" dirty="0">
                <a:latin typeface="Arial MT"/>
                <a:cs typeface="Arial MT"/>
              </a:rPr>
              <a:t> </a:t>
            </a:r>
            <a:r>
              <a:rPr sz="1050" dirty="0">
                <a:latin typeface="Arial MT"/>
                <a:cs typeface="Arial MT"/>
              </a:rPr>
              <a:t>of</a:t>
            </a:r>
            <a:r>
              <a:rPr sz="1050" spc="-25" dirty="0">
                <a:latin typeface="Arial MT"/>
                <a:cs typeface="Arial MT"/>
              </a:rPr>
              <a:t> </a:t>
            </a:r>
            <a:r>
              <a:rPr sz="1050" spc="-10" dirty="0">
                <a:latin typeface="Arial MT"/>
                <a:cs typeface="Arial MT"/>
              </a:rPr>
              <a:t>cancellation</a:t>
            </a:r>
            <a:r>
              <a:rPr sz="1050" spc="-15" dirty="0">
                <a:latin typeface="Arial MT"/>
                <a:cs typeface="Arial MT"/>
              </a:rPr>
              <a:t> </a:t>
            </a:r>
            <a:r>
              <a:rPr sz="1050" dirty="0">
                <a:latin typeface="Arial MT"/>
                <a:cs typeface="Arial MT"/>
              </a:rPr>
              <a:t>rate</a:t>
            </a:r>
            <a:r>
              <a:rPr sz="1050" spc="-20" dirty="0">
                <a:latin typeface="Arial MT"/>
                <a:cs typeface="Arial MT"/>
              </a:rPr>
              <a:t> </a:t>
            </a:r>
            <a:r>
              <a:rPr sz="1050" dirty="0">
                <a:latin typeface="Arial MT"/>
                <a:cs typeface="Arial MT"/>
              </a:rPr>
              <a:t>are</a:t>
            </a:r>
            <a:r>
              <a:rPr sz="1050" spc="-20" dirty="0">
                <a:latin typeface="Arial MT"/>
                <a:cs typeface="Arial MT"/>
              </a:rPr>
              <a:t> </a:t>
            </a:r>
            <a:r>
              <a:rPr sz="1050" dirty="0">
                <a:latin typeface="Arial MT"/>
                <a:cs typeface="Arial MT"/>
              </a:rPr>
              <a:t>only</a:t>
            </a:r>
            <a:r>
              <a:rPr sz="1050" spc="-20" dirty="0">
                <a:latin typeface="Arial MT"/>
                <a:cs typeface="Arial MT"/>
              </a:rPr>
              <a:t> </a:t>
            </a:r>
            <a:r>
              <a:rPr sz="1050" dirty="0">
                <a:latin typeface="Arial MT"/>
                <a:cs typeface="Arial MT"/>
              </a:rPr>
              <a:t>7.5%,</a:t>
            </a:r>
            <a:r>
              <a:rPr sz="1050" spc="-25" dirty="0">
                <a:latin typeface="Arial MT"/>
                <a:cs typeface="Arial MT"/>
              </a:rPr>
              <a:t> </a:t>
            </a:r>
            <a:r>
              <a:rPr sz="1050" dirty="0">
                <a:latin typeface="Arial MT"/>
                <a:cs typeface="Arial MT"/>
              </a:rPr>
              <a:t>suggesting</a:t>
            </a:r>
            <a:r>
              <a:rPr sz="1050" spc="-20" dirty="0">
                <a:latin typeface="Arial MT"/>
                <a:cs typeface="Arial MT"/>
              </a:rPr>
              <a:t> </a:t>
            </a:r>
            <a:r>
              <a:rPr sz="1050" dirty="0">
                <a:latin typeface="Arial MT"/>
                <a:cs typeface="Arial MT"/>
              </a:rPr>
              <a:t>a</a:t>
            </a:r>
            <a:r>
              <a:rPr sz="1050" spc="-15" dirty="0">
                <a:latin typeface="Arial MT"/>
                <a:cs typeface="Arial MT"/>
              </a:rPr>
              <a:t> </a:t>
            </a:r>
            <a:r>
              <a:rPr sz="1050" dirty="0">
                <a:latin typeface="Arial MT"/>
                <a:cs typeface="Arial MT"/>
              </a:rPr>
              <a:t>low</a:t>
            </a:r>
            <a:r>
              <a:rPr sz="1050" spc="-15" dirty="0">
                <a:latin typeface="Arial MT"/>
                <a:cs typeface="Arial MT"/>
              </a:rPr>
              <a:t> </a:t>
            </a:r>
            <a:r>
              <a:rPr sz="1050" spc="-10" dirty="0">
                <a:latin typeface="Arial MT"/>
                <a:cs typeface="Arial MT"/>
              </a:rPr>
              <a:t>probability</a:t>
            </a:r>
            <a:r>
              <a:rPr sz="1050" spc="-15" dirty="0">
                <a:latin typeface="Arial MT"/>
                <a:cs typeface="Arial MT"/>
              </a:rPr>
              <a:t> </a:t>
            </a:r>
            <a:r>
              <a:rPr sz="1050" dirty="0">
                <a:latin typeface="Arial MT"/>
                <a:cs typeface="Arial MT"/>
              </a:rPr>
              <a:t>of</a:t>
            </a:r>
            <a:r>
              <a:rPr sz="1050" spc="-25" dirty="0">
                <a:latin typeface="Arial MT"/>
                <a:cs typeface="Arial MT"/>
              </a:rPr>
              <a:t> </a:t>
            </a:r>
            <a:r>
              <a:rPr sz="1050" spc="-10" dirty="0">
                <a:latin typeface="Arial MT"/>
                <a:cs typeface="Arial MT"/>
              </a:rPr>
              <a:t>cancellation.</a:t>
            </a:r>
            <a:endParaRPr sz="1050">
              <a:latin typeface="Arial MT"/>
              <a:cs typeface="Arial MT"/>
            </a:endParaRPr>
          </a:p>
          <a:p>
            <a:pPr marL="12700" marR="301625">
              <a:lnSpc>
                <a:spcPts val="1200"/>
              </a:lnSpc>
              <a:spcBef>
                <a:spcPts val="15"/>
              </a:spcBef>
            </a:pPr>
            <a:r>
              <a:rPr sz="1050" dirty="0">
                <a:latin typeface="Arial MT"/>
                <a:cs typeface="Arial MT"/>
              </a:rPr>
              <a:t>Let’s</a:t>
            </a:r>
            <a:r>
              <a:rPr sz="1050" spc="-25" dirty="0">
                <a:latin typeface="Arial MT"/>
                <a:cs typeface="Arial MT"/>
              </a:rPr>
              <a:t> </a:t>
            </a:r>
            <a:r>
              <a:rPr sz="1050" dirty="0">
                <a:latin typeface="Arial MT"/>
                <a:cs typeface="Arial MT"/>
              </a:rPr>
              <a:t>find</a:t>
            </a:r>
            <a:r>
              <a:rPr sz="1050" spc="-25" dirty="0">
                <a:latin typeface="Arial MT"/>
                <a:cs typeface="Arial MT"/>
              </a:rPr>
              <a:t> </a:t>
            </a:r>
            <a:r>
              <a:rPr sz="1050" dirty="0">
                <a:latin typeface="Arial MT"/>
                <a:cs typeface="Arial MT"/>
              </a:rPr>
              <a:t>If</a:t>
            </a:r>
            <a:r>
              <a:rPr sz="1050" spc="-30"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customer</a:t>
            </a:r>
            <a:r>
              <a:rPr sz="1050" spc="-30" dirty="0">
                <a:latin typeface="Arial MT"/>
                <a:cs typeface="Arial MT"/>
              </a:rPr>
              <a:t> </a:t>
            </a:r>
            <a:r>
              <a:rPr sz="1050" dirty="0">
                <a:latin typeface="Arial MT"/>
                <a:cs typeface="Arial MT"/>
              </a:rPr>
              <a:t>books</a:t>
            </a:r>
            <a:r>
              <a:rPr sz="1050" spc="-25"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hotel</a:t>
            </a:r>
            <a:r>
              <a:rPr sz="1050" spc="-20" dirty="0">
                <a:latin typeface="Arial MT"/>
                <a:cs typeface="Arial MT"/>
              </a:rPr>
              <a:t> </a:t>
            </a:r>
            <a:r>
              <a:rPr sz="1050" dirty="0">
                <a:latin typeface="Arial MT"/>
                <a:cs typeface="Arial MT"/>
              </a:rPr>
              <a:t>one</a:t>
            </a:r>
            <a:r>
              <a:rPr sz="1050" spc="-35" dirty="0">
                <a:latin typeface="Arial MT"/>
                <a:cs typeface="Arial MT"/>
              </a:rPr>
              <a:t> </a:t>
            </a:r>
            <a:r>
              <a:rPr sz="1050" dirty="0">
                <a:latin typeface="Arial MT"/>
                <a:cs typeface="Arial MT"/>
              </a:rPr>
              <a:t>month</a:t>
            </a:r>
            <a:r>
              <a:rPr sz="1050" spc="-20"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advance,</a:t>
            </a:r>
            <a:r>
              <a:rPr sz="1050" spc="-30" dirty="0">
                <a:latin typeface="Arial MT"/>
                <a:cs typeface="Arial MT"/>
              </a:rPr>
              <a:t> </a:t>
            </a:r>
            <a:r>
              <a:rPr sz="1050" dirty="0">
                <a:latin typeface="Arial MT"/>
                <a:cs typeface="Arial MT"/>
              </a:rPr>
              <a:t>how</a:t>
            </a:r>
            <a:r>
              <a:rPr sz="1050" spc="-35" dirty="0">
                <a:latin typeface="Arial MT"/>
                <a:cs typeface="Arial MT"/>
              </a:rPr>
              <a:t> </a:t>
            </a:r>
            <a:r>
              <a:rPr sz="1050" dirty="0">
                <a:latin typeface="Arial MT"/>
                <a:cs typeface="Arial MT"/>
              </a:rPr>
              <a:t>much</a:t>
            </a:r>
            <a:r>
              <a:rPr sz="1050" spc="-25" dirty="0">
                <a:latin typeface="Arial MT"/>
                <a:cs typeface="Arial MT"/>
              </a:rPr>
              <a:t> </a:t>
            </a:r>
            <a:r>
              <a:rPr sz="1050" dirty="0">
                <a:latin typeface="Arial MT"/>
                <a:cs typeface="Arial MT"/>
              </a:rPr>
              <a:t>does</a:t>
            </a:r>
            <a:r>
              <a:rPr sz="1050" spc="-25" dirty="0">
                <a:latin typeface="Arial MT"/>
                <a:cs typeface="Arial MT"/>
              </a:rPr>
              <a:t> </a:t>
            </a:r>
            <a:r>
              <a:rPr sz="1050" dirty="0">
                <a:latin typeface="Arial MT"/>
                <a:cs typeface="Arial MT"/>
              </a:rPr>
              <a:t>it</a:t>
            </a:r>
            <a:r>
              <a:rPr sz="1050" spc="-30" dirty="0">
                <a:latin typeface="Arial MT"/>
                <a:cs typeface="Arial MT"/>
              </a:rPr>
              <a:t> </a:t>
            </a:r>
            <a:r>
              <a:rPr sz="1050" dirty="0">
                <a:latin typeface="Arial MT"/>
                <a:cs typeface="Arial MT"/>
              </a:rPr>
              <a:t>impact</a:t>
            </a:r>
            <a:r>
              <a:rPr sz="1050" spc="-25" dirty="0">
                <a:latin typeface="Arial MT"/>
                <a:cs typeface="Arial MT"/>
              </a:rPr>
              <a:t> the </a:t>
            </a:r>
            <a:r>
              <a:rPr sz="1050" spc="-10" dirty="0">
                <a:latin typeface="Arial MT"/>
                <a:cs typeface="Arial MT"/>
              </a:rPr>
              <a:t>cancellation</a:t>
            </a:r>
            <a:r>
              <a:rPr sz="1050" spc="25" dirty="0">
                <a:latin typeface="Arial MT"/>
                <a:cs typeface="Arial MT"/>
              </a:rPr>
              <a:t> </a:t>
            </a:r>
            <a:r>
              <a:rPr sz="1050" spc="-10" dirty="0">
                <a:latin typeface="Arial MT"/>
                <a:cs typeface="Arial MT"/>
              </a:rPr>
              <a:t>rate?"</a:t>
            </a:r>
            <a:endParaRPr sz="1050">
              <a:latin typeface="Arial MT"/>
              <a:cs typeface="Arial MT"/>
            </a:endParaRPr>
          </a:p>
        </p:txBody>
      </p:sp>
      <p:sp>
        <p:nvSpPr>
          <p:cNvPr id="4" name="object 4"/>
          <p:cNvSpPr txBox="1"/>
          <p:nvPr/>
        </p:nvSpPr>
        <p:spPr>
          <a:xfrm>
            <a:off x="902004" y="9441891"/>
            <a:ext cx="5521325" cy="340360"/>
          </a:xfrm>
          <a:prstGeom prst="rect">
            <a:avLst/>
          </a:prstGeom>
        </p:spPr>
        <p:txBody>
          <a:bodyPr vert="horz" wrap="square" lIns="0" tIns="23495" rIns="0" bIns="0" rtlCol="0">
            <a:spAutoFit/>
          </a:bodyPr>
          <a:lstStyle/>
          <a:p>
            <a:pPr marL="12700" marR="5080">
              <a:lnSpc>
                <a:spcPts val="1210"/>
              </a:lnSpc>
              <a:spcBef>
                <a:spcPts val="185"/>
              </a:spcBef>
            </a:pPr>
            <a:r>
              <a:rPr sz="1050" dirty="0">
                <a:latin typeface="Arial MT"/>
                <a:cs typeface="Arial MT"/>
              </a:rPr>
              <a:t>If</a:t>
            </a:r>
            <a:r>
              <a:rPr sz="1050" spc="-25"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customer</a:t>
            </a:r>
            <a:r>
              <a:rPr sz="1050" spc="-25" dirty="0">
                <a:latin typeface="Arial MT"/>
                <a:cs typeface="Arial MT"/>
              </a:rPr>
              <a:t> </a:t>
            </a:r>
            <a:r>
              <a:rPr sz="1050" dirty="0">
                <a:latin typeface="Arial MT"/>
                <a:cs typeface="Arial MT"/>
              </a:rPr>
              <a:t>books</a:t>
            </a:r>
            <a:r>
              <a:rPr sz="1050" spc="-20" dirty="0">
                <a:latin typeface="Arial MT"/>
                <a:cs typeface="Arial MT"/>
              </a:rPr>
              <a:t> </a:t>
            </a:r>
            <a:r>
              <a:rPr sz="1050" dirty="0">
                <a:latin typeface="Arial MT"/>
                <a:cs typeface="Arial MT"/>
              </a:rPr>
              <a:t>a</a:t>
            </a:r>
            <a:r>
              <a:rPr sz="1050" spc="-20" dirty="0">
                <a:latin typeface="Arial MT"/>
                <a:cs typeface="Arial MT"/>
              </a:rPr>
              <a:t> </a:t>
            </a:r>
            <a:r>
              <a:rPr sz="1050" dirty="0">
                <a:latin typeface="Arial MT"/>
                <a:cs typeface="Arial MT"/>
              </a:rPr>
              <a:t>hotel</a:t>
            </a:r>
            <a:r>
              <a:rPr sz="1050" spc="-15" dirty="0">
                <a:latin typeface="Arial MT"/>
                <a:cs typeface="Arial MT"/>
              </a:rPr>
              <a:t> </a:t>
            </a:r>
            <a:r>
              <a:rPr sz="1050" dirty="0">
                <a:latin typeface="Arial MT"/>
                <a:cs typeface="Arial MT"/>
              </a:rPr>
              <a:t>one</a:t>
            </a:r>
            <a:r>
              <a:rPr sz="1050" spc="-20" dirty="0">
                <a:latin typeface="Arial MT"/>
                <a:cs typeface="Arial MT"/>
              </a:rPr>
              <a:t> </a:t>
            </a:r>
            <a:r>
              <a:rPr sz="1050" dirty="0">
                <a:latin typeface="Arial MT"/>
                <a:cs typeface="Arial MT"/>
              </a:rPr>
              <a:t>month</a:t>
            </a:r>
            <a:r>
              <a:rPr sz="1050" spc="-20" dirty="0">
                <a:latin typeface="Arial MT"/>
                <a:cs typeface="Arial MT"/>
              </a:rPr>
              <a:t> </a:t>
            </a:r>
            <a:r>
              <a:rPr sz="1050" dirty="0">
                <a:latin typeface="Arial MT"/>
                <a:cs typeface="Arial MT"/>
              </a:rPr>
              <a:t>(30</a:t>
            </a:r>
            <a:r>
              <a:rPr sz="1050" spc="-20" dirty="0">
                <a:latin typeface="Arial MT"/>
                <a:cs typeface="Arial MT"/>
              </a:rPr>
              <a:t> </a:t>
            </a:r>
            <a:r>
              <a:rPr sz="1050" dirty="0">
                <a:latin typeface="Arial MT"/>
                <a:cs typeface="Arial MT"/>
              </a:rPr>
              <a:t>days)</a:t>
            </a:r>
            <a:r>
              <a:rPr sz="1050" spc="-25" dirty="0">
                <a:latin typeface="Arial MT"/>
                <a:cs typeface="Arial MT"/>
              </a:rPr>
              <a:t> </a:t>
            </a:r>
            <a:r>
              <a:rPr sz="1050" dirty="0">
                <a:latin typeface="Arial MT"/>
                <a:cs typeface="Arial MT"/>
              </a:rPr>
              <a:t>in</a:t>
            </a:r>
            <a:r>
              <a:rPr sz="1050" spc="-20" dirty="0">
                <a:latin typeface="Arial MT"/>
                <a:cs typeface="Arial MT"/>
              </a:rPr>
              <a:t> </a:t>
            </a:r>
            <a:r>
              <a:rPr sz="1050" dirty="0">
                <a:latin typeface="Arial MT"/>
                <a:cs typeface="Arial MT"/>
              </a:rPr>
              <a:t>advance,</a:t>
            </a:r>
            <a:r>
              <a:rPr sz="1050" spc="-25" dirty="0">
                <a:latin typeface="Arial MT"/>
                <a:cs typeface="Arial MT"/>
              </a:rPr>
              <a:t> </a:t>
            </a:r>
            <a:r>
              <a:rPr sz="1050" dirty="0">
                <a:latin typeface="Arial MT"/>
                <a:cs typeface="Arial MT"/>
              </a:rPr>
              <a:t>the</a:t>
            </a:r>
            <a:r>
              <a:rPr sz="1050" spc="-20" dirty="0">
                <a:latin typeface="Arial MT"/>
                <a:cs typeface="Arial MT"/>
              </a:rPr>
              <a:t> </a:t>
            </a:r>
            <a:r>
              <a:rPr sz="1050" dirty="0">
                <a:latin typeface="Arial MT"/>
                <a:cs typeface="Arial MT"/>
              </a:rPr>
              <a:t>chances</a:t>
            </a:r>
            <a:r>
              <a:rPr sz="1050" spc="-20" dirty="0">
                <a:latin typeface="Arial MT"/>
                <a:cs typeface="Arial MT"/>
              </a:rPr>
              <a:t> </a:t>
            </a:r>
            <a:r>
              <a:rPr sz="1050" dirty="0">
                <a:latin typeface="Arial MT"/>
                <a:cs typeface="Arial MT"/>
              </a:rPr>
              <a:t>of</a:t>
            </a:r>
            <a:r>
              <a:rPr sz="1050" spc="-25" dirty="0">
                <a:latin typeface="Arial MT"/>
                <a:cs typeface="Arial MT"/>
              </a:rPr>
              <a:t> </a:t>
            </a:r>
            <a:r>
              <a:rPr sz="1050" spc="-10" dirty="0">
                <a:latin typeface="Arial MT"/>
                <a:cs typeface="Arial MT"/>
              </a:rPr>
              <a:t>cancellation</a:t>
            </a:r>
            <a:r>
              <a:rPr sz="1050" spc="-20" dirty="0">
                <a:latin typeface="Arial MT"/>
                <a:cs typeface="Arial MT"/>
              </a:rPr>
              <a:t> rate </a:t>
            </a:r>
            <a:r>
              <a:rPr sz="1050" dirty="0">
                <a:latin typeface="Arial MT"/>
                <a:cs typeface="Arial MT"/>
              </a:rPr>
              <a:t>increase</a:t>
            </a:r>
            <a:r>
              <a:rPr sz="1050" spc="-40" dirty="0">
                <a:latin typeface="Arial MT"/>
                <a:cs typeface="Arial MT"/>
              </a:rPr>
              <a:t> </a:t>
            </a:r>
            <a:r>
              <a:rPr sz="1050" dirty="0">
                <a:latin typeface="Arial MT"/>
                <a:cs typeface="Arial MT"/>
              </a:rPr>
              <a:t>compared</a:t>
            </a:r>
            <a:r>
              <a:rPr sz="1050" spc="-35" dirty="0">
                <a:latin typeface="Arial MT"/>
                <a:cs typeface="Arial MT"/>
              </a:rPr>
              <a:t> </a:t>
            </a:r>
            <a:r>
              <a:rPr sz="1050" dirty="0">
                <a:latin typeface="Arial MT"/>
                <a:cs typeface="Arial MT"/>
              </a:rPr>
              <a:t>to</a:t>
            </a:r>
            <a:r>
              <a:rPr sz="1050" spc="-40" dirty="0">
                <a:latin typeface="Arial MT"/>
                <a:cs typeface="Arial MT"/>
              </a:rPr>
              <a:t> </a:t>
            </a:r>
            <a:r>
              <a:rPr sz="1050" dirty="0">
                <a:latin typeface="Arial MT"/>
                <a:cs typeface="Arial MT"/>
              </a:rPr>
              <a:t>booking</a:t>
            </a:r>
            <a:r>
              <a:rPr sz="1050" spc="-35" dirty="0">
                <a:latin typeface="Arial MT"/>
                <a:cs typeface="Arial MT"/>
              </a:rPr>
              <a:t> </a:t>
            </a:r>
            <a:r>
              <a:rPr sz="1050" dirty="0">
                <a:latin typeface="Arial MT"/>
                <a:cs typeface="Arial MT"/>
              </a:rPr>
              <a:t>a</a:t>
            </a:r>
            <a:r>
              <a:rPr sz="1050" spc="-50" dirty="0">
                <a:latin typeface="Arial MT"/>
                <a:cs typeface="Arial MT"/>
              </a:rPr>
              <a:t> </a:t>
            </a:r>
            <a:r>
              <a:rPr sz="1050" dirty="0">
                <a:latin typeface="Arial MT"/>
                <a:cs typeface="Arial MT"/>
              </a:rPr>
              <a:t>hotel</a:t>
            </a:r>
            <a:r>
              <a:rPr sz="1050" spc="-45" dirty="0">
                <a:latin typeface="Arial MT"/>
                <a:cs typeface="Arial MT"/>
              </a:rPr>
              <a:t> </a:t>
            </a:r>
            <a:r>
              <a:rPr sz="1050" dirty="0">
                <a:latin typeface="Arial MT"/>
                <a:cs typeface="Arial MT"/>
              </a:rPr>
              <a:t>just</a:t>
            </a:r>
            <a:r>
              <a:rPr sz="1050" spc="-45" dirty="0">
                <a:latin typeface="Arial MT"/>
                <a:cs typeface="Arial MT"/>
              </a:rPr>
              <a:t> </a:t>
            </a:r>
            <a:r>
              <a:rPr sz="1050" dirty="0">
                <a:latin typeface="Arial MT"/>
                <a:cs typeface="Arial MT"/>
              </a:rPr>
              <a:t>2</a:t>
            </a:r>
            <a:r>
              <a:rPr sz="1050" spc="-35" dirty="0">
                <a:latin typeface="Arial MT"/>
                <a:cs typeface="Arial MT"/>
              </a:rPr>
              <a:t> </a:t>
            </a:r>
            <a:r>
              <a:rPr sz="1050" dirty="0">
                <a:latin typeface="Arial MT"/>
                <a:cs typeface="Arial MT"/>
              </a:rPr>
              <a:t>days</a:t>
            </a:r>
            <a:r>
              <a:rPr sz="1050" spc="-40" dirty="0">
                <a:latin typeface="Arial MT"/>
                <a:cs typeface="Arial MT"/>
              </a:rPr>
              <a:t> </a:t>
            </a:r>
            <a:r>
              <a:rPr sz="1050" dirty="0">
                <a:latin typeface="Arial MT"/>
                <a:cs typeface="Arial MT"/>
              </a:rPr>
              <a:t>before</a:t>
            </a:r>
            <a:r>
              <a:rPr sz="1050" spc="-35" dirty="0">
                <a:latin typeface="Arial MT"/>
                <a:cs typeface="Arial MT"/>
              </a:rPr>
              <a:t> </a:t>
            </a:r>
            <a:r>
              <a:rPr sz="1050" dirty="0">
                <a:latin typeface="Arial MT"/>
                <a:cs typeface="Arial MT"/>
              </a:rPr>
              <a:t>the</a:t>
            </a:r>
            <a:r>
              <a:rPr sz="1050" spc="-40" dirty="0">
                <a:latin typeface="Arial MT"/>
                <a:cs typeface="Arial MT"/>
              </a:rPr>
              <a:t> </a:t>
            </a:r>
            <a:r>
              <a:rPr sz="1050" dirty="0">
                <a:latin typeface="Arial MT"/>
                <a:cs typeface="Arial MT"/>
              </a:rPr>
              <a:t>desired</a:t>
            </a:r>
            <a:r>
              <a:rPr sz="1050" spc="-35" dirty="0">
                <a:latin typeface="Arial MT"/>
                <a:cs typeface="Arial MT"/>
              </a:rPr>
              <a:t> </a:t>
            </a:r>
            <a:r>
              <a:rPr sz="1050" spc="-10" dirty="0">
                <a:latin typeface="Arial MT"/>
                <a:cs typeface="Arial MT"/>
              </a:rPr>
              <a:t>date.</a:t>
            </a:r>
            <a:endParaRPr sz="1050">
              <a:latin typeface="Arial MT"/>
              <a:cs typeface="Arial MT"/>
            </a:endParaRPr>
          </a:p>
        </p:txBody>
      </p:sp>
      <p:pic>
        <p:nvPicPr>
          <p:cNvPr id="5" name="object 5"/>
          <p:cNvPicPr/>
          <p:nvPr/>
        </p:nvPicPr>
        <p:blipFill>
          <a:blip r:embed="rId2" cstate="print"/>
          <a:stretch>
            <a:fillRect/>
          </a:stretch>
        </p:blipFill>
        <p:spPr>
          <a:xfrm>
            <a:off x="1818131" y="2085436"/>
            <a:ext cx="3942504" cy="2444557"/>
          </a:xfrm>
          <a:prstGeom prst="rect">
            <a:avLst/>
          </a:prstGeom>
        </p:spPr>
      </p:pic>
      <p:pic>
        <p:nvPicPr>
          <p:cNvPr id="6" name="object 6"/>
          <p:cNvPicPr/>
          <p:nvPr/>
        </p:nvPicPr>
        <p:blipFill>
          <a:blip r:embed="rId3" cstate="print"/>
          <a:stretch>
            <a:fillRect/>
          </a:stretch>
        </p:blipFill>
        <p:spPr>
          <a:xfrm>
            <a:off x="1741297" y="6274942"/>
            <a:ext cx="2674236" cy="30486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555"/>
            <a:ext cx="5434330" cy="339090"/>
          </a:xfrm>
          <a:prstGeom prst="rect">
            <a:avLst/>
          </a:prstGeom>
        </p:spPr>
        <p:txBody>
          <a:bodyPr vert="horz" wrap="square" lIns="0" tIns="24765" rIns="0" bIns="0" rtlCol="0">
            <a:spAutoFit/>
          </a:bodyPr>
          <a:lstStyle/>
          <a:p>
            <a:pPr marL="12700" marR="5080">
              <a:lnSpc>
                <a:spcPts val="1200"/>
              </a:lnSpc>
              <a:spcBef>
                <a:spcPts val="195"/>
              </a:spcBef>
            </a:pPr>
            <a:r>
              <a:rPr sz="1050" dirty="0">
                <a:latin typeface="Arial MT"/>
                <a:cs typeface="Arial MT"/>
              </a:rPr>
              <a:t>Let's</a:t>
            </a:r>
            <a:r>
              <a:rPr sz="1050" spc="-25" dirty="0">
                <a:latin typeface="Arial MT"/>
                <a:cs typeface="Arial MT"/>
              </a:rPr>
              <a:t> </a:t>
            </a:r>
            <a:r>
              <a:rPr sz="1050" dirty="0">
                <a:latin typeface="Arial MT"/>
                <a:cs typeface="Arial MT"/>
              </a:rPr>
              <a:t>identify</a:t>
            </a:r>
            <a:r>
              <a:rPr sz="1050" spc="-25" dirty="0">
                <a:latin typeface="Arial MT"/>
                <a:cs typeface="Arial MT"/>
              </a:rPr>
              <a:t> </a:t>
            </a:r>
            <a:r>
              <a:rPr sz="1050" dirty="0">
                <a:latin typeface="Arial MT"/>
                <a:cs typeface="Arial MT"/>
              </a:rPr>
              <a:t>the</a:t>
            </a:r>
            <a:r>
              <a:rPr sz="1050" spc="-35" dirty="0">
                <a:latin typeface="Arial MT"/>
                <a:cs typeface="Arial MT"/>
              </a:rPr>
              <a:t> </a:t>
            </a:r>
            <a:r>
              <a:rPr sz="1050" dirty="0">
                <a:latin typeface="Arial MT"/>
                <a:cs typeface="Arial MT"/>
              </a:rPr>
              <a:t>impact</a:t>
            </a:r>
            <a:r>
              <a:rPr sz="1050" spc="-25" dirty="0">
                <a:latin typeface="Arial MT"/>
                <a:cs typeface="Arial MT"/>
              </a:rPr>
              <a:t> </a:t>
            </a:r>
            <a:r>
              <a:rPr sz="1050" dirty="0">
                <a:latin typeface="Arial MT"/>
                <a:cs typeface="Arial MT"/>
              </a:rPr>
              <a:t>on</a:t>
            </a:r>
            <a:r>
              <a:rPr sz="1050" spc="-25" dirty="0">
                <a:latin typeface="Arial MT"/>
                <a:cs typeface="Arial MT"/>
              </a:rPr>
              <a:t> </a:t>
            </a:r>
            <a:r>
              <a:rPr sz="1050" dirty="0">
                <a:latin typeface="Arial MT"/>
                <a:cs typeface="Arial MT"/>
              </a:rPr>
              <a:t>the</a:t>
            </a:r>
            <a:r>
              <a:rPr sz="1050" spc="-25" dirty="0">
                <a:latin typeface="Arial MT"/>
                <a:cs typeface="Arial MT"/>
              </a:rPr>
              <a:t> </a:t>
            </a:r>
            <a:r>
              <a:rPr sz="1050" spc="-10" dirty="0">
                <a:latin typeface="Arial MT"/>
                <a:cs typeface="Arial MT"/>
              </a:rPr>
              <a:t>cancellation</a:t>
            </a:r>
            <a:r>
              <a:rPr sz="1050" spc="-25" dirty="0">
                <a:latin typeface="Arial MT"/>
                <a:cs typeface="Arial MT"/>
              </a:rPr>
              <a:t> </a:t>
            </a:r>
            <a:r>
              <a:rPr sz="1050" dirty="0">
                <a:latin typeface="Arial MT"/>
                <a:cs typeface="Arial MT"/>
              </a:rPr>
              <a:t>rate</a:t>
            </a:r>
            <a:r>
              <a:rPr sz="1050" spc="-20" dirty="0">
                <a:latin typeface="Arial MT"/>
                <a:cs typeface="Arial MT"/>
              </a:rPr>
              <a:t> </a:t>
            </a:r>
            <a:r>
              <a:rPr sz="1050" dirty="0">
                <a:latin typeface="Arial MT"/>
                <a:cs typeface="Arial MT"/>
              </a:rPr>
              <a:t>when</a:t>
            </a:r>
            <a:r>
              <a:rPr sz="1050" spc="-25"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customer</a:t>
            </a:r>
            <a:r>
              <a:rPr sz="1050" spc="-30" dirty="0">
                <a:latin typeface="Arial MT"/>
                <a:cs typeface="Arial MT"/>
              </a:rPr>
              <a:t> </a:t>
            </a:r>
            <a:r>
              <a:rPr sz="1050" dirty="0">
                <a:latin typeface="Arial MT"/>
                <a:cs typeface="Arial MT"/>
              </a:rPr>
              <a:t>books</a:t>
            </a:r>
            <a:r>
              <a:rPr sz="1050" spc="-20"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hotel</a:t>
            </a:r>
            <a:r>
              <a:rPr sz="1050" spc="-20" dirty="0">
                <a:latin typeface="Arial MT"/>
                <a:cs typeface="Arial MT"/>
              </a:rPr>
              <a:t> </a:t>
            </a:r>
            <a:r>
              <a:rPr sz="1050" dirty="0">
                <a:latin typeface="Arial MT"/>
                <a:cs typeface="Arial MT"/>
              </a:rPr>
              <a:t>100</a:t>
            </a:r>
            <a:r>
              <a:rPr sz="1050" spc="-20" dirty="0">
                <a:latin typeface="Arial MT"/>
                <a:cs typeface="Arial MT"/>
              </a:rPr>
              <a:t> </a:t>
            </a:r>
            <a:r>
              <a:rPr sz="1050" dirty="0">
                <a:latin typeface="Arial MT"/>
                <a:cs typeface="Arial MT"/>
              </a:rPr>
              <a:t>days</a:t>
            </a:r>
            <a:r>
              <a:rPr sz="1050" spc="-25" dirty="0">
                <a:latin typeface="Arial MT"/>
                <a:cs typeface="Arial MT"/>
              </a:rPr>
              <a:t> in </a:t>
            </a:r>
            <a:r>
              <a:rPr sz="1050" dirty="0">
                <a:latin typeface="Arial MT"/>
                <a:cs typeface="Arial MT"/>
              </a:rPr>
              <a:t>advance</a:t>
            </a:r>
            <a:r>
              <a:rPr sz="1050" spc="-40" dirty="0">
                <a:latin typeface="Arial MT"/>
                <a:cs typeface="Arial MT"/>
              </a:rPr>
              <a:t> </a:t>
            </a:r>
            <a:r>
              <a:rPr sz="1050" dirty="0">
                <a:latin typeface="Arial MT"/>
                <a:cs typeface="Arial MT"/>
              </a:rPr>
              <a:t>before</a:t>
            </a:r>
            <a:r>
              <a:rPr sz="1050" spc="-40" dirty="0">
                <a:latin typeface="Arial MT"/>
                <a:cs typeface="Arial MT"/>
              </a:rPr>
              <a:t> </a:t>
            </a:r>
            <a:r>
              <a:rPr sz="1050" dirty="0">
                <a:latin typeface="Arial MT"/>
                <a:cs typeface="Arial MT"/>
              </a:rPr>
              <a:t>their</a:t>
            </a:r>
            <a:r>
              <a:rPr sz="1050" spc="-40" dirty="0">
                <a:latin typeface="Arial MT"/>
                <a:cs typeface="Arial MT"/>
              </a:rPr>
              <a:t> </a:t>
            </a:r>
            <a:r>
              <a:rPr sz="1050" spc="-10" dirty="0">
                <a:latin typeface="Arial MT"/>
                <a:cs typeface="Arial MT"/>
              </a:rPr>
              <a:t>arrival.</a:t>
            </a:r>
            <a:endParaRPr sz="1050">
              <a:latin typeface="Arial MT"/>
              <a:cs typeface="Arial MT"/>
            </a:endParaRPr>
          </a:p>
        </p:txBody>
      </p:sp>
      <p:sp>
        <p:nvSpPr>
          <p:cNvPr id="3" name="object 3"/>
          <p:cNvSpPr txBox="1"/>
          <p:nvPr/>
        </p:nvSpPr>
        <p:spPr>
          <a:xfrm>
            <a:off x="902004" y="6356984"/>
            <a:ext cx="5713730" cy="647065"/>
          </a:xfrm>
          <a:prstGeom prst="rect">
            <a:avLst/>
          </a:prstGeom>
        </p:spPr>
        <p:txBody>
          <a:bodyPr vert="horz" wrap="square" lIns="0" tIns="19685" rIns="0" bIns="0" rtlCol="0">
            <a:spAutoFit/>
          </a:bodyPr>
          <a:lstStyle/>
          <a:p>
            <a:pPr marL="12700" marR="5080">
              <a:lnSpc>
                <a:spcPct val="95900"/>
              </a:lnSpc>
              <a:spcBef>
                <a:spcPts val="155"/>
              </a:spcBef>
            </a:pPr>
            <a:r>
              <a:rPr sz="1050" dirty="0">
                <a:latin typeface="Arial MT"/>
                <a:cs typeface="Arial MT"/>
              </a:rPr>
              <a:t>The</a:t>
            </a:r>
            <a:r>
              <a:rPr sz="1050" spc="-25" dirty="0">
                <a:latin typeface="Arial MT"/>
                <a:cs typeface="Arial MT"/>
              </a:rPr>
              <a:t> </a:t>
            </a:r>
            <a:r>
              <a:rPr sz="1050" dirty="0">
                <a:latin typeface="Arial MT"/>
                <a:cs typeface="Arial MT"/>
              </a:rPr>
              <a:t>figure</a:t>
            </a:r>
            <a:r>
              <a:rPr sz="1050" spc="-30" dirty="0">
                <a:latin typeface="Arial MT"/>
                <a:cs typeface="Arial MT"/>
              </a:rPr>
              <a:t> </a:t>
            </a:r>
            <a:r>
              <a:rPr sz="1050" dirty="0">
                <a:latin typeface="Arial MT"/>
                <a:cs typeface="Arial MT"/>
              </a:rPr>
              <a:t>above</a:t>
            </a:r>
            <a:r>
              <a:rPr sz="1050" spc="-25" dirty="0">
                <a:latin typeface="Arial MT"/>
                <a:cs typeface="Arial MT"/>
              </a:rPr>
              <a:t> </a:t>
            </a:r>
            <a:r>
              <a:rPr sz="1050" spc="-10" dirty="0">
                <a:latin typeface="Arial MT"/>
                <a:cs typeface="Arial MT"/>
              </a:rPr>
              <a:t>demonstrates</a:t>
            </a:r>
            <a:r>
              <a:rPr sz="1050" spc="-25" dirty="0">
                <a:latin typeface="Arial MT"/>
                <a:cs typeface="Arial MT"/>
              </a:rPr>
              <a:t> </a:t>
            </a:r>
            <a:r>
              <a:rPr sz="1050" dirty="0">
                <a:latin typeface="Arial MT"/>
                <a:cs typeface="Arial MT"/>
              </a:rPr>
              <a:t>that</a:t>
            </a:r>
            <a:r>
              <a:rPr sz="1050" spc="-25" dirty="0">
                <a:latin typeface="Arial MT"/>
                <a:cs typeface="Arial MT"/>
              </a:rPr>
              <a:t> </a:t>
            </a:r>
            <a:r>
              <a:rPr sz="1050" dirty="0">
                <a:latin typeface="Arial MT"/>
                <a:cs typeface="Arial MT"/>
              </a:rPr>
              <a:t>if</a:t>
            </a:r>
            <a:r>
              <a:rPr sz="1050" spc="-30"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customer</a:t>
            </a:r>
            <a:r>
              <a:rPr sz="1050" spc="-30" dirty="0">
                <a:latin typeface="Arial MT"/>
                <a:cs typeface="Arial MT"/>
              </a:rPr>
              <a:t> </a:t>
            </a:r>
            <a:r>
              <a:rPr sz="1050" dirty="0">
                <a:latin typeface="Arial MT"/>
                <a:cs typeface="Arial MT"/>
              </a:rPr>
              <a:t>books</a:t>
            </a:r>
            <a:r>
              <a:rPr sz="1050" spc="-20" dirty="0">
                <a:latin typeface="Arial MT"/>
                <a:cs typeface="Arial MT"/>
              </a:rPr>
              <a:t> </a:t>
            </a:r>
            <a:r>
              <a:rPr sz="1050" dirty="0">
                <a:latin typeface="Arial MT"/>
                <a:cs typeface="Arial MT"/>
              </a:rPr>
              <a:t>a</a:t>
            </a:r>
            <a:r>
              <a:rPr sz="1050" spc="-25" dirty="0">
                <a:latin typeface="Arial MT"/>
                <a:cs typeface="Arial MT"/>
              </a:rPr>
              <a:t> </a:t>
            </a:r>
            <a:r>
              <a:rPr sz="1050" dirty="0">
                <a:latin typeface="Arial MT"/>
                <a:cs typeface="Arial MT"/>
              </a:rPr>
              <a:t>hotel</a:t>
            </a:r>
            <a:r>
              <a:rPr sz="1050" spc="-20" dirty="0">
                <a:latin typeface="Arial MT"/>
                <a:cs typeface="Arial MT"/>
              </a:rPr>
              <a:t> </a:t>
            </a:r>
            <a:r>
              <a:rPr sz="1050" dirty="0">
                <a:latin typeface="Arial MT"/>
                <a:cs typeface="Arial MT"/>
              </a:rPr>
              <a:t>100</a:t>
            </a:r>
            <a:r>
              <a:rPr sz="1050" spc="-20" dirty="0">
                <a:latin typeface="Arial MT"/>
                <a:cs typeface="Arial MT"/>
              </a:rPr>
              <a:t> </a:t>
            </a:r>
            <a:r>
              <a:rPr sz="1050" dirty="0">
                <a:latin typeface="Arial MT"/>
                <a:cs typeface="Arial MT"/>
              </a:rPr>
              <a:t>days</a:t>
            </a:r>
            <a:r>
              <a:rPr sz="1050" spc="-25" dirty="0">
                <a:latin typeface="Arial MT"/>
                <a:cs typeface="Arial MT"/>
              </a:rPr>
              <a:t> </a:t>
            </a:r>
            <a:r>
              <a:rPr sz="1050" dirty="0">
                <a:latin typeface="Arial MT"/>
                <a:cs typeface="Arial MT"/>
              </a:rPr>
              <a:t>before</a:t>
            </a:r>
            <a:r>
              <a:rPr sz="1050" spc="-20" dirty="0">
                <a:latin typeface="Arial MT"/>
                <a:cs typeface="Arial MT"/>
              </a:rPr>
              <a:t> </a:t>
            </a:r>
            <a:r>
              <a:rPr sz="1050" dirty="0">
                <a:latin typeface="Arial MT"/>
                <a:cs typeface="Arial MT"/>
              </a:rPr>
              <a:t>their</a:t>
            </a:r>
            <a:r>
              <a:rPr sz="1050" spc="-20" dirty="0">
                <a:latin typeface="Arial MT"/>
                <a:cs typeface="Arial MT"/>
              </a:rPr>
              <a:t> </a:t>
            </a:r>
            <a:r>
              <a:rPr sz="1050" dirty="0">
                <a:latin typeface="Arial MT"/>
                <a:cs typeface="Arial MT"/>
              </a:rPr>
              <a:t>arrival,</a:t>
            </a:r>
            <a:r>
              <a:rPr sz="1050" spc="-30" dirty="0">
                <a:latin typeface="Arial MT"/>
                <a:cs typeface="Arial MT"/>
              </a:rPr>
              <a:t> </a:t>
            </a:r>
            <a:r>
              <a:rPr sz="1050" spc="-25" dirty="0">
                <a:latin typeface="Arial MT"/>
                <a:cs typeface="Arial MT"/>
              </a:rPr>
              <a:t>the </a:t>
            </a:r>
            <a:r>
              <a:rPr sz="1050" dirty="0">
                <a:latin typeface="Arial MT"/>
                <a:cs typeface="Arial MT"/>
              </a:rPr>
              <a:t>chances</a:t>
            </a:r>
            <a:r>
              <a:rPr sz="1050" spc="-20" dirty="0">
                <a:latin typeface="Arial MT"/>
                <a:cs typeface="Arial MT"/>
              </a:rPr>
              <a:t> </a:t>
            </a:r>
            <a:r>
              <a:rPr sz="1050" dirty="0">
                <a:latin typeface="Arial MT"/>
                <a:cs typeface="Arial MT"/>
              </a:rPr>
              <a:t>of</a:t>
            </a:r>
            <a:r>
              <a:rPr sz="1050" spc="-25" dirty="0">
                <a:latin typeface="Arial MT"/>
                <a:cs typeface="Arial MT"/>
              </a:rPr>
              <a:t> </a:t>
            </a:r>
            <a:r>
              <a:rPr sz="1050" dirty="0">
                <a:latin typeface="Arial MT"/>
                <a:cs typeface="Arial MT"/>
              </a:rPr>
              <a:t>the</a:t>
            </a:r>
            <a:r>
              <a:rPr sz="1050" spc="-20" dirty="0">
                <a:latin typeface="Arial MT"/>
                <a:cs typeface="Arial MT"/>
              </a:rPr>
              <a:t> </a:t>
            </a:r>
            <a:r>
              <a:rPr sz="1050" spc="-10" dirty="0">
                <a:latin typeface="Arial MT"/>
                <a:cs typeface="Arial MT"/>
              </a:rPr>
              <a:t>cancellation</a:t>
            </a:r>
            <a:r>
              <a:rPr sz="1050" spc="-20" dirty="0">
                <a:latin typeface="Arial MT"/>
                <a:cs typeface="Arial MT"/>
              </a:rPr>
              <a:t> </a:t>
            </a:r>
            <a:r>
              <a:rPr sz="1050" dirty="0">
                <a:latin typeface="Arial MT"/>
                <a:cs typeface="Arial MT"/>
              </a:rPr>
              <a:t>rate</a:t>
            </a:r>
            <a:r>
              <a:rPr sz="1050" spc="-15" dirty="0">
                <a:latin typeface="Arial MT"/>
                <a:cs typeface="Arial MT"/>
              </a:rPr>
              <a:t> </a:t>
            </a:r>
            <a:r>
              <a:rPr sz="1050" spc="-10" dirty="0">
                <a:latin typeface="Arial MT"/>
                <a:cs typeface="Arial MT"/>
              </a:rPr>
              <a:t>exceeding</a:t>
            </a:r>
            <a:r>
              <a:rPr sz="1050" spc="-20" dirty="0">
                <a:latin typeface="Arial MT"/>
                <a:cs typeface="Arial MT"/>
              </a:rPr>
              <a:t> </a:t>
            </a:r>
            <a:r>
              <a:rPr sz="1050" dirty="0">
                <a:latin typeface="Arial MT"/>
                <a:cs typeface="Arial MT"/>
              </a:rPr>
              <a:t>58%</a:t>
            </a:r>
            <a:r>
              <a:rPr sz="1050" spc="-25" dirty="0">
                <a:latin typeface="Arial MT"/>
                <a:cs typeface="Arial MT"/>
              </a:rPr>
              <a:t> </a:t>
            </a:r>
            <a:r>
              <a:rPr sz="1050" dirty="0">
                <a:latin typeface="Arial MT"/>
                <a:cs typeface="Arial MT"/>
              </a:rPr>
              <a:t>are</a:t>
            </a:r>
            <a:r>
              <a:rPr sz="1050" spc="-25" dirty="0">
                <a:latin typeface="Arial MT"/>
                <a:cs typeface="Arial MT"/>
              </a:rPr>
              <a:t> </a:t>
            </a:r>
            <a:r>
              <a:rPr sz="1050" dirty="0">
                <a:latin typeface="Arial MT"/>
                <a:cs typeface="Arial MT"/>
              </a:rPr>
              <a:t>significant,</a:t>
            </a:r>
            <a:r>
              <a:rPr sz="1050" spc="-20" dirty="0">
                <a:latin typeface="Arial MT"/>
                <a:cs typeface="Arial MT"/>
              </a:rPr>
              <a:t> </a:t>
            </a:r>
            <a:r>
              <a:rPr sz="1050" spc="-10" dirty="0">
                <a:latin typeface="Arial MT"/>
                <a:cs typeface="Arial MT"/>
              </a:rPr>
              <a:t>indicating</a:t>
            </a:r>
            <a:r>
              <a:rPr sz="1050" spc="-20" dirty="0">
                <a:latin typeface="Arial MT"/>
                <a:cs typeface="Arial MT"/>
              </a:rPr>
              <a:t> </a:t>
            </a:r>
            <a:r>
              <a:rPr sz="1050" dirty="0">
                <a:latin typeface="Arial MT"/>
                <a:cs typeface="Arial MT"/>
              </a:rPr>
              <a:t>a</a:t>
            </a:r>
            <a:r>
              <a:rPr sz="1050" spc="-20" dirty="0">
                <a:latin typeface="Arial MT"/>
                <a:cs typeface="Arial MT"/>
              </a:rPr>
              <a:t> </a:t>
            </a:r>
            <a:r>
              <a:rPr sz="1050" dirty="0">
                <a:latin typeface="Arial MT"/>
                <a:cs typeface="Arial MT"/>
              </a:rPr>
              <a:t>substantial</a:t>
            </a:r>
            <a:r>
              <a:rPr sz="1050" spc="-15" dirty="0">
                <a:latin typeface="Arial MT"/>
                <a:cs typeface="Arial MT"/>
              </a:rPr>
              <a:t> </a:t>
            </a:r>
            <a:r>
              <a:rPr sz="1050" spc="-10" dirty="0">
                <a:latin typeface="Arial MT"/>
                <a:cs typeface="Arial MT"/>
              </a:rPr>
              <a:t>increase. </a:t>
            </a:r>
            <a:r>
              <a:rPr sz="1050" dirty="0">
                <a:latin typeface="Arial MT"/>
                <a:cs typeface="Arial MT"/>
              </a:rPr>
              <a:t>Let's</a:t>
            </a:r>
            <a:r>
              <a:rPr sz="1050" spc="-30" dirty="0">
                <a:latin typeface="Arial MT"/>
                <a:cs typeface="Arial MT"/>
              </a:rPr>
              <a:t> </a:t>
            </a:r>
            <a:r>
              <a:rPr sz="1050" dirty="0">
                <a:latin typeface="Arial MT"/>
                <a:cs typeface="Arial MT"/>
              </a:rPr>
              <a:t>identify</a:t>
            </a:r>
            <a:r>
              <a:rPr sz="1050" spc="-25" dirty="0">
                <a:latin typeface="Arial MT"/>
                <a:cs typeface="Arial MT"/>
              </a:rPr>
              <a:t> </a:t>
            </a:r>
            <a:r>
              <a:rPr sz="1050" dirty="0">
                <a:latin typeface="Arial MT"/>
                <a:cs typeface="Arial MT"/>
              </a:rPr>
              <a:t>the</a:t>
            </a:r>
            <a:r>
              <a:rPr sz="1050" spc="-40" dirty="0">
                <a:latin typeface="Arial MT"/>
                <a:cs typeface="Arial MT"/>
              </a:rPr>
              <a:t> </a:t>
            </a:r>
            <a:r>
              <a:rPr sz="1050" dirty="0">
                <a:latin typeface="Arial MT"/>
                <a:cs typeface="Arial MT"/>
              </a:rPr>
              <a:t>impact</a:t>
            </a:r>
            <a:r>
              <a:rPr sz="1050" spc="-30" dirty="0">
                <a:latin typeface="Arial MT"/>
                <a:cs typeface="Arial MT"/>
              </a:rPr>
              <a:t> </a:t>
            </a:r>
            <a:r>
              <a:rPr sz="1050" dirty="0">
                <a:latin typeface="Arial MT"/>
                <a:cs typeface="Arial MT"/>
              </a:rPr>
              <a:t>on</a:t>
            </a:r>
            <a:r>
              <a:rPr sz="1050" spc="-25"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cancellation</a:t>
            </a:r>
            <a:r>
              <a:rPr sz="1050" spc="-25" dirty="0">
                <a:latin typeface="Arial MT"/>
                <a:cs typeface="Arial MT"/>
              </a:rPr>
              <a:t> </a:t>
            </a:r>
            <a:r>
              <a:rPr sz="1050" dirty="0">
                <a:latin typeface="Arial MT"/>
                <a:cs typeface="Arial MT"/>
              </a:rPr>
              <a:t>rate</a:t>
            </a:r>
            <a:r>
              <a:rPr sz="1050" spc="-30" dirty="0">
                <a:latin typeface="Arial MT"/>
                <a:cs typeface="Arial MT"/>
              </a:rPr>
              <a:t> </a:t>
            </a:r>
            <a:r>
              <a:rPr sz="1050" dirty="0">
                <a:latin typeface="Arial MT"/>
                <a:cs typeface="Arial MT"/>
              </a:rPr>
              <a:t>when</a:t>
            </a:r>
            <a:r>
              <a:rPr sz="1050" spc="-25" dirty="0">
                <a:latin typeface="Arial MT"/>
                <a:cs typeface="Arial MT"/>
              </a:rPr>
              <a:t> </a:t>
            </a:r>
            <a:r>
              <a:rPr sz="1050" dirty="0">
                <a:latin typeface="Arial MT"/>
                <a:cs typeface="Arial MT"/>
              </a:rPr>
              <a:t>customers</a:t>
            </a:r>
            <a:r>
              <a:rPr sz="1050" spc="-35" dirty="0">
                <a:latin typeface="Arial MT"/>
                <a:cs typeface="Arial MT"/>
              </a:rPr>
              <a:t> </a:t>
            </a:r>
            <a:r>
              <a:rPr sz="1050" dirty="0">
                <a:latin typeface="Arial MT"/>
                <a:cs typeface="Arial MT"/>
              </a:rPr>
              <a:t>book</a:t>
            </a:r>
            <a:r>
              <a:rPr sz="1050" spc="-25" dirty="0">
                <a:latin typeface="Arial MT"/>
                <a:cs typeface="Arial MT"/>
              </a:rPr>
              <a:t> </a:t>
            </a:r>
            <a:r>
              <a:rPr sz="1050" dirty="0">
                <a:latin typeface="Arial MT"/>
                <a:cs typeface="Arial MT"/>
              </a:rPr>
              <a:t>hotels</a:t>
            </a:r>
            <a:r>
              <a:rPr sz="1050" spc="-40" dirty="0">
                <a:latin typeface="Arial MT"/>
                <a:cs typeface="Arial MT"/>
              </a:rPr>
              <a:t> </a:t>
            </a:r>
            <a:r>
              <a:rPr sz="1050" dirty="0">
                <a:latin typeface="Arial MT"/>
                <a:cs typeface="Arial MT"/>
              </a:rPr>
              <a:t>200</a:t>
            </a:r>
            <a:r>
              <a:rPr sz="1050" spc="-25" dirty="0">
                <a:latin typeface="Arial MT"/>
                <a:cs typeface="Arial MT"/>
              </a:rPr>
              <a:t> </a:t>
            </a:r>
            <a:r>
              <a:rPr sz="1050" dirty="0">
                <a:latin typeface="Arial MT"/>
                <a:cs typeface="Arial MT"/>
              </a:rPr>
              <a:t>days</a:t>
            </a:r>
            <a:r>
              <a:rPr sz="1050" spc="-25" dirty="0">
                <a:latin typeface="Arial MT"/>
                <a:cs typeface="Arial MT"/>
              </a:rPr>
              <a:t> </a:t>
            </a:r>
            <a:r>
              <a:rPr sz="1050" spc="-10" dirty="0">
                <a:latin typeface="Arial MT"/>
                <a:cs typeface="Arial MT"/>
              </a:rPr>
              <a:t>before </a:t>
            </a:r>
            <a:r>
              <a:rPr sz="1050" dirty="0">
                <a:latin typeface="Arial MT"/>
                <a:cs typeface="Arial MT"/>
              </a:rPr>
              <a:t>their</a:t>
            </a:r>
            <a:r>
              <a:rPr sz="1050" spc="-35" dirty="0">
                <a:latin typeface="Arial MT"/>
                <a:cs typeface="Arial MT"/>
              </a:rPr>
              <a:t> </a:t>
            </a:r>
            <a:r>
              <a:rPr sz="1050" spc="-10" dirty="0">
                <a:latin typeface="Arial MT"/>
                <a:cs typeface="Arial MT"/>
              </a:rPr>
              <a:t>arrival.</a:t>
            </a:r>
            <a:endParaRPr sz="1050">
              <a:latin typeface="Arial MT"/>
              <a:cs typeface="Arial MT"/>
            </a:endParaRPr>
          </a:p>
        </p:txBody>
      </p:sp>
      <p:pic>
        <p:nvPicPr>
          <p:cNvPr id="4" name="object 4"/>
          <p:cNvPicPr/>
          <p:nvPr/>
        </p:nvPicPr>
        <p:blipFill>
          <a:blip r:embed="rId2" cstate="print"/>
          <a:stretch>
            <a:fillRect/>
          </a:stretch>
        </p:blipFill>
        <p:spPr>
          <a:xfrm>
            <a:off x="1776827" y="1294236"/>
            <a:ext cx="4021759" cy="4534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064634"/>
            <a:ext cx="5467985" cy="351155"/>
          </a:xfrm>
          <a:prstGeom prst="rect">
            <a:avLst/>
          </a:prstGeom>
        </p:spPr>
        <p:txBody>
          <a:bodyPr vert="horz" wrap="square" lIns="0" tIns="8890" rIns="0" bIns="0" rtlCol="0">
            <a:spAutoFit/>
          </a:bodyPr>
          <a:lstStyle/>
          <a:p>
            <a:pPr marL="12700" marR="5080">
              <a:lnSpc>
                <a:spcPct val="102899"/>
              </a:lnSpc>
              <a:spcBef>
                <a:spcPts val="70"/>
              </a:spcBef>
            </a:pPr>
            <a:r>
              <a:rPr sz="1050" dirty="0">
                <a:latin typeface="Arial MT"/>
                <a:cs typeface="Arial MT"/>
              </a:rPr>
              <a:t>We</a:t>
            </a:r>
            <a:r>
              <a:rPr sz="1050" spc="-30" dirty="0">
                <a:latin typeface="Arial MT"/>
                <a:cs typeface="Arial MT"/>
              </a:rPr>
              <a:t> </a:t>
            </a:r>
            <a:r>
              <a:rPr sz="1050" dirty="0">
                <a:latin typeface="Arial MT"/>
                <a:cs typeface="Arial MT"/>
              </a:rPr>
              <a:t>can</a:t>
            </a:r>
            <a:r>
              <a:rPr sz="1050" spc="-25" dirty="0">
                <a:latin typeface="Arial MT"/>
                <a:cs typeface="Arial MT"/>
              </a:rPr>
              <a:t> </a:t>
            </a:r>
            <a:r>
              <a:rPr sz="1050" dirty="0">
                <a:latin typeface="Arial MT"/>
                <a:cs typeface="Arial MT"/>
              </a:rPr>
              <a:t>see</a:t>
            </a:r>
            <a:r>
              <a:rPr sz="1050" spc="-30" dirty="0">
                <a:latin typeface="Arial MT"/>
                <a:cs typeface="Arial MT"/>
              </a:rPr>
              <a:t> </a:t>
            </a:r>
            <a:r>
              <a:rPr sz="1050" dirty="0">
                <a:latin typeface="Arial MT"/>
                <a:cs typeface="Arial MT"/>
              </a:rPr>
              <a:t>from</a:t>
            </a:r>
            <a:r>
              <a:rPr sz="1050" spc="-2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figure</a:t>
            </a:r>
            <a:r>
              <a:rPr sz="1050" spc="-25" dirty="0">
                <a:latin typeface="Arial MT"/>
                <a:cs typeface="Arial MT"/>
              </a:rPr>
              <a:t> </a:t>
            </a:r>
            <a:r>
              <a:rPr sz="1050" dirty="0">
                <a:latin typeface="Arial MT"/>
                <a:cs typeface="Arial MT"/>
              </a:rPr>
              <a:t>that</a:t>
            </a:r>
            <a:r>
              <a:rPr sz="1050" spc="-30" dirty="0">
                <a:latin typeface="Arial MT"/>
                <a:cs typeface="Arial MT"/>
              </a:rPr>
              <a:t> </a:t>
            </a:r>
            <a:r>
              <a:rPr sz="1050" dirty="0">
                <a:latin typeface="Arial MT"/>
                <a:cs typeface="Arial MT"/>
              </a:rPr>
              <a:t>if</a:t>
            </a:r>
            <a:r>
              <a:rPr sz="1050" spc="-30" dirty="0">
                <a:latin typeface="Arial MT"/>
                <a:cs typeface="Arial MT"/>
              </a:rPr>
              <a:t> </a:t>
            </a:r>
            <a:r>
              <a:rPr sz="1050" dirty="0">
                <a:latin typeface="Arial MT"/>
                <a:cs typeface="Arial MT"/>
              </a:rPr>
              <a:t>customers</a:t>
            </a:r>
            <a:r>
              <a:rPr sz="1050" spc="-35" dirty="0">
                <a:latin typeface="Arial MT"/>
                <a:cs typeface="Arial MT"/>
              </a:rPr>
              <a:t> </a:t>
            </a:r>
            <a:r>
              <a:rPr sz="1050" dirty="0">
                <a:latin typeface="Arial MT"/>
                <a:cs typeface="Arial MT"/>
              </a:rPr>
              <a:t>book</a:t>
            </a:r>
            <a:r>
              <a:rPr sz="1050" spc="-2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hotel</a:t>
            </a:r>
            <a:r>
              <a:rPr sz="1050" spc="-20" dirty="0">
                <a:latin typeface="Arial MT"/>
                <a:cs typeface="Arial MT"/>
              </a:rPr>
              <a:t> </a:t>
            </a:r>
            <a:r>
              <a:rPr sz="1050" dirty="0">
                <a:latin typeface="Arial MT"/>
                <a:cs typeface="Arial MT"/>
              </a:rPr>
              <a:t>200</a:t>
            </a:r>
            <a:r>
              <a:rPr sz="1050" spc="-20" dirty="0">
                <a:latin typeface="Arial MT"/>
                <a:cs typeface="Arial MT"/>
              </a:rPr>
              <a:t> </a:t>
            </a:r>
            <a:r>
              <a:rPr sz="1050" dirty="0">
                <a:latin typeface="Arial MT"/>
                <a:cs typeface="Arial MT"/>
              </a:rPr>
              <a:t>days</a:t>
            </a:r>
            <a:r>
              <a:rPr sz="1050" spc="-30" dirty="0">
                <a:latin typeface="Arial MT"/>
                <a:cs typeface="Arial MT"/>
              </a:rPr>
              <a:t> </a:t>
            </a:r>
            <a:r>
              <a:rPr sz="1050" dirty="0">
                <a:latin typeface="Arial MT"/>
                <a:cs typeface="Arial MT"/>
              </a:rPr>
              <a:t>before</a:t>
            </a:r>
            <a:r>
              <a:rPr sz="1050" spc="-30" dirty="0">
                <a:latin typeface="Arial MT"/>
                <a:cs typeface="Arial MT"/>
              </a:rPr>
              <a:t> </a:t>
            </a:r>
            <a:r>
              <a:rPr sz="1050" dirty="0">
                <a:latin typeface="Arial MT"/>
                <a:cs typeface="Arial MT"/>
              </a:rPr>
              <a:t>their</a:t>
            </a:r>
            <a:r>
              <a:rPr sz="1050" spc="-30" dirty="0">
                <a:latin typeface="Arial MT"/>
                <a:cs typeface="Arial MT"/>
              </a:rPr>
              <a:t> </a:t>
            </a:r>
            <a:r>
              <a:rPr sz="1050" dirty="0">
                <a:latin typeface="Arial MT"/>
                <a:cs typeface="Arial MT"/>
              </a:rPr>
              <a:t>arrival,</a:t>
            </a:r>
            <a:r>
              <a:rPr sz="1050" spc="-35" dirty="0">
                <a:latin typeface="Arial MT"/>
                <a:cs typeface="Arial MT"/>
              </a:rPr>
              <a:t> </a:t>
            </a:r>
            <a:r>
              <a:rPr sz="1050" spc="-25" dirty="0">
                <a:latin typeface="Arial MT"/>
                <a:cs typeface="Arial MT"/>
              </a:rPr>
              <a:t>the </a:t>
            </a:r>
            <a:r>
              <a:rPr sz="1050" dirty="0">
                <a:latin typeface="Arial MT"/>
                <a:cs typeface="Arial MT"/>
              </a:rPr>
              <a:t>chances</a:t>
            </a:r>
            <a:r>
              <a:rPr sz="1050" spc="-15" dirty="0">
                <a:latin typeface="Arial MT"/>
                <a:cs typeface="Arial MT"/>
              </a:rPr>
              <a:t> </a:t>
            </a:r>
            <a:r>
              <a:rPr sz="1050" dirty="0">
                <a:latin typeface="Arial MT"/>
                <a:cs typeface="Arial MT"/>
              </a:rPr>
              <a:t>of</a:t>
            </a:r>
            <a:r>
              <a:rPr sz="1050" spc="-15" dirty="0">
                <a:latin typeface="Arial MT"/>
                <a:cs typeface="Arial MT"/>
              </a:rPr>
              <a:t> </a:t>
            </a:r>
            <a:r>
              <a:rPr sz="1050" dirty="0">
                <a:latin typeface="Arial MT"/>
                <a:cs typeface="Arial MT"/>
              </a:rPr>
              <a:t>the</a:t>
            </a:r>
            <a:r>
              <a:rPr sz="1050" spc="-15" dirty="0">
                <a:latin typeface="Arial MT"/>
                <a:cs typeface="Arial MT"/>
              </a:rPr>
              <a:t> </a:t>
            </a:r>
            <a:r>
              <a:rPr sz="1050" spc="-10" dirty="0">
                <a:latin typeface="Arial MT"/>
                <a:cs typeface="Arial MT"/>
              </a:rPr>
              <a:t>cancellation </a:t>
            </a:r>
            <a:r>
              <a:rPr sz="1050" dirty="0">
                <a:latin typeface="Arial MT"/>
                <a:cs typeface="Arial MT"/>
              </a:rPr>
              <a:t>rate</a:t>
            </a:r>
            <a:r>
              <a:rPr sz="1050" spc="-15" dirty="0">
                <a:latin typeface="Arial MT"/>
                <a:cs typeface="Arial MT"/>
              </a:rPr>
              <a:t> </a:t>
            </a:r>
            <a:r>
              <a:rPr sz="1050" spc="-10" dirty="0">
                <a:latin typeface="Arial MT"/>
                <a:cs typeface="Arial MT"/>
              </a:rPr>
              <a:t>increasing </a:t>
            </a:r>
            <a:r>
              <a:rPr sz="1050" dirty="0">
                <a:latin typeface="Arial MT"/>
                <a:cs typeface="Arial MT"/>
              </a:rPr>
              <a:t>go</a:t>
            </a:r>
            <a:r>
              <a:rPr sz="1050" spc="-10" dirty="0">
                <a:latin typeface="Arial MT"/>
                <a:cs typeface="Arial MT"/>
              </a:rPr>
              <a:t> </a:t>
            </a:r>
            <a:r>
              <a:rPr sz="1050" dirty="0">
                <a:latin typeface="Arial MT"/>
                <a:cs typeface="Arial MT"/>
              </a:rPr>
              <a:t>up</a:t>
            </a:r>
            <a:r>
              <a:rPr sz="1050" spc="-15" dirty="0">
                <a:latin typeface="Arial MT"/>
                <a:cs typeface="Arial MT"/>
              </a:rPr>
              <a:t> </a:t>
            </a:r>
            <a:r>
              <a:rPr sz="1050" dirty="0">
                <a:latin typeface="Arial MT"/>
                <a:cs typeface="Arial MT"/>
              </a:rPr>
              <a:t>to</a:t>
            </a:r>
            <a:r>
              <a:rPr sz="1050" spc="-10" dirty="0">
                <a:latin typeface="Arial MT"/>
                <a:cs typeface="Arial MT"/>
              </a:rPr>
              <a:t> </a:t>
            </a:r>
            <a:r>
              <a:rPr sz="1050" dirty="0">
                <a:latin typeface="Arial MT"/>
                <a:cs typeface="Arial MT"/>
              </a:rPr>
              <a:t>70%,</a:t>
            </a:r>
            <a:r>
              <a:rPr sz="1050" spc="-20" dirty="0">
                <a:latin typeface="Arial MT"/>
                <a:cs typeface="Arial MT"/>
              </a:rPr>
              <a:t> </a:t>
            </a:r>
            <a:r>
              <a:rPr sz="1050" dirty="0">
                <a:latin typeface="Arial MT"/>
                <a:cs typeface="Arial MT"/>
              </a:rPr>
              <a:t>which</a:t>
            </a:r>
            <a:r>
              <a:rPr sz="1050" spc="-10" dirty="0">
                <a:latin typeface="Arial MT"/>
                <a:cs typeface="Arial MT"/>
              </a:rPr>
              <a:t> </a:t>
            </a:r>
            <a:r>
              <a:rPr sz="1050" dirty="0">
                <a:latin typeface="Arial MT"/>
                <a:cs typeface="Arial MT"/>
              </a:rPr>
              <a:t>is</a:t>
            </a:r>
            <a:r>
              <a:rPr sz="1050" spc="-10" dirty="0">
                <a:latin typeface="Arial MT"/>
                <a:cs typeface="Arial MT"/>
              </a:rPr>
              <a:t> </a:t>
            </a:r>
            <a:r>
              <a:rPr sz="1050" dirty="0">
                <a:latin typeface="Arial MT"/>
                <a:cs typeface="Arial MT"/>
              </a:rPr>
              <a:t>a</a:t>
            </a:r>
            <a:r>
              <a:rPr sz="1050" spc="-15" dirty="0">
                <a:latin typeface="Arial MT"/>
                <a:cs typeface="Arial MT"/>
              </a:rPr>
              <a:t> </a:t>
            </a:r>
            <a:r>
              <a:rPr sz="1050" spc="-10" dirty="0">
                <a:latin typeface="Arial MT"/>
                <a:cs typeface="Arial MT"/>
              </a:rPr>
              <a:t>significant</a:t>
            </a:r>
            <a:r>
              <a:rPr sz="1050" spc="-25" dirty="0">
                <a:latin typeface="Arial MT"/>
                <a:cs typeface="Arial MT"/>
              </a:rPr>
              <a:t> </a:t>
            </a:r>
            <a:r>
              <a:rPr sz="1050" spc="-10" dirty="0">
                <a:latin typeface="Arial MT"/>
                <a:cs typeface="Arial MT"/>
              </a:rPr>
              <a:t>increase.</a:t>
            </a:r>
            <a:endParaRPr sz="1050">
              <a:latin typeface="Arial MT"/>
              <a:cs typeface="Arial MT"/>
            </a:endParaRPr>
          </a:p>
        </p:txBody>
      </p:sp>
      <p:sp>
        <p:nvSpPr>
          <p:cNvPr id="3" name="object 3"/>
          <p:cNvSpPr txBox="1"/>
          <p:nvPr/>
        </p:nvSpPr>
        <p:spPr>
          <a:xfrm>
            <a:off x="1130604" y="4737632"/>
            <a:ext cx="4580255" cy="1089660"/>
          </a:xfrm>
          <a:prstGeom prst="rect">
            <a:avLst/>
          </a:prstGeom>
        </p:spPr>
        <p:txBody>
          <a:bodyPr vert="horz" wrap="square" lIns="0" tIns="12700" rIns="0" bIns="0" rtlCol="0">
            <a:spAutoFit/>
          </a:bodyPr>
          <a:lstStyle/>
          <a:p>
            <a:pPr marL="730250" marR="5080" indent="649605">
              <a:lnSpc>
                <a:spcPct val="145000"/>
              </a:lnSpc>
              <a:spcBef>
                <a:spcPts val="100"/>
              </a:spcBef>
            </a:pPr>
            <a:r>
              <a:rPr sz="1600" b="1" dirty="0">
                <a:latin typeface="Arial"/>
                <a:cs typeface="Arial"/>
              </a:rPr>
              <a:t>Trends</a:t>
            </a:r>
            <a:r>
              <a:rPr sz="1600" b="1" spc="-40" dirty="0">
                <a:latin typeface="Arial"/>
                <a:cs typeface="Arial"/>
              </a:rPr>
              <a:t> </a:t>
            </a:r>
            <a:r>
              <a:rPr sz="1600" b="1" dirty="0">
                <a:latin typeface="Arial"/>
                <a:cs typeface="Arial"/>
              </a:rPr>
              <a:t>in</a:t>
            </a:r>
            <a:r>
              <a:rPr sz="1600" b="1" spc="-40" dirty="0">
                <a:latin typeface="Arial"/>
                <a:cs typeface="Arial"/>
              </a:rPr>
              <a:t> </a:t>
            </a:r>
            <a:r>
              <a:rPr sz="1600" b="1" dirty="0">
                <a:latin typeface="Arial"/>
                <a:cs typeface="Arial"/>
              </a:rPr>
              <a:t>Booking</a:t>
            </a:r>
            <a:r>
              <a:rPr sz="1600" b="1" spc="-40" dirty="0">
                <a:latin typeface="Arial"/>
                <a:cs typeface="Arial"/>
              </a:rPr>
              <a:t> </a:t>
            </a:r>
            <a:r>
              <a:rPr sz="1600" b="1" spc="-10" dirty="0">
                <a:latin typeface="Arial"/>
                <a:cs typeface="Arial"/>
              </a:rPr>
              <a:t>Pattern </a:t>
            </a:r>
            <a:r>
              <a:rPr sz="1600" b="1" dirty="0">
                <a:latin typeface="Arial"/>
                <a:cs typeface="Arial"/>
              </a:rPr>
              <a:t>Seasonal</a:t>
            </a:r>
            <a:r>
              <a:rPr sz="1600" b="1" spc="-40" dirty="0">
                <a:latin typeface="Arial"/>
                <a:cs typeface="Arial"/>
              </a:rPr>
              <a:t> </a:t>
            </a:r>
            <a:r>
              <a:rPr sz="1600" b="1" dirty="0">
                <a:latin typeface="Arial"/>
                <a:cs typeface="Arial"/>
              </a:rPr>
              <a:t>variation</a:t>
            </a:r>
            <a:r>
              <a:rPr sz="1600" b="1" spc="-45" dirty="0">
                <a:latin typeface="Arial"/>
                <a:cs typeface="Arial"/>
              </a:rPr>
              <a:t> </a:t>
            </a:r>
            <a:r>
              <a:rPr sz="1600" b="1" dirty="0">
                <a:latin typeface="Arial"/>
                <a:cs typeface="Arial"/>
              </a:rPr>
              <a:t>and</a:t>
            </a:r>
            <a:r>
              <a:rPr sz="1600" b="1" spc="-40" dirty="0">
                <a:latin typeface="Arial"/>
                <a:cs typeface="Arial"/>
              </a:rPr>
              <a:t> </a:t>
            </a:r>
            <a:r>
              <a:rPr sz="1600" b="1" dirty="0">
                <a:latin typeface="Arial"/>
                <a:cs typeface="Arial"/>
              </a:rPr>
              <a:t>Market</a:t>
            </a:r>
            <a:r>
              <a:rPr sz="1600" b="1" spc="-30" dirty="0">
                <a:latin typeface="Arial"/>
                <a:cs typeface="Arial"/>
              </a:rPr>
              <a:t> </a:t>
            </a:r>
            <a:r>
              <a:rPr sz="1600" b="1" spc="-10" dirty="0">
                <a:latin typeface="Arial"/>
                <a:cs typeface="Arial"/>
              </a:rPr>
              <a:t>Segment</a:t>
            </a:r>
            <a:endParaRPr sz="1600">
              <a:latin typeface="Arial"/>
              <a:cs typeface="Arial"/>
            </a:endParaRPr>
          </a:p>
          <a:p>
            <a:pPr marL="240665" indent="-227965">
              <a:lnSpc>
                <a:spcPct val="100000"/>
              </a:lnSpc>
              <a:spcBef>
                <a:spcPts val="890"/>
              </a:spcBef>
              <a:buSzPct val="65625"/>
              <a:buFont typeface="Symbol"/>
              <a:buChar char=""/>
              <a:tabLst>
                <a:tab pos="240665" algn="l"/>
              </a:tabLst>
            </a:pPr>
            <a:r>
              <a:rPr sz="1600" dirty="0">
                <a:latin typeface="Calibri"/>
                <a:cs typeface="Calibri"/>
              </a:rPr>
              <a:t>Total</a:t>
            </a:r>
            <a:r>
              <a:rPr sz="1600" spc="-30" dirty="0">
                <a:latin typeface="Calibri"/>
                <a:cs typeface="Calibri"/>
              </a:rPr>
              <a:t> </a:t>
            </a:r>
            <a:r>
              <a:rPr sz="1600" dirty="0">
                <a:latin typeface="Calibri"/>
                <a:cs typeface="Calibri"/>
              </a:rPr>
              <a:t>booking</a:t>
            </a:r>
            <a:r>
              <a:rPr sz="1600" spc="-35" dirty="0">
                <a:latin typeface="Calibri"/>
                <a:cs typeface="Calibri"/>
              </a:rPr>
              <a:t> </a:t>
            </a:r>
            <a:r>
              <a:rPr sz="1600" dirty="0">
                <a:latin typeface="Calibri"/>
                <a:cs typeface="Calibri"/>
              </a:rPr>
              <a:t>counts</a:t>
            </a:r>
            <a:r>
              <a:rPr sz="1600" spc="-40" dirty="0">
                <a:latin typeface="Calibri"/>
                <a:cs typeface="Calibri"/>
              </a:rPr>
              <a:t> </a:t>
            </a:r>
            <a:r>
              <a:rPr sz="1600" dirty="0">
                <a:latin typeface="Calibri"/>
                <a:cs typeface="Calibri"/>
              </a:rPr>
              <a:t>by</a:t>
            </a:r>
            <a:r>
              <a:rPr sz="1600" spc="-35" dirty="0">
                <a:latin typeface="Calibri"/>
                <a:cs typeface="Calibri"/>
              </a:rPr>
              <a:t> </a:t>
            </a:r>
            <a:r>
              <a:rPr sz="1600" dirty="0">
                <a:latin typeface="Calibri"/>
                <a:cs typeface="Calibri"/>
              </a:rPr>
              <a:t>market</a:t>
            </a:r>
            <a:r>
              <a:rPr sz="1600" spc="-35" dirty="0">
                <a:latin typeface="Calibri"/>
                <a:cs typeface="Calibri"/>
              </a:rPr>
              <a:t> </a:t>
            </a:r>
            <a:r>
              <a:rPr sz="1600" dirty="0">
                <a:latin typeface="Calibri"/>
                <a:cs typeface="Calibri"/>
              </a:rPr>
              <a:t>segment</a:t>
            </a:r>
            <a:r>
              <a:rPr sz="1600" spc="-40" dirty="0">
                <a:latin typeface="Calibri"/>
                <a:cs typeface="Calibri"/>
              </a:rPr>
              <a:t> </a:t>
            </a:r>
            <a:r>
              <a:rPr sz="1600" spc="-20" dirty="0">
                <a:latin typeface="Calibri"/>
                <a:cs typeface="Calibri"/>
              </a:rPr>
              <a:t>type</a:t>
            </a:r>
            <a:endParaRPr sz="1600">
              <a:latin typeface="Calibri"/>
              <a:cs typeface="Calibri"/>
            </a:endParaRPr>
          </a:p>
        </p:txBody>
      </p:sp>
      <p:sp>
        <p:nvSpPr>
          <p:cNvPr id="4" name="object 4"/>
          <p:cNvSpPr txBox="1"/>
          <p:nvPr/>
        </p:nvSpPr>
        <p:spPr>
          <a:xfrm>
            <a:off x="1359153" y="9278822"/>
            <a:ext cx="5119370" cy="353060"/>
          </a:xfrm>
          <a:prstGeom prst="rect">
            <a:avLst/>
          </a:prstGeom>
        </p:spPr>
        <p:txBody>
          <a:bodyPr vert="horz" wrap="square" lIns="0" tIns="6985" rIns="0" bIns="0" rtlCol="0">
            <a:spAutoFit/>
          </a:bodyPr>
          <a:lstStyle/>
          <a:p>
            <a:pPr marL="12700" marR="5080">
              <a:lnSpc>
                <a:spcPct val="103800"/>
              </a:lnSpc>
              <a:spcBef>
                <a:spcPts val="55"/>
              </a:spcBef>
            </a:pPr>
            <a:r>
              <a:rPr sz="1050" dirty="0">
                <a:latin typeface="Arial MT"/>
                <a:cs typeface="Arial MT"/>
              </a:rPr>
              <a:t>The</a:t>
            </a:r>
            <a:r>
              <a:rPr sz="1050" spc="-30" dirty="0">
                <a:latin typeface="Arial MT"/>
                <a:cs typeface="Arial MT"/>
              </a:rPr>
              <a:t> </a:t>
            </a:r>
            <a:r>
              <a:rPr sz="1050" dirty="0">
                <a:latin typeface="Arial MT"/>
                <a:cs typeface="Arial MT"/>
              </a:rPr>
              <a:t>above</a:t>
            </a:r>
            <a:r>
              <a:rPr sz="1050" spc="-25" dirty="0">
                <a:latin typeface="Arial MT"/>
                <a:cs typeface="Arial MT"/>
              </a:rPr>
              <a:t> </a:t>
            </a:r>
            <a:r>
              <a:rPr sz="1050" dirty="0">
                <a:latin typeface="Arial MT"/>
                <a:cs typeface="Arial MT"/>
              </a:rPr>
              <a:t>figure</a:t>
            </a:r>
            <a:r>
              <a:rPr sz="1050" spc="-25" dirty="0">
                <a:latin typeface="Arial MT"/>
                <a:cs typeface="Arial MT"/>
              </a:rPr>
              <a:t> </a:t>
            </a:r>
            <a:r>
              <a:rPr sz="1050" dirty="0">
                <a:latin typeface="Arial MT"/>
                <a:cs typeface="Arial MT"/>
              </a:rPr>
              <a:t>shows</a:t>
            </a:r>
            <a:r>
              <a:rPr sz="1050" spc="-30"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majority</a:t>
            </a:r>
            <a:r>
              <a:rPr sz="1050" spc="-30"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customers</a:t>
            </a:r>
            <a:r>
              <a:rPr sz="1050" spc="-35" dirty="0">
                <a:latin typeface="Arial MT"/>
                <a:cs typeface="Arial MT"/>
              </a:rPr>
              <a:t> </a:t>
            </a:r>
            <a:r>
              <a:rPr sz="1050" dirty="0">
                <a:latin typeface="Arial MT"/>
                <a:cs typeface="Arial MT"/>
              </a:rPr>
              <a:t>arrive</a:t>
            </a:r>
            <a:r>
              <a:rPr sz="1050" spc="-30" dirty="0">
                <a:latin typeface="Arial MT"/>
                <a:cs typeface="Arial MT"/>
              </a:rPr>
              <a:t> </a:t>
            </a:r>
            <a:r>
              <a:rPr sz="1050" dirty="0">
                <a:latin typeface="Arial MT"/>
                <a:cs typeface="Arial MT"/>
              </a:rPr>
              <a:t>from</a:t>
            </a:r>
            <a:r>
              <a:rPr sz="1050" spc="-20"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online</a:t>
            </a:r>
            <a:r>
              <a:rPr sz="1050" spc="-35" dirty="0">
                <a:latin typeface="Arial MT"/>
                <a:cs typeface="Arial MT"/>
              </a:rPr>
              <a:t> </a:t>
            </a:r>
            <a:r>
              <a:rPr sz="1050" spc="-10" dirty="0">
                <a:latin typeface="Arial MT"/>
                <a:cs typeface="Arial MT"/>
              </a:rPr>
              <a:t>market </a:t>
            </a:r>
            <a:r>
              <a:rPr sz="1050" dirty="0">
                <a:latin typeface="Arial MT"/>
                <a:cs typeface="Arial MT"/>
              </a:rPr>
              <a:t>segment,</a:t>
            </a:r>
            <a:r>
              <a:rPr sz="1050" spc="-40" dirty="0">
                <a:latin typeface="Arial MT"/>
                <a:cs typeface="Arial MT"/>
              </a:rPr>
              <a:t> </a:t>
            </a:r>
            <a:r>
              <a:rPr sz="1050" dirty="0">
                <a:latin typeface="Arial MT"/>
                <a:cs typeface="Arial MT"/>
              </a:rPr>
              <a:t>with</a:t>
            </a:r>
            <a:r>
              <a:rPr sz="1050" spc="-30" dirty="0">
                <a:latin typeface="Arial MT"/>
                <a:cs typeface="Arial MT"/>
              </a:rPr>
              <a:t> </a:t>
            </a:r>
            <a:r>
              <a:rPr sz="1050" dirty="0">
                <a:latin typeface="Arial MT"/>
                <a:cs typeface="Arial MT"/>
              </a:rPr>
              <a:t>23,214</a:t>
            </a:r>
            <a:r>
              <a:rPr sz="1050" spc="-25" dirty="0">
                <a:latin typeface="Arial MT"/>
                <a:cs typeface="Arial MT"/>
              </a:rPr>
              <a:t> </a:t>
            </a:r>
            <a:r>
              <a:rPr sz="1050" dirty="0">
                <a:latin typeface="Arial MT"/>
                <a:cs typeface="Arial MT"/>
              </a:rPr>
              <a:t>arrivals.</a:t>
            </a:r>
            <a:r>
              <a:rPr sz="1050" spc="-3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offline</a:t>
            </a:r>
            <a:r>
              <a:rPr sz="1050" spc="-40" dirty="0">
                <a:latin typeface="Arial MT"/>
                <a:cs typeface="Arial MT"/>
              </a:rPr>
              <a:t> </a:t>
            </a:r>
            <a:r>
              <a:rPr sz="1050" dirty="0">
                <a:latin typeface="Arial MT"/>
                <a:cs typeface="Arial MT"/>
              </a:rPr>
              <a:t>market</a:t>
            </a:r>
            <a:r>
              <a:rPr sz="1050" spc="-35" dirty="0">
                <a:latin typeface="Arial MT"/>
                <a:cs typeface="Arial MT"/>
              </a:rPr>
              <a:t> </a:t>
            </a:r>
            <a:r>
              <a:rPr sz="1050" dirty="0">
                <a:latin typeface="Arial MT"/>
                <a:cs typeface="Arial MT"/>
              </a:rPr>
              <a:t>segment</a:t>
            </a:r>
            <a:r>
              <a:rPr sz="1050" spc="-40" dirty="0">
                <a:latin typeface="Arial MT"/>
                <a:cs typeface="Arial MT"/>
              </a:rPr>
              <a:t> </a:t>
            </a:r>
            <a:r>
              <a:rPr sz="1050" dirty="0">
                <a:latin typeface="Arial MT"/>
                <a:cs typeface="Arial MT"/>
              </a:rPr>
              <a:t>is</a:t>
            </a:r>
            <a:r>
              <a:rPr sz="1050" spc="-30"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second</a:t>
            </a:r>
            <a:r>
              <a:rPr sz="1050" spc="-40" dirty="0">
                <a:latin typeface="Arial MT"/>
                <a:cs typeface="Arial MT"/>
              </a:rPr>
              <a:t> </a:t>
            </a:r>
            <a:r>
              <a:rPr sz="1050" dirty="0">
                <a:latin typeface="Arial MT"/>
                <a:cs typeface="Arial MT"/>
              </a:rPr>
              <a:t>most</a:t>
            </a:r>
            <a:r>
              <a:rPr sz="1050" spc="-50" dirty="0">
                <a:latin typeface="Arial MT"/>
                <a:cs typeface="Arial MT"/>
              </a:rPr>
              <a:t> </a:t>
            </a:r>
            <a:r>
              <a:rPr sz="1050" spc="-10" dirty="0">
                <a:latin typeface="Arial MT"/>
                <a:cs typeface="Arial MT"/>
              </a:rPr>
              <a:t>popular,</a:t>
            </a:r>
            <a:endParaRPr sz="1050">
              <a:latin typeface="Arial MT"/>
              <a:cs typeface="Arial MT"/>
            </a:endParaRPr>
          </a:p>
        </p:txBody>
      </p:sp>
      <p:pic>
        <p:nvPicPr>
          <p:cNvPr id="5" name="object 5"/>
          <p:cNvPicPr/>
          <p:nvPr/>
        </p:nvPicPr>
        <p:blipFill>
          <a:blip r:embed="rId2" cstate="print"/>
          <a:stretch>
            <a:fillRect/>
          </a:stretch>
        </p:blipFill>
        <p:spPr>
          <a:xfrm>
            <a:off x="2532379" y="914399"/>
            <a:ext cx="2464982" cy="2801112"/>
          </a:xfrm>
          <a:prstGeom prst="rect">
            <a:avLst/>
          </a:prstGeom>
        </p:spPr>
      </p:pic>
      <p:pic>
        <p:nvPicPr>
          <p:cNvPr id="6" name="object 6"/>
          <p:cNvPicPr/>
          <p:nvPr/>
        </p:nvPicPr>
        <p:blipFill>
          <a:blip r:embed="rId3" cstate="print"/>
          <a:stretch>
            <a:fillRect/>
          </a:stretch>
        </p:blipFill>
        <p:spPr>
          <a:xfrm>
            <a:off x="1371600" y="5846825"/>
            <a:ext cx="5306695" cy="31273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604" y="892555"/>
            <a:ext cx="5140325" cy="692785"/>
          </a:xfrm>
          <a:prstGeom prst="rect">
            <a:avLst/>
          </a:prstGeom>
        </p:spPr>
        <p:txBody>
          <a:bodyPr vert="horz" wrap="square" lIns="0" tIns="6985" rIns="0" bIns="0" rtlCol="0">
            <a:spAutoFit/>
          </a:bodyPr>
          <a:lstStyle/>
          <a:p>
            <a:pPr marL="240665" marR="5080">
              <a:lnSpc>
                <a:spcPct val="104000"/>
              </a:lnSpc>
              <a:spcBef>
                <a:spcPts val="55"/>
              </a:spcBef>
            </a:pPr>
            <a:r>
              <a:rPr sz="1050" dirty="0">
                <a:latin typeface="Arial MT"/>
                <a:cs typeface="Arial MT"/>
              </a:rPr>
              <a:t>with</a:t>
            </a:r>
            <a:r>
              <a:rPr sz="1050" spc="-30" dirty="0">
                <a:latin typeface="Arial MT"/>
                <a:cs typeface="Arial MT"/>
              </a:rPr>
              <a:t> </a:t>
            </a:r>
            <a:r>
              <a:rPr sz="1050" dirty="0">
                <a:latin typeface="Arial MT"/>
                <a:cs typeface="Arial MT"/>
              </a:rPr>
              <a:t>10,528</a:t>
            </a:r>
            <a:r>
              <a:rPr sz="1050" spc="-25" dirty="0">
                <a:latin typeface="Arial MT"/>
                <a:cs typeface="Arial MT"/>
              </a:rPr>
              <a:t> </a:t>
            </a:r>
            <a:r>
              <a:rPr sz="1050" dirty="0">
                <a:latin typeface="Arial MT"/>
                <a:cs typeface="Arial MT"/>
              </a:rPr>
              <a:t>arrivals.</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corporate</a:t>
            </a:r>
            <a:r>
              <a:rPr sz="1050" spc="-45" dirty="0">
                <a:latin typeface="Arial MT"/>
                <a:cs typeface="Arial MT"/>
              </a:rPr>
              <a:t> </a:t>
            </a:r>
            <a:r>
              <a:rPr sz="1050" dirty="0">
                <a:latin typeface="Arial MT"/>
                <a:cs typeface="Arial MT"/>
              </a:rPr>
              <a:t>market</a:t>
            </a:r>
            <a:r>
              <a:rPr sz="1050" spc="-30" dirty="0">
                <a:latin typeface="Arial MT"/>
                <a:cs typeface="Arial MT"/>
              </a:rPr>
              <a:t> </a:t>
            </a:r>
            <a:r>
              <a:rPr sz="1050" dirty="0">
                <a:latin typeface="Arial MT"/>
                <a:cs typeface="Arial MT"/>
              </a:rPr>
              <a:t>segment</a:t>
            </a:r>
            <a:r>
              <a:rPr sz="1050" spc="-30" dirty="0">
                <a:latin typeface="Arial MT"/>
                <a:cs typeface="Arial MT"/>
              </a:rPr>
              <a:t> </a:t>
            </a:r>
            <a:r>
              <a:rPr sz="1050" dirty="0">
                <a:latin typeface="Arial MT"/>
                <a:cs typeface="Arial MT"/>
              </a:rPr>
              <a:t>is</a:t>
            </a:r>
            <a:r>
              <a:rPr sz="1050" spc="-30"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least</a:t>
            </a:r>
            <a:r>
              <a:rPr sz="1050" spc="-25" dirty="0">
                <a:latin typeface="Arial MT"/>
                <a:cs typeface="Arial MT"/>
              </a:rPr>
              <a:t> </a:t>
            </a:r>
            <a:r>
              <a:rPr sz="1050" spc="-10" dirty="0">
                <a:latin typeface="Arial MT"/>
                <a:cs typeface="Arial MT"/>
              </a:rPr>
              <a:t>popular,</a:t>
            </a:r>
            <a:r>
              <a:rPr sz="1050" spc="-35" dirty="0">
                <a:latin typeface="Arial MT"/>
                <a:cs typeface="Arial MT"/>
              </a:rPr>
              <a:t> </a:t>
            </a:r>
            <a:r>
              <a:rPr sz="1050" dirty="0">
                <a:latin typeface="Arial MT"/>
                <a:cs typeface="Arial MT"/>
              </a:rPr>
              <a:t>with</a:t>
            </a:r>
            <a:r>
              <a:rPr sz="1050" spc="-30" dirty="0">
                <a:latin typeface="Arial MT"/>
                <a:cs typeface="Arial MT"/>
              </a:rPr>
              <a:t> </a:t>
            </a:r>
            <a:r>
              <a:rPr sz="1050" spc="-10" dirty="0">
                <a:latin typeface="Arial MT"/>
                <a:cs typeface="Arial MT"/>
              </a:rPr>
              <a:t>2,017 arrivals.</a:t>
            </a:r>
            <a:endParaRPr sz="1050">
              <a:latin typeface="Arial MT"/>
              <a:cs typeface="Arial MT"/>
            </a:endParaRPr>
          </a:p>
          <a:p>
            <a:pPr>
              <a:lnSpc>
                <a:spcPct val="100000"/>
              </a:lnSpc>
              <a:spcBef>
                <a:spcPts val="204"/>
              </a:spcBef>
            </a:pPr>
            <a:endParaRPr sz="1050">
              <a:latin typeface="Arial MT"/>
              <a:cs typeface="Arial MT"/>
            </a:endParaRPr>
          </a:p>
          <a:p>
            <a:pPr marL="240665" indent="-227965">
              <a:lnSpc>
                <a:spcPct val="100000"/>
              </a:lnSpc>
              <a:spcBef>
                <a:spcPts val="5"/>
              </a:spcBef>
              <a:buFont typeface="Symbol"/>
              <a:buChar char=""/>
              <a:tabLst>
                <a:tab pos="240665" algn="l"/>
              </a:tabLst>
            </a:pPr>
            <a:r>
              <a:rPr sz="1050" dirty="0">
                <a:latin typeface="Arial MT"/>
                <a:cs typeface="Arial MT"/>
              </a:rPr>
              <a:t>Let’s</a:t>
            </a:r>
            <a:r>
              <a:rPr sz="1050" spc="-25" dirty="0">
                <a:latin typeface="Arial MT"/>
                <a:cs typeface="Arial MT"/>
              </a:rPr>
              <a:t> </a:t>
            </a:r>
            <a:r>
              <a:rPr sz="1050" dirty="0">
                <a:latin typeface="Arial MT"/>
                <a:cs typeface="Arial MT"/>
              </a:rPr>
              <a:t>see</a:t>
            </a:r>
            <a:r>
              <a:rPr sz="1050" spc="-25" dirty="0">
                <a:latin typeface="Arial MT"/>
                <a:cs typeface="Arial MT"/>
              </a:rPr>
              <a:t> </a:t>
            </a:r>
            <a:r>
              <a:rPr sz="1050" dirty="0">
                <a:latin typeface="Arial MT"/>
                <a:cs typeface="Arial MT"/>
              </a:rPr>
              <a:t>Total</a:t>
            </a:r>
            <a:r>
              <a:rPr sz="1050" spc="-20" dirty="0">
                <a:latin typeface="Arial MT"/>
                <a:cs typeface="Arial MT"/>
              </a:rPr>
              <a:t> </a:t>
            </a:r>
            <a:r>
              <a:rPr sz="1050" dirty="0">
                <a:latin typeface="Arial MT"/>
                <a:cs typeface="Arial MT"/>
              </a:rPr>
              <a:t>customer</a:t>
            </a:r>
            <a:r>
              <a:rPr sz="1050" spc="-30" dirty="0">
                <a:latin typeface="Arial MT"/>
                <a:cs typeface="Arial MT"/>
              </a:rPr>
              <a:t> </a:t>
            </a:r>
            <a:r>
              <a:rPr sz="1050" dirty="0">
                <a:latin typeface="Arial MT"/>
                <a:cs typeface="Arial MT"/>
              </a:rPr>
              <a:t>count</a:t>
            </a:r>
            <a:r>
              <a:rPr sz="1050" spc="-30" dirty="0">
                <a:latin typeface="Arial MT"/>
                <a:cs typeface="Arial MT"/>
              </a:rPr>
              <a:t> </a:t>
            </a:r>
            <a:r>
              <a:rPr sz="1050" dirty="0">
                <a:latin typeface="Arial MT"/>
                <a:cs typeface="Arial MT"/>
              </a:rPr>
              <a:t>by</a:t>
            </a:r>
            <a:r>
              <a:rPr sz="1050" spc="-40" dirty="0">
                <a:latin typeface="Arial MT"/>
                <a:cs typeface="Arial MT"/>
              </a:rPr>
              <a:t> </a:t>
            </a:r>
            <a:r>
              <a:rPr sz="1050" spc="-20" dirty="0">
                <a:latin typeface="Arial MT"/>
                <a:cs typeface="Arial MT"/>
              </a:rPr>
              <a:t>month</a:t>
            </a:r>
            <a:endParaRPr sz="1050">
              <a:latin typeface="Arial MT"/>
              <a:cs typeface="Arial MT"/>
            </a:endParaRPr>
          </a:p>
        </p:txBody>
      </p:sp>
      <p:sp>
        <p:nvSpPr>
          <p:cNvPr id="3" name="object 3"/>
          <p:cNvSpPr txBox="1"/>
          <p:nvPr/>
        </p:nvSpPr>
        <p:spPr>
          <a:xfrm>
            <a:off x="902004" y="4905882"/>
            <a:ext cx="5757545" cy="848360"/>
          </a:xfrm>
          <a:prstGeom prst="rect">
            <a:avLst/>
          </a:prstGeom>
        </p:spPr>
        <p:txBody>
          <a:bodyPr vert="horz" wrap="square" lIns="0" tIns="7620" rIns="0" bIns="0" rtlCol="0">
            <a:spAutoFit/>
          </a:bodyPr>
          <a:lstStyle/>
          <a:p>
            <a:pPr marL="12700" marR="5080">
              <a:lnSpc>
                <a:spcPct val="103400"/>
              </a:lnSpc>
              <a:spcBef>
                <a:spcPts val="60"/>
              </a:spcBef>
            </a:pPr>
            <a:r>
              <a:rPr sz="1050" dirty="0">
                <a:latin typeface="Arial MT"/>
                <a:cs typeface="Arial MT"/>
              </a:rPr>
              <a:t>The</a:t>
            </a:r>
            <a:r>
              <a:rPr sz="1050" spc="-25" dirty="0">
                <a:latin typeface="Arial MT"/>
                <a:cs typeface="Arial MT"/>
              </a:rPr>
              <a:t> </a:t>
            </a:r>
            <a:r>
              <a:rPr sz="1050" dirty="0">
                <a:latin typeface="Arial MT"/>
                <a:cs typeface="Arial MT"/>
              </a:rPr>
              <a:t>figure</a:t>
            </a:r>
            <a:r>
              <a:rPr sz="1050" spc="-25" dirty="0">
                <a:latin typeface="Arial MT"/>
                <a:cs typeface="Arial MT"/>
              </a:rPr>
              <a:t> </a:t>
            </a:r>
            <a:r>
              <a:rPr sz="1050" dirty="0">
                <a:latin typeface="Arial MT"/>
                <a:cs typeface="Arial MT"/>
              </a:rPr>
              <a:t>shows</a:t>
            </a:r>
            <a:r>
              <a:rPr sz="1050" spc="-20" dirty="0">
                <a:latin typeface="Arial MT"/>
                <a:cs typeface="Arial MT"/>
              </a:rPr>
              <a:t> </a:t>
            </a:r>
            <a:r>
              <a:rPr sz="1050" dirty="0">
                <a:latin typeface="Arial MT"/>
                <a:cs typeface="Arial MT"/>
              </a:rPr>
              <a:t>that</a:t>
            </a:r>
            <a:r>
              <a:rPr sz="1050" spc="-25" dirty="0">
                <a:latin typeface="Arial MT"/>
                <a:cs typeface="Arial MT"/>
              </a:rPr>
              <a:t> </a:t>
            </a:r>
            <a:r>
              <a:rPr sz="1050" dirty="0">
                <a:latin typeface="Arial MT"/>
                <a:cs typeface="Arial MT"/>
              </a:rPr>
              <a:t>the</a:t>
            </a:r>
            <a:r>
              <a:rPr sz="1050" spc="-25" dirty="0">
                <a:latin typeface="Arial MT"/>
                <a:cs typeface="Arial MT"/>
              </a:rPr>
              <a:t> </a:t>
            </a:r>
            <a:r>
              <a:rPr sz="1050" dirty="0">
                <a:latin typeface="Arial MT"/>
                <a:cs typeface="Arial MT"/>
              </a:rPr>
              <a:t>customer</a:t>
            </a:r>
            <a:r>
              <a:rPr sz="1050" spc="-25" dirty="0">
                <a:latin typeface="Arial MT"/>
                <a:cs typeface="Arial MT"/>
              </a:rPr>
              <a:t> </a:t>
            </a:r>
            <a:r>
              <a:rPr sz="1050" dirty="0">
                <a:latin typeface="Arial MT"/>
                <a:cs typeface="Arial MT"/>
              </a:rPr>
              <a:t>count</a:t>
            </a:r>
            <a:r>
              <a:rPr sz="1050" spc="-25" dirty="0">
                <a:latin typeface="Arial MT"/>
                <a:cs typeface="Arial MT"/>
              </a:rPr>
              <a:t> </a:t>
            </a:r>
            <a:r>
              <a:rPr sz="1050" spc="-10" dirty="0">
                <a:latin typeface="Arial MT"/>
                <a:cs typeface="Arial MT"/>
              </a:rPr>
              <a:t>increased</a:t>
            </a:r>
            <a:r>
              <a:rPr sz="1050" spc="-30" dirty="0">
                <a:latin typeface="Arial MT"/>
                <a:cs typeface="Arial MT"/>
              </a:rPr>
              <a:t> </a:t>
            </a:r>
            <a:r>
              <a:rPr sz="1050" dirty="0">
                <a:latin typeface="Arial MT"/>
                <a:cs typeface="Arial MT"/>
              </a:rPr>
              <a:t>by</a:t>
            </a:r>
            <a:r>
              <a:rPr sz="1050" spc="-20" dirty="0">
                <a:latin typeface="Arial MT"/>
                <a:cs typeface="Arial MT"/>
              </a:rPr>
              <a:t> </a:t>
            </a:r>
            <a:r>
              <a:rPr sz="1050" dirty="0">
                <a:latin typeface="Arial MT"/>
                <a:cs typeface="Arial MT"/>
              </a:rPr>
              <a:t>1</a:t>
            </a:r>
            <a:r>
              <a:rPr sz="1050" spc="-25" dirty="0">
                <a:latin typeface="Arial MT"/>
                <a:cs typeface="Arial MT"/>
              </a:rPr>
              <a:t> </a:t>
            </a:r>
            <a:r>
              <a:rPr sz="1050" dirty="0">
                <a:latin typeface="Arial MT"/>
                <a:cs typeface="Arial MT"/>
              </a:rPr>
              <a:t>each</a:t>
            </a:r>
            <a:r>
              <a:rPr sz="1050" spc="-30" dirty="0">
                <a:latin typeface="Arial MT"/>
                <a:cs typeface="Arial MT"/>
              </a:rPr>
              <a:t> </a:t>
            </a:r>
            <a:r>
              <a:rPr sz="1050" dirty="0">
                <a:latin typeface="Arial MT"/>
                <a:cs typeface="Arial MT"/>
              </a:rPr>
              <a:t>month</a:t>
            </a:r>
            <a:r>
              <a:rPr sz="1050" spc="-20" dirty="0">
                <a:latin typeface="Arial MT"/>
                <a:cs typeface="Arial MT"/>
              </a:rPr>
              <a:t> </a:t>
            </a:r>
            <a:r>
              <a:rPr sz="1050" dirty="0">
                <a:latin typeface="Arial MT"/>
                <a:cs typeface="Arial MT"/>
              </a:rPr>
              <a:t>from</a:t>
            </a:r>
            <a:r>
              <a:rPr sz="1050" spc="-25" dirty="0">
                <a:latin typeface="Arial MT"/>
                <a:cs typeface="Arial MT"/>
              </a:rPr>
              <a:t> </a:t>
            </a:r>
            <a:r>
              <a:rPr sz="1050" dirty="0">
                <a:latin typeface="Arial MT"/>
                <a:cs typeface="Arial MT"/>
              </a:rPr>
              <a:t>month</a:t>
            </a:r>
            <a:r>
              <a:rPr sz="1050" spc="-25" dirty="0">
                <a:latin typeface="Arial MT"/>
                <a:cs typeface="Arial MT"/>
              </a:rPr>
              <a:t> </a:t>
            </a:r>
            <a:r>
              <a:rPr sz="1050" dirty="0">
                <a:latin typeface="Arial MT"/>
                <a:cs typeface="Arial MT"/>
              </a:rPr>
              <a:t>1</a:t>
            </a:r>
            <a:r>
              <a:rPr sz="1050" spc="-20" dirty="0">
                <a:latin typeface="Arial MT"/>
                <a:cs typeface="Arial MT"/>
              </a:rPr>
              <a:t> </a:t>
            </a:r>
            <a:r>
              <a:rPr sz="1050" dirty="0">
                <a:latin typeface="Arial MT"/>
                <a:cs typeface="Arial MT"/>
              </a:rPr>
              <a:t>to</a:t>
            </a:r>
            <a:r>
              <a:rPr sz="1050" spc="-20" dirty="0">
                <a:latin typeface="Arial MT"/>
                <a:cs typeface="Arial MT"/>
              </a:rPr>
              <a:t> </a:t>
            </a:r>
            <a:r>
              <a:rPr sz="1050" dirty="0">
                <a:latin typeface="Arial MT"/>
                <a:cs typeface="Arial MT"/>
              </a:rPr>
              <a:t>month</a:t>
            </a:r>
            <a:r>
              <a:rPr sz="1050" spc="-20" dirty="0">
                <a:latin typeface="Arial MT"/>
                <a:cs typeface="Arial MT"/>
              </a:rPr>
              <a:t> </a:t>
            </a:r>
            <a:r>
              <a:rPr sz="1050" spc="-25" dirty="0">
                <a:latin typeface="Arial MT"/>
                <a:cs typeface="Arial MT"/>
              </a:rPr>
              <a:t>4.</a:t>
            </a:r>
            <a:r>
              <a:rPr sz="1050" spc="500" dirty="0">
                <a:latin typeface="Arial MT"/>
                <a:cs typeface="Arial MT"/>
              </a:rPr>
              <a:t>  </a:t>
            </a:r>
            <a:r>
              <a:rPr sz="1050" dirty="0">
                <a:latin typeface="Arial MT"/>
                <a:cs typeface="Arial MT"/>
              </a:rPr>
              <a:t>In</a:t>
            </a:r>
            <a:r>
              <a:rPr sz="1050" spc="-25" dirty="0">
                <a:latin typeface="Arial MT"/>
                <a:cs typeface="Arial MT"/>
              </a:rPr>
              <a:t> </a:t>
            </a:r>
            <a:r>
              <a:rPr sz="1050" dirty="0">
                <a:latin typeface="Arial MT"/>
                <a:cs typeface="Arial MT"/>
              </a:rPr>
              <a:t>month</a:t>
            </a:r>
            <a:r>
              <a:rPr sz="1050" spc="-20" dirty="0">
                <a:latin typeface="Arial MT"/>
                <a:cs typeface="Arial MT"/>
              </a:rPr>
              <a:t> </a:t>
            </a:r>
            <a:r>
              <a:rPr sz="1050" dirty="0">
                <a:latin typeface="Arial MT"/>
                <a:cs typeface="Arial MT"/>
              </a:rPr>
              <a:t>5,</a:t>
            </a:r>
            <a:r>
              <a:rPr sz="1050" spc="-25" dirty="0">
                <a:latin typeface="Arial MT"/>
                <a:cs typeface="Arial MT"/>
              </a:rPr>
              <a:t> </a:t>
            </a:r>
            <a:r>
              <a:rPr sz="1050" dirty="0">
                <a:latin typeface="Arial MT"/>
                <a:cs typeface="Arial MT"/>
              </a:rPr>
              <a:t>there</a:t>
            </a:r>
            <a:r>
              <a:rPr sz="1050" spc="-25" dirty="0">
                <a:latin typeface="Arial MT"/>
                <a:cs typeface="Arial MT"/>
              </a:rPr>
              <a:t> </a:t>
            </a:r>
            <a:r>
              <a:rPr sz="1050" dirty="0">
                <a:latin typeface="Arial MT"/>
                <a:cs typeface="Arial MT"/>
              </a:rPr>
              <a:t>was</a:t>
            </a:r>
            <a:r>
              <a:rPr sz="1050" spc="-20" dirty="0">
                <a:latin typeface="Arial MT"/>
                <a:cs typeface="Arial MT"/>
              </a:rPr>
              <a:t> </a:t>
            </a:r>
            <a:r>
              <a:rPr sz="1050" dirty="0">
                <a:latin typeface="Arial MT"/>
                <a:cs typeface="Arial MT"/>
              </a:rPr>
              <a:t>a</a:t>
            </a:r>
            <a:r>
              <a:rPr sz="1050" spc="-20" dirty="0">
                <a:latin typeface="Arial MT"/>
                <a:cs typeface="Arial MT"/>
              </a:rPr>
              <a:t> </a:t>
            </a:r>
            <a:r>
              <a:rPr sz="1050" dirty="0">
                <a:latin typeface="Arial MT"/>
                <a:cs typeface="Arial MT"/>
              </a:rPr>
              <a:t>slight</a:t>
            </a:r>
            <a:r>
              <a:rPr sz="1050" spc="-30" dirty="0">
                <a:latin typeface="Arial MT"/>
                <a:cs typeface="Arial MT"/>
              </a:rPr>
              <a:t> </a:t>
            </a:r>
            <a:r>
              <a:rPr sz="1050" dirty="0">
                <a:latin typeface="Arial MT"/>
                <a:cs typeface="Arial MT"/>
              </a:rPr>
              <a:t>decrease,</a:t>
            </a:r>
            <a:r>
              <a:rPr sz="1050" spc="-25" dirty="0">
                <a:latin typeface="Arial MT"/>
                <a:cs typeface="Arial MT"/>
              </a:rPr>
              <a:t> </a:t>
            </a:r>
            <a:r>
              <a:rPr sz="1050" spc="-10" dirty="0">
                <a:latin typeface="Arial MT"/>
                <a:cs typeface="Arial MT"/>
              </a:rPr>
              <a:t>followed</a:t>
            </a:r>
            <a:r>
              <a:rPr sz="1050" spc="-20" dirty="0">
                <a:latin typeface="Arial MT"/>
                <a:cs typeface="Arial MT"/>
              </a:rPr>
              <a:t> </a:t>
            </a:r>
            <a:r>
              <a:rPr sz="1050" dirty="0">
                <a:latin typeface="Arial MT"/>
                <a:cs typeface="Arial MT"/>
              </a:rPr>
              <a:t>by</a:t>
            </a:r>
            <a:r>
              <a:rPr sz="1050" spc="-25" dirty="0">
                <a:latin typeface="Arial MT"/>
                <a:cs typeface="Arial MT"/>
              </a:rPr>
              <a:t> </a:t>
            </a:r>
            <a:r>
              <a:rPr sz="1050" dirty="0">
                <a:latin typeface="Arial MT"/>
                <a:cs typeface="Arial MT"/>
              </a:rPr>
              <a:t>an</a:t>
            </a:r>
            <a:r>
              <a:rPr sz="1050" spc="-20" dirty="0">
                <a:latin typeface="Arial MT"/>
                <a:cs typeface="Arial MT"/>
              </a:rPr>
              <a:t> </a:t>
            </a:r>
            <a:r>
              <a:rPr sz="1050" dirty="0">
                <a:latin typeface="Arial MT"/>
                <a:cs typeface="Arial MT"/>
              </a:rPr>
              <a:t>increase</a:t>
            </a:r>
            <a:r>
              <a:rPr sz="1050" spc="-20" dirty="0">
                <a:latin typeface="Arial MT"/>
                <a:cs typeface="Arial MT"/>
              </a:rPr>
              <a:t> </a:t>
            </a:r>
            <a:r>
              <a:rPr sz="1050" dirty="0">
                <a:latin typeface="Arial MT"/>
                <a:cs typeface="Arial MT"/>
              </a:rPr>
              <a:t>in</a:t>
            </a:r>
            <a:r>
              <a:rPr sz="1050" spc="-35" dirty="0">
                <a:latin typeface="Arial MT"/>
                <a:cs typeface="Arial MT"/>
              </a:rPr>
              <a:t> </a:t>
            </a:r>
            <a:r>
              <a:rPr sz="1050" dirty="0">
                <a:latin typeface="Arial MT"/>
                <a:cs typeface="Arial MT"/>
              </a:rPr>
              <a:t>month</a:t>
            </a:r>
            <a:r>
              <a:rPr sz="1050" spc="-25" dirty="0">
                <a:latin typeface="Arial MT"/>
                <a:cs typeface="Arial MT"/>
              </a:rPr>
              <a:t> </a:t>
            </a:r>
            <a:r>
              <a:rPr sz="1050" dirty="0">
                <a:latin typeface="Arial MT"/>
                <a:cs typeface="Arial MT"/>
              </a:rPr>
              <a:t>6.</a:t>
            </a:r>
            <a:r>
              <a:rPr sz="1050" spc="-25" dirty="0">
                <a:latin typeface="Arial MT"/>
                <a:cs typeface="Arial MT"/>
              </a:rPr>
              <a:t> </a:t>
            </a:r>
            <a:r>
              <a:rPr sz="1050" dirty="0">
                <a:latin typeface="Arial MT"/>
                <a:cs typeface="Arial MT"/>
              </a:rPr>
              <a:t>There</a:t>
            </a:r>
            <a:r>
              <a:rPr sz="1050" spc="-20" dirty="0">
                <a:latin typeface="Arial MT"/>
                <a:cs typeface="Arial MT"/>
              </a:rPr>
              <a:t> </a:t>
            </a:r>
            <a:r>
              <a:rPr sz="1050" dirty="0">
                <a:latin typeface="Arial MT"/>
                <a:cs typeface="Arial MT"/>
              </a:rPr>
              <a:t>was</a:t>
            </a:r>
            <a:r>
              <a:rPr sz="1050" spc="-15" dirty="0">
                <a:latin typeface="Arial MT"/>
                <a:cs typeface="Arial MT"/>
              </a:rPr>
              <a:t> </a:t>
            </a:r>
            <a:r>
              <a:rPr sz="1050" spc="-10" dirty="0">
                <a:latin typeface="Arial MT"/>
                <a:cs typeface="Arial MT"/>
              </a:rPr>
              <a:t>another </a:t>
            </a:r>
            <a:r>
              <a:rPr sz="1050" dirty="0">
                <a:latin typeface="Arial MT"/>
                <a:cs typeface="Arial MT"/>
              </a:rPr>
              <a:t>slight</a:t>
            </a:r>
            <a:r>
              <a:rPr sz="1050" spc="-30" dirty="0">
                <a:latin typeface="Arial MT"/>
                <a:cs typeface="Arial MT"/>
              </a:rPr>
              <a:t> </a:t>
            </a:r>
            <a:r>
              <a:rPr sz="1050" dirty="0">
                <a:latin typeface="Arial MT"/>
                <a:cs typeface="Arial MT"/>
              </a:rPr>
              <a:t>decrease</a:t>
            </a:r>
            <a:r>
              <a:rPr sz="1050" spc="-35" dirty="0">
                <a:latin typeface="Arial MT"/>
                <a:cs typeface="Arial MT"/>
              </a:rPr>
              <a:t> </a:t>
            </a:r>
            <a:r>
              <a:rPr sz="1050" dirty="0">
                <a:latin typeface="Arial MT"/>
                <a:cs typeface="Arial MT"/>
              </a:rPr>
              <a:t>in</a:t>
            </a:r>
            <a:r>
              <a:rPr sz="1050" spc="-40" dirty="0">
                <a:latin typeface="Arial MT"/>
                <a:cs typeface="Arial MT"/>
              </a:rPr>
              <a:t> </a:t>
            </a:r>
            <a:r>
              <a:rPr sz="1050" dirty="0">
                <a:latin typeface="Arial MT"/>
                <a:cs typeface="Arial MT"/>
              </a:rPr>
              <a:t>month</a:t>
            </a:r>
            <a:r>
              <a:rPr sz="1050" spc="-35" dirty="0">
                <a:latin typeface="Arial MT"/>
                <a:cs typeface="Arial MT"/>
              </a:rPr>
              <a:t> </a:t>
            </a:r>
            <a:r>
              <a:rPr sz="1050" dirty="0">
                <a:latin typeface="Arial MT"/>
                <a:cs typeface="Arial MT"/>
              </a:rPr>
              <a:t>7,</a:t>
            </a:r>
            <a:r>
              <a:rPr sz="1050" spc="-30" dirty="0">
                <a:latin typeface="Arial MT"/>
                <a:cs typeface="Arial MT"/>
              </a:rPr>
              <a:t> </a:t>
            </a:r>
            <a:r>
              <a:rPr sz="1050" dirty="0">
                <a:latin typeface="Arial MT"/>
                <a:cs typeface="Arial MT"/>
              </a:rPr>
              <a:t>followed</a:t>
            </a:r>
            <a:r>
              <a:rPr sz="1050" spc="-25" dirty="0">
                <a:latin typeface="Arial MT"/>
                <a:cs typeface="Arial MT"/>
              </a:rPr>
              <a:t> </a:t>
            </a:r>
            <a:r>
              <a:rPr sz="1050" dirty="0">
                <a:latin typeface="Arial MT"/>
                <a:cs typeface="Arial MT"/>
              </a:rPr>
              <a:t>by</a:t>
            </a:r>
            <a:r>
              <a:rPr sz="1050" spc="-25" dirty="0">
                <a:latin typeface="Arial MT"/>
                <a:cs typeface="Arial MT"/>
              </a:rPr>
              <a:t> </a:t>
            </a:r>
            <a:r>
              <a:rPr sz="1050" spc="-10" dirty="0">
                <a:latin typeface="Arial MT"/>
                <a:cs typeface="Arial MT"/>
              </a:rPr>
              <a:t>1-</a:t>
            </a:r>
            <a:r>
              <a:rPr sz="1050" dirty="0">
                <a:latin typeface="Arial MT"/>
                <a:cs typeface="Arial MT"/>
              </a:rPr>
              <a:t>unit</a:t>
            </a:r>
            <a:r>
              <a:rPr sz="1050" spc="-30" dirty="0">
                <a:latin typeface="Arial MT"/>
                <a:cs typeface="Arial MT"/>
              </a:rPr>
              <a:t> </a:t>
            </a:r>
            <a:r>
              <a:rPr sz="1050" dirty="0">
                <a:latin typeface="Arial MT"/>
                <a:cs typeface="Arial MT"/>
              </a:rPr>
              <a:t>increases</a:t>
            </a:r>
            <a:r>
              <a:rPr sz="1050" spc="-25" dirty="0">
                <a:latin typeface="Arial MT"/>
                <a:cs typeface="Arial MT"/>
              </a:rPr>
              <a:t> </a:t>
            </a:r>
            <a:r>
              <a:rPr sz="1050" dirty="0">
                <a:latin typeface="Arial MT"/>
                <a:cs typeface="Arial MT"/>
              </a:rPr>
              <a:t>in</a:t>
            </a:r>
            <a:r>
              <a:rPr sz="1050" spc="-35" dirty="0">
                <a:latin typeface="Arial MT"/>
                <a:cs typeface="Arial MT"/>
              </a:rPr>
              <a:t> </a:t>
            </a:r>
            <a:r>
              <a:rPr sz="1050" dirty="0">
                <a:latin typeface="Arial MT"/>
                <a:cs typeface="Arial MT"/>
              </a:rPr>
              <a:t>months</a:t>
            </a:r>
            <a:r>
              <a:rPr sz="1050" spc="-25" dirty="0">
                <a:latin typeface="Arial MT"/>
                <a:cs typeface="Arial MT"/>
              </a:rPr>
              <a:t> </a:t>
            </a:r>
            <a:r>
              <a:rPr sz="1050" dirty="0">
                <a:latin typeface="Arial MT"/>
                <a:cs typeface="Arial MT"/>
              </a:rPr>
              <a:t>8,</a:t>
            </a:r>
            <a:r>
              <a:rPr sz="1050" spc="-30" dirty="0">
                <a:latin typeface="Arial MT"/>
                <a:cs typeface="Arial MT"/>
              </a:rPr>
              <a:t> </a:t>
            </a:r>
            <a:r>
              <a:rPr sz="1050" dirty="0">
                <a:latin typeface="Arial MT"/>
                <a:cs typeface="Arial MT"/>
              </a:rPr>
              <a:t>9,</a:t>
            </a:r>
            <a:r>
              <a:rPr sz="1050" spc="-30" dirty="0">
                <a:latin typeface="Arial MT"/>
                <a:cs typeface="Arial MT"/>
              </a:rPr>
              <a:t> </a:t>
            </a:r>
            <a:r>
              <a:rPr sz="1050" dirty="0">
                <a:latin typeface="Arial MT"/>
                <a:cs typeface="Arial MT"/>
              </a:rPr>
              <a:t>and</a:t>
            </a:r>
            <a:r>
              <a:rPr sz="1050" spc="-20" dirty="0">
                <a:latin typeface="Arial MT"/>
                <a:cs typeface="Arial MT"/>
              </a:rPr>
              <a:t> </a:t>
            </a:r>
            <a:r>
              <a:rPr sz="1050" dirty="0">
                <a:latin typeface="Arial MT"/>
                <a:cs typeface="Arial MT"/>
              </a:rPr>
              <a:t>10.</a:t>
            </a:r>
            <a:r>
              <a:rPr sz="1050" spc="-25" dirty="0">
                <a:latin typeface="Arial MT"/>
                <a:cs typeface="Arial MT"/>
              </a:rPr>
              <a:t> </a:t>
            </a:r>
            <a:r>
              <a:rPr sz="1050" dirty="0">
                <a:latin typeface="Arial MT"/>
                <a:cs typeface="Arial MT"/>
              </a:rPr>
              <a:t>The</a:t>
            </a:r>
            <a:r>
              <a:rPr sz="1050" spc="-25" dirty="0">
                <a:latin typeface="Arial MT"/>
                <a:cs typeface="Arial MT"/>
              </a:rPr>
              <a:t> </a:t>
            </a:r>
            <a:r>
              <a:rPr sz="1050" spc="-10" dirty="0">
                <a:latin typeface="Arial MT"/>
                <a:cs typeface="Arial MT"/>
              </a:rPr>
              <a:t>customer </a:t>
            </a:r>
            <a:r>
              <a:rPr sz="1050" dirty="0">
                <a:latin typeface="Arial MT"/>
                <a:cs typeface="Arial MT"/>
              </a:rPr>
              <a:t>count</a:t>
            </a:r>
            <a:r>
              <a:rPr sz="1050" spc="-25" dirty="0">
                <a:latin typeface="Arial MT"/>
                <a:cs typeface="Arial MT"/>
              </a:rPr>
              <a:t> </a:t>
            </a:r>
            <a:r>
              <a:rPr sz="1050" spc="-10" dirty="0">
                <a:latin typeface="Arial MT"/>
                <a:cs typeface="Arial MT"/>
              </a:rPr>
              <a:t>decreased</a:t>
            </a:r>
            <a:r>
              <a:rPr sz="1050" spc="-15" dirty="0">
                <a:latin typeface="Arial MT"/>
                <a:cs typeface="Arial MT"/>
              </a:rPr>
              <a:t> </a:t>
            </a:r>
            <a:r>
              <a:rPr sz="1050" dirty="0">
                <a:latin typeface="Arial MT"/>
                <a:cs typeface="Arial MT"/>
              </a:rPr>
              <a:t>in</a:t>
            </a:r>
            <a:r>
              <a:rPr sz="1050" spc="-15" dirty="0">
                <a:latin typeface="Arial MT"/>
                <a:cs typeface="Arial MT"/>
              </a:rPr>
              <a:t> </a:t>
            </a:r>
            <a:r>
              <a:rPr sz="1050" dirty="0">
                <a:latin typeface="Arial MT"/>
                <a:cs typeface="Arial MT"/>
              </a:rPr>
              <a:t>months</a:t>
            </a:r>
            <a:r>
              <a:rPr sz="1050" spc="-20" dirty="0">
                <a:latin typeface="Arial MT"/>
                <a:cs typeface="Arial MT"/>
              </a:rPr>
              <a:t> </a:t>
            </a:r>
            <a:r>
              <a:rPr sz="1050" dirty="0">
                <a:latin typeface="Arial MT"/>
                <a:cs typeface="Arial MT"/>
              </a:rPr>
              <a:t>11</a:t>
            </a:r>
            <a:r>
              <a:rPr sz="1050" spc="-15" dirty="0">
                <a:latin typeface="Arial MT"/>
                <a:cs typeface="Arial MT"/>
              </a:rPr>
              <a:t> </a:t>
            </a:r>
            <a:r>
              <a:rPr sz="1050" dirty="0">
                <a:latin typeface="Arial MT"/>
                <a:cs typeface="Arial MT"/>
              </a:rPr>
              <a:t>and</a:t>
            </a:r>
            <a:r>
              <a:rPr sz="1050" spc="-15" dirty="0">
                <a:latin typeface="Arial MT"/>
                <a:cs typeface="Arial MT"/>
              </a:rPr>
              <a:t> </a:t>
            </a:r>
            <a:r>
              <a:rPr sz="1050" dirty="0">
                <a:latin typeface="Arial MT"/>
                <a:cs typeface="Arial MT"/>
              </a:rPr>
              <a:t>12,</a:t>
            </a:r>
            <a:r>
              <a:rPr sz="1050" spc="-20" dirty="0">
                <a:latin typeface="Arial MT"/>
                <a:cs typeface="Arial MT"/>
              </a:rPr>
              <a:t> </a:t>
            </a:r>
            <a:r>
              <a:rPr sz="1050" dirty="0">
                <a:latin typeface="Arial MT"/>
                <a:cs typeface="Arial MT"/>
              </a:rPr>
              <a:t>but</a:t>
            </a:r>
            <a:r>
              <a:rPr sz="1050" spc="-20" dirty="0">
                <a:latin typeface="Arial MT"/>
                <a:cs typeface="Arial MT"/>
              </a:rPr>
              <a:t> </a:t>
            </a:r>
            <a:r>
              <a:rPr sz="1050" dirty="0">
                <a:latin typeface="Arial MT"/>
                <a:cs typeface="Arial MT"/>
              </a:rPr>
              <a:t>the</a:t>
            </a:r>
            <a:r>
              <a:rPr sz="1050" spc="-20" dirty="0">
                <a:latin typeface="Arial MT"/>
                <a:cs typeface="Arial MT"/>
              </a:rPr>
              <a:t> </a:t>
            </a:r>
            <a:r>
              <a:rPr sz="1050" dirty="0">
                <a:latin typeface="Arial MT"/>
                <a:cs typeface="Arial MT"/>
              </a:rPr>
              <a:t>decrease</a:t>
            </a:r>
            <a:r>
              <a:rPr sz="1050" spc="-15" dirty="0">
                <a:latin typeface="Arial MT"/>
                <a:cs typeface="Arial MT"/>
              </a:rPr>
              <a:t> </a:t>
            </a:r>
            <a:r>
              <a:rPr sz="1050" dirty="0">
                <a:latin typeface="Arial MT"/>
                <a:cs typeface="Arial MT"/>
              </a:rPr>
              <a:t>was</a:t>
            </a:r>
            <a:r>
              <a:rPr sz="1050" spc="-15" dirty="0">
                <a:latin typeface="Arial MT"/>
                <a:cs typeface="Arial MT"/>
              </a:rPr>
              <a:t> </a:t>
            </a:r>
            <a:r>
              <a:rPr sz="1050" dirty="0">
                <a:latin typeface="Arial MT"/>
                <a:cs typeface="Arial MT"/>
              </a:rPr>
              <a:t>not</a:t>
            </a:r>
            <a:r>
              <a:rPr sz="1050" spc="-25" dirty="0">
                <a:latin typeface="Arial MT"/>
                <a:cs typeface="Arial MT"/>
              </a:rPr>
              <a:t> </a:t>
            </a:r>
            <a:r>
              <a:rPr sz="1050" dirty="0">
                <a:latin typeface="Arial MT"/>
                <a:cs typeface="Arial MT"/>
              </a:rPr>
              <a:t>as</a:t>
            </a:r>
            <a:r>
              <a:rPr sz="1050" spc="-15" dirty="0">
                <a:latin typeface="Arial MT"/>
                <a:cs typeface="Arial MT"/>
              </a:rPr>
              <a:t> </a:t>
            </a:r>
            <a:r>
              <a:rPr sz="1050" spc="-10" dirty="0">
                <a:latin typeface="Arial MT"/>
                <a:cs typeface="Arial MT"/>
              </a:rPr>
              <a:t>significant</a:t>
            </a:r>
            <a:r>
              <a:rPr sz="1050" spc="-35" dirty="0">
                <a:latin typeface="Arial MT"/>
                <a:cs typeface="Arial MT"/>
              </a:rPr>
              <a:t> </a:t>
            </a:r>
            <a:r>
              <a:rPr sz="1050" dirty="0">
                <a:latin typeface="Arial MT"/>
                <a:cs typeface="Arial MT"/>
              </a:rPr>
              <a:t>as</a:t>
            </a:r>
            <a:r>
              <a:rPr sz="1050" spc="-15" dirty="0">
                <a:latin typeface="Arial MT"/>
                <a:cs typeface="Arial MT"/>
              </a:rPr>
              <a:t> </a:t>
            </a:r>
            <a:r>
              <a:rPr sz="1050" dirty="0">
                <a:latin typeface="Arial MT"/>
                <a:cs typeface="Arial MT"/>
              </a:rPr>
              <a:t>the</a:t>
            </a:r>
            <a:r>
              <a:rPr sz="1050" spc="-20" dirty="0">
                <a:latin typeface="Arial MT"/>
                <a:cs typeface="Arial MT"/>
              </a:rPr>
              <a:t> </a:t>
            </a:r>
            <a:r>
              <a:rPr sz="1050" dirty="0">
                <a:latin typeface="Arial MT"/>
                <a:cs typeface="Arial MT"/>
              </a:rPr>
              <a:t>decrease</a:t>
            </a:r>
            <a:r>
              <a:rPr sz="1050" spc="-25" dirty="0">
                <a:latin typeface="Arial MT"/>
                <a:cs typeface="Arial MT"/>
              </a:rPr>
              <a:t> in </a:t>
            </a:r>
            <a:r>
              <a:rPr sz="1050" dirty="0">
                <a:latin typeface="Arial MT"/>
                <a:cs typeface="Arial MT"/>
              </a:rPr>
              <a:t>month</a:t>
            </a:r>
            <a:r>
              <a:rPr sz="1050" spc="-35" dirty="0">
                <a:latin typeface="Arial MT"/>
                <a:cs typeface="Arial MT"/>
              </a:rPr>
              <a:t> </a:t>
            </a:r>
            <a:r>
              <a:rPr sz="1050" spc="-25" dirty="0">
                <a:latin typeface="Arial MT"/>
                <a:cs typeface="Arial MT"/>
              </a:rPr>
              <a:t>5.</a:t>
            </a:r>
            <a:endParaRPr sz="1050">
              <a:latin typeface="Arial MT"/>
              <a:cs typeface="Arial MT"/>
            </a:endParaRPr>
          </a:p>
        </p:txBody>
      </p:sp>
      <p:sp>
        <p:nvSpPr>
          <p:cNvPr id="4" name="object 4"/>
          <p:cNvSpPr txBox="1"/>
          <p:nvPr/>
        </p:nvSpPr>
        <p:spPr>
          <a:xfrm>
            <a:off x="1130604" y="5812306"/>
            <a:ext cx="5114290" cy="558800"/>
          </a:xfrm>
          <a:prstGeom prst="rect">
            <a:avLst/>
          </a:prstGeom>
        </p:spPr>
        <p:txBody>
          <a:bodyPr vert="horz" wrap="square" lIns="0" tIns="12700" rIns="0" bIns="0" rtlCol="0">
            <a:spAutoFit/>
          </a:bodyPr>
          <a:lstStyle/>
          <a:p>
            <a:pPr marL="240665" marR="5080" indent="-228600">
              <a:lnSpc>
                <a:spcPct val="109400"/>
              </a:lnSpc>
              <a:spcBef>
                <a:spcPts val="100"/>
              </a:spcBef>
              <a:buSzPct val="65625"/>
              <a:buFont typeface="Symbol"/>
              <a:buChar char=""/>
              <a:tabLst>
                <a:tab pos="240665" algn="l"/>
              </a:tabLst>
            </a:pPr>
            <a:r>
              <a:rPr sz="1600" dirty="0">
                <a:latin typeface="Calibri"/>
                <a:cs typeface="Calibri"/>
              </a:rPr>
              <a:t>Let's</a:t>
            </a:r>
            <a:r>
              <a:rPr sz="1600" spc="-30" dirty="0">
                <a:latin typeface="Calibri"/>
                <a:cs typeface="Calibri"/>
              </a:rPr>
              <a:t> </a:t>
            </a:r>
            <a:r>
              <a:rPr sz="1600" dirty="0">
                <a:latin typeface="Calibri"/>
                <a:cs typeface="Calibri"/>
              </a:rPr>
              <a:t>see</a:t>
            </a:r>
            <a:r>
              <a:rPr sz="1600" spc="-25" dirty="0">
                <a:latin typeface="Calibri"/>
                <a:cs typeface="Calibri"/>
              </a:rPr>
              <a:t> </a:t>
            </a:r>
            <a:r>
              <a:rPr sz="1600" dirty="0">
                <a:latin typeface="Calibri"/>
                <a:cs typeface="Calibri"/>
              </a:rPr>
              <a:t>the</a:t>
            </a:r>
            <a:r>
              <a:rPr sz="1600" spc="-30" dirty="0">
                <a:latin typeface="Calibri"/>
                <a:cs typeface="Calibri"/>
              </a:rPr>
              <a:t> </a:t>
            </a:r>
            <a:r>
              <a:rPr sz="1600" dirty="0">
                <a:latin typeface="Calibri"/>
                <a:cs typeface="Calibri"/>
              </a:rPr>
              <a:t>arrival</a:t>
            </a:r>
            <a:r>
              <a:rPr sz="1600" spc="-25" dirty="0">
                <a:latin typeface="Calibri"/>
                <a:cs typeface="Calibri"/>
              </a:rPr>
              <a:t> </a:t>
            </a:r>
            <a:r>
              <a:rPr sz="1600" dirty="0">
                <a:latin typeface="Calibri"/>
                <a:cs typeface="Calibri"/>
              </a:rPr>
              <a:t>count</a:t>
            </a:r>
            <a:r>
              <a:rPr sz="1600" spc="-15" dirty="0">
                <a:latin typeface="Calibri"/>
                <a:cs typeface="Calibri"/>
              </a:rPr>
              <a:t> </a:t>
            </a:r>
            <a:r>
              <a:rPr sz="1600" dirty="0">
                <a:latin typeface="Calibri"/>
                <a:cs typeface="Calibri"/>
              </a:rPr>
              <a:t>by</a:t>
            </a:r>
            <a:r>
              <a:rPr sz="1600" spc="-30" dirty="0">
                <a:latin typeface="Calibri"/>
                <a:cs typeface="Calibri"/>
              </a:rPr>
              <a:t> </a:t>
            </a:r>
            <a:r>
              <a:rPr sz="1600" dirty="0">
                <a:latin typeface="Calibri"/>
                <a:cs typeface="Calibri"/>
              </a:rPr>
              <a:t>month,</a:t>
            </a:r>
            <a:r>
              <a:rPr sz="1600" spc="-15" dirty="0">
                <a:latin typeface="Calibri"/>
                <a:cs typeface="Calibri"/>
              </a:rPr>
              <a:t> </a:t>
            </a:r>
            <a:r>
              <a:rPr sz="1600" spc="-10" dirty="0">
                <a:latin typeface="Calibri"/>
                <a:cs typeface="Calibri"/>
              </a:rPr>
              <a:t>segmented</a:t>
            </a:r>
            <a:r>
              <a:rPr sz="1600" spc="-30" dirty="0">
                <a:latin typeface="Calibri"/>
                <a:cs typeface="Calibri"/>
              </a:rPr>
              <a:t> </a:t>
            </a:r>
            <a:r>
              <a:rPr sz="1600" dirty="0">
                <a:latin typeface="Calibri"/>
                <a:cs typeface="Calibri"/>
              </a:rPr>
              <a:t>by</a:t>
            </a:r>
            <a:r>
              <a:rPr sz="1600" spc="-25" dirty="0">
                <a:latin typeface="Calibri"/>
                <a:cs typeface="Calibri"/>
              </a:rPr>
              <a:t> </a:t>
            </a:r>
            <a:r>
              <a:rPr sz="1600" spc="-10" dirty="0">
                <a:latin typeface="Calibri"/>
                <a:cs typeface="Calibri"/>
              </a:rPr>
              <a:t>market segment.</a:t>
            </a:r>
            <a:endParaRPr sz="1600">
              <a:latin typeface="Calibri"/>
              <a:cs typeface="Calibri"/>
            </a:endParaRPr>
          </a:p>
        </p:txBody>
      </p:sp>
      <p:sp>
        <p:nvSpPr>
          <p:cNvPr id="5" name="object 5"/>
          <p:cNvSpPr txBox="1"/>
          <p:nvPr/>
        </p:nvSpPr>
        <p:spPr>
          <a:xfrm>
            <a:off x="1359153" y="9402267"/>
            <a:ext cx="5283835" cy="351155"/>
          </a:xfrm>
          <a:prstGeom prst="rect">
            <a:avLst/>
          </a:prstGeom>
        </p:spPr>
        <p:txBody>
          <a:bodyPr vert="horz" wrap="square" lIns="0" tIns="8890" rIns="0" bIns="0" rtlCol="0">
            <a:spAutoFit/>
          </a:bodyPr>
          <a:lstStyle/>
          <a:p>
            <a:pPr marL="12700" marR="5080">
              <a:lnSpc>
                <a:spcPct val="102899"/>
              </a:lnSpc>
              <a:spcBef>
                <a:spcPts val="70"/>
              </a:spcBef>
            </a:pPr>
            <a:r>
              <a:rPr sz="1050" dirty="0">
                <a:latin typeface="Arial MT"/>
                <a:cs typeface="Arial MT"/>
              </a:rPr>
              <a:t>The</a:t>
            </a:r>
            <a:r>
              <a:rPr sz="1050" spc="-35" dirty="0">
                <a:latin typeface="Arial MT"/>
                <a:cs typeface="Arial MT"/>
              </a:rPr>
              <a:t> </a:t>
            </a:r>
            <a:r>
              <a:rPr sz="1050" dirty="0">
                <a:latin typeface="Arial MT"/>
                <a:cs typeface="Arial MT"/>
              </a:rPr>
              <a:t>figure</a:t>
            </a:r>
            <a:r>
              <a:rPr sz="1050" spc="-35" dirty="0">
                <a:latin typeface="Arial MT"/>
                <a:cs typeface="Arial MT"/>
              </a:rPr>
              <a:t> </a:t>
            </a:r>
            <a:r>
              <a:rPr sz="1050" dirty="0">
                <a:latin typeface="Arial MT"/>
                <a:cs typeface="Arial MT"/>
              </a:rPr>
              <a:t>shows</a:t>
            </a:r>
            <a:r>
              <a:rPr sz="1050" spc="-30" dirty="0">
                <a:latin typeface="Arial MT"/>
                <a:cs typeface="Arial MT"/>
              </a:rPr>
              <a:t> </a:t>
            </a:r>
            <a:r>
              <a:rPr sz="1050" dirty="0">
                <a:latin typeface="Arial MT"/>
                <a:cs typeface="Arial MT"/>
              </a:rPr>
              <a:t>that</a:t>
            </a:r>
            <a:r>
              <a:rPr sz="1050" spc="-35" dirty="0">
                <a:latin typeface="Arial MT"/>
                <a:cs typeface="Arial MT"/>
              </a:rPr>
              <a:t> </a:t>
            </a:r>
            <a:r>
              <a:rPr sz="1050" dirty="0">
                <a:latin typeface="Arial MT"/>
                <a:cs typeface="Arial MT"/>
              </a:rPr>
              <a:t>the</a:t>
            </a:r>
            <a:r>
              <a:rPr sz="1050" spc="-35" dirty="0">
                <a:latin typeface="Arial MT"/>
                <a:cs typeface="Arial MT"/>
              </a:rPr>
              <a:t> </a:t>
            </a:r>
            <a:r>
              <a:rPr sz="1050" dirty="0">
                <a:latin typeface="Arial MT"/>
                <a:cs typeface="Arial MT"/>
              </a:rPr>
              <a:t>majority</a:t>
            </a:r>
            <a:r>
              <a:rPr sz="1050" spc="-30" dirty="0">
                <a:latin typeface="Arial MT"/>
                <a:cs typeface="Arial MT"/>
              </a:rPr>
              <a:t> </a:t>
            </a:r>
            <a:r>
              <a:rPr sz="1050" dirty="0">
                <a:latin typeface="Arial MT"/>
                <a:cs typeface="Arial MT"/>
              </a:rPr>
              <a:t>of</a:t>
            </a:r>
            <a:r>
              <a:rPr sz="1050" spc="-35" dirty="0">
                <a:latin typeface="Arial MT"/>
                <a:cs typeface="Arial MT"/>
              </a:rPr>
              <a:t> </a:t>
            </a:r>
            <a:r>
              <a:rPr sz="1050" dirty="0">
                <a:latin typeface="Arial MT"/>
                <a:cs typeface="Arial MT"/>
              </a:rPr>
              <a:t>bookings</a:t>
            </a:r>
            <a:r>
              <a:rPr sz="1050" spc="-30" dirty="0">
                <a:latin typeface="Arial MT"/>
                <a:cs typeface="Arial MT"/>
              </a:rPr>
              <a:t> </a:t>
            </a:r>
            <a:r>
              <a:rPr sz="1050" dirty="0">
                <a:latin typeface="Arial MT"/>
                <a:cs typeface="Arial MT"/>
              </a:rPr>
              <a:t>were</a:t>
            </a:r>
            <a:r>
              <a:rPr sz="1050" spc="-45" dirty="0">
                <a:latin typeface="Arial MT"/>
                <a:cs typeface="Arial MT"/>
              </a:rPr>
              <a:t> </a:t>
            </a:r>
            <a:r>
              <a:rPr sz="1050" dirty="0">
                <a:latin typeface="Arial MT"/>
                <a:cs typeface="Arial MT"/>
              </a:rPr>
              <a:t>made</a:t>
            </a:r>
            <a:r>
              <a:rPr sz="1050" spc="-30" dirty="0">
                <a:latin typeface="Arial MT"/>
                <a:cs typeface="Arial MT"/>
              </a:rPr>
              <a:t> </a:t>
            </a:r>
            <a:r>
              <a:rPr sz="1050" dirty="0">
                <a:latin typeface="Arial MT"/>
                <a:cs typeface="Arial MT"/>
              </a:rPr>
              <a:t>through</a:t>
            </a:r>
            <a:r>
              <a:rPr sz="1050" spc="-35"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online</a:t>
            </a:r>
            <a:r>
              <a:rPr sz="1050" spc="-40" dirty="0">
                <a:latin typeface="Arial MT"/>
                <a:cs typeface="Arial MT"/>
              </a:rPr>
              <a:t> </a:t>
            </a:r>
            <a:r>
              <a:rPr sz="1050" spc="-10" dirty="0">
                <a:latin typeface="Arial MT"/>
                <a:cs typeface="Arial MT"/>
              </a:rPr>
              <a:t>market </a:t>
            </a:r>
            <a:r>
              <a:rPr sz="1050" dirty="0">
                <a:latin typeface="Arial MT"/>
                <a:cs typeface="Arial MT"/>
              </a:rPr>
              <a:t>segment</a:t>
            </a:r>
            <a:r>
              <a:rPr sz="1050" spc="-35" dirty="0">
                <a:latin typeface="Arial MT"/>
                <a:cs typeface="Arial MT"/>
              </a:rPr>
              <a:t> </a:t>
            </a:r>
            <a:r>
              <a:rPr sz="1050" dirty="0">
                <a:latin typeface="Arial MT"/>
                <a:cs typeface="Arial MT"/>
              </a:rPr>
              <a:t>every</a:t>
            </a:r>
            <a:r>
              <a:rPr sz="1050" spc="-40" dirty="0">
                <a:latin typeface="Arial MT"/>
                <a:cs typeface="Arial MT"/>
              </a:rPr>
              <a:t> </a:t>
            </a:r>
            <a:r>
              <a:rPr sz="1050" dirty="0">
                <a:latin typeface="Arial MT"/>
                <a:cs typeface="Arial MT"/>
              </a:rPr>
              <a:t>month.</a:t>
            </a:r>
            <a:r>
              <a:rPr sz="1050" spc="-35" dirty="0">
                <a:latin typeface="Arial MT"/>
                <a:cs typeface="Arial MT"/>
              </a:rPr>
              <a:t> </a:t>
            </a:r>
            <a:r>
              <a:rPr sz="1050" dirty="0">
                <a:latin typeface="Arial MT"/>
                <a:cs typeface="Arial MT"/>
              </a:rPr>
              <a:t>The</a:t>
            </a:r>
            <a:r>
              <a:rPr sz="1050" spc="-30" dirty="0">
                <a:latin typeface="Arial MT"/>
                <a:cs typeface="Arial MT"/>
              </a:rPr>
              <a:t> </a:t>
            </a:r>
            <a:r>
              <a:rPr sz="1050" dirty="0">
                <a:latin typeface="Arial MT"/>
                <a:cs typeface="Arial MT"/>
              </a:rPr>
              <a:t>highest</a:t>
            </a:r>
            <a:r>
              <a:rPr sz="1050" spc="-30" dirty="0">
                <a:latin typeface="Arial MT"/>
                <a:cs typeface="Arial MT"/>
              </a:rPr>
              <a:t> </a:t>
            </a:r>
            <a:r>
              <a:rPr sz="1050" dirty="0">
                <a:latin typeface="Arial MT"/>
                <a:cs typeface="Arial MT"/>
              </a:rPr>
              <a:t>number</a:t>
            </a:r>
            <a:r>
              <a:rPr sz="1050" spc="-35" dirty="0">
                <a:latin typeface="Arial MT"/>
                <a:cs typeface="Arial MT"/>
              </a:rPr>
              <a:t> </a:t>
            </a:r>
            <a:r>
              <a:rPr sz="1050" dirty="0">
                <a:latin typeface="Arial MT"/>
                <a:cs typeface="Arial MT"/>
              </a:rPr>
              <a:t>of</a:t>
            </a:r>
            <a:r>
              <a:rPr sz="1050" spc="-30" dirty="0">
                <a:latin typeface="Arial MT"/>
                <a:cs typeface="Arial MT"/>
              </a:rPr>
              <a:t> </a:t>
            </a:r>
            <a:r>
              <a:rPr sz="1050" dirty="0">
                <a:latin typeface="Arial MT"/>
                <a:cs typeface="Arial MT"/>
              </a:rPr>
              <a:t>arrivals</a:t>
            </a:r>
            <a:r>
              <a:rPr sz="1050" spc="-30" dirty="0">
                <a:latin typeface="Arial MT"/>
                <a:cs typeface="Arial MT"/>
              </a:rPr>
              <a:t> </a:t>
            </a:r>
            <a:r>
              <a:rPr sz="1050" dirty="0">
                <a:latin typeface="Arial MT"/>
                <a:cs typeface="Arial MT"/>
              </a:rPr>
              <a:t>through</a:t>
            </a:r>
            <a:r>
              <a:rPr sz="1050" spc="-25" dirty="0">
                <a:latin typeface="Arial MT"/>
                <a:cs typeface="Arial MT"/>
              </a:rPr>
              <a:t> </a:t>
            </a:r>
            <a:r>
              <a:rPr sz="1050" dirty="0">
                <a:latin typeface="Arial MT"/>
                <a:cs typeface="Arial MT"/>
              </a:rPr>
              <a:t>the</a:t>
            </a:r>
            <a:r>
              <a:rPr sz="1050" spc="-30" dirty="0">
                <a:latin typeface="Arial MT"/>
                <a:cs typeface="Arial MT"/>
              </a:rPr>
              <a:t> </a:t>
            </a:r>
            <a:r>
              <a:rPr sz="1050" spc="-10" dirty="0">
                <a:latin typeface="Arial MT"/>
                <a:cs typeface="Arial MT"/>
              </a:rPr>
              <a:t>online</a:t>
            </a:r>
            <a:r>
              <a:rPr sz="1050" spc="-35" dirty="0">
                <a:latin typeface="Arial MT"/>
                <a:cs typeface="Arial MT"/>
              </a:rPr>
              <a:t> </a:t>
            </a:r>
            <a:r>
              <a:rPr sz="1050" dirty="0">
                <a:latin typeface="Arial MT"/>
                <a:cs typeface="Arial MT"/>
              </a:rPr>
              <a:t>market</a:t>
            </a:r>
            <a:r>
              <a:rPr sz="1050" spc="-35" dirty="0">
                <a:latin typeface="Arial MT"/>
                <a:cs typeface="Arial MT"/>
              </a:rPr>
              <a:t> </a:t>
            </a:r>
            <a:r>
              <a:rPr sz="1050" spc="-10" dirty="0">
                <a:latin typeface="Arial MT"/>
                <a:cs typeface="Arial MT"/>
              </a:rPr>
              <a:t>segment</a:t>
            </a:r>
            <a:endParaRPr sz="1050">
              <a:latin typeface="Arial MT"/>
              <a:cs typeface="Arial MT"/>
            </a:endParaRPr>
          </a:p>
        </p:txBody>
      </p:sp>
      <p:pic>
        <p:nvPicPr>
          <p:cNvPr id="6" name="object 6"/>
          <p:cNvPicPr/>
          <p:nvPr/>
        </p:nvPicPr>
        <p:blipFill>
          <a:blip r:embed="rId2" cstate="print"/>
          <a:stretch>
            <a:fillRect/>
          </a:stretch>
        </p:blipFill>
        <p:spPr>
          <a:xfrm>
            <a:off x="1371600" y="1585340"/>
            <a:ext cx="5399405" cy="3201662"/>
          </a:xfrm>
          <a:prstGeom prst="rect">
            <a:avLst/>
          </a:prstGeom>
        </p:spPr>
      </p:pic>
      <p:pic>
        <p:nvPicPr>
          <p:cNvPr id="7" name="object 7"/>
          <p:cNvPicPr/>
          <p:nvPr/>
        </p:nvPicPr>
        <p:blipFill>
          <a:blip r:embed="rId3" cstate="print"/>
          <a:stretch>
            <a:fillRect/>
          </a:stretch>
        </p:blipFill>
        <p:spPr>
          <a:xfrm>
            <a:off x="1371600" y="6391655"/>
            <a:ext cx="5488298" cy="27359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2485</Words>
  <Application>Microsoft Office PowerPoint</Application>
  <PresentationFormat>Custom</PresentationFormat>
  <Paragraphs>158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MT</vt:lpstr>
      <vt:lpstr>Calibri</vt:lpstr>
      <vt:lpstr>Courier New</vt:lpstr>
      <vt:lpstr>Söhne</vt:lpstr>
      <vt:lpstr>Symbol</vt:lpstr>
      <vt:lpstr>Times New Roman</vt:lpstr>
      <vt:lpstr>Office Theme</vt:lpstr>
      <vt:lpstr>Hotel Reservation</vt:lpstr>
      <vt:lpstr>Problem Statement</vt:lpstr>
      <vt:lpstr>PowerPoint Presentation</vt:lpstr>
      <vt:lpstr>Hotel Reservation Analysis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harshkhopade8@gmail.com</dc:creator>
  <cp:lastModifiedBy>harshvardhan khopade</cp:lastModifiedBy>
  <cp:revision>5</cp:revision>
  <dcterms:created xsi:type="dcterms:W3CDTF">2023-12-10T10:13:27Z</dcterms:created>
  <dcterms:modified xsi:type="dcterms:W3CDTF">2023-12-11T05:58:26Z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2023-09-25T00:00:00Z</vt:filetime>
  </property>
  <property fmtid="{D5CDD505-2E9C-101B-9397-08002B2CF9AE}" pid="3" name="Creator">
    <vt:lpwstr>Microsoft® Word LTSC</vt:lpwstr>
  </property>
  <property fmtid="{D5CDD505-2E9C-101B-9397-08002B2CF9AE}" pid="4" name="LastSaved">
    <vt:filetime>2023-12-10T00:00:00Z</vt:filetime>
  </property>
  <property fmtid="{D5CDD505-2E9C-101B-9397-08002B2CF9AE}" pid="5" name="Producer">
    <vt:lpwstr>Microsoft® Word LTSC</vt:lpwstr>
  </property>
</Properties>
</file>