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0" r:id="rId4"/>
    <p:sldId id="262" r:id="rId5"/>
    <p:sldId id="261" r:id="rId6"/>
    <p:sldId id="265" r:id="rId7"/>
    <p:sldId id="264" r:id="rId8"/>
    <p:sldId id="263" r:id="rId9"/>
    <p:sldId id="268" r:id="rId10"/>
    <p:sldId id="266" r:id="rId11"/>
    <p:sldId id="25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748F6-26DE-46A4-A47D-9AE4203F7320}" v="13" dt="2023-10-17T05:05:50.890"/>
    <p1510:client id="{B420EE35-9801-439B-9494-FFD80A50F9CC}" v="50" dt="2023-10-16T16:46:58.344"/>
    <p1510:client id="{EC31E353-D03B-4825-957A-C7FE5EE0D3EC}" v="16" dt="2023-10-16T16:45:10.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CEC9E-AA17-4445-8DED-CDE404979CE3}" type="datetimeFigureOut">
              <a:rPr lang="en-IN" smtClean="0"/>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F8BAA-6D7D-4E59-8E44-C5E4356F0984}" type="slidenum">
              <a:rPr lang="en-IN" smtClean="0"/>
              <a:t>‹#›</a:t>
            </a:fld>
            <a:endParaRPr lang="en-IN"/>
          </a:p>
        </p:txBody>
      </p:sp>
    </p:spTree>
    <p:extLst>
      <p:ext uri="{BB962C8B-B14F-4D97-AF65-F5344CB8AC3E}">
        <p14:creationId xmlns:p14="http://schemas.microsoft.com/office/powerpoint/2010/main" val="65310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B077-39DC-75A0-7449-52374D871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A4C6C1-C552-E399-4E10-6D669159D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22F57B-5A2D-AE0B-3591-641DA3981B46}"/>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5" name="Footer Placeholder 4">
            <a:extLst>
              <a:ext uri="{FF2B5EF4-FFF2-40B4-BE49-F238E27FC236}">
                <a16:creationId xmlns:a16="http://schemas.microsoft.com/office/drawing/2014/main" id="{46E5620A-D838-F2F3-FE10-C15995D7D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F8654-21A5-B659-1E0E-A8A26FC898C4}"/>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266472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4673-8F29-37FF-38C2-868E77768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F483EC-F0A3-4DD6-58B0-419C50B96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0107A5-DCEE-9D43-3CFE-E175E69FF256}"/>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5" name="Footer Placeholder 4">
            <a:extLst>
              <a:ext uri="{FF2B5EF4-FFF2-40B4-BE49-F238E27FC236}">
                <a16:creationId xmlns:a16="http://schemas.microsoft.com/office/drawing/2014/main" id="{A362B05A-5034-9D95-9414-8F176C098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ACA7D-18CF-0574-E446-91F0EAE42D06}"/>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329688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EB1A4-3E99-91FA-513D-63395D21F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79B574-17BA-0075-BFC5-4CD1133B1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5291D-80D6-A0E1-7BE8-0394444D6564}"/>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5" name="Footer Placeholder 4">
            <a:extLst>
              <a:ext uri="{FF2B5EF4-FFF2-40B4-BE49-F238E27FC236}">
                <a16:creationId xmlns:a16="http://schemas.microsoft.com/office/drawing/2014/main" id="{A0CCFFEA-EDBC-8F75-BB7E-21112309C7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B3AA3-15A7-F576-DF94-F79B203E75EB}"/>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154613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C41E-41A5-3F13-FB0D-939C23F269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48142-BBD8-6C88-8C48-44E570E7F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DA97F-E666-6A1F-5FAA-766B2BEC0F20}"/>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5" name="Footer Placeholder 4">
            <a:extLst>
              <a:ext uri="{FF2B5EF4-FFF2-40B4-BE49-F238E27FC236}">
                <a16:creationId xmlns:a16="http://schemas.microsoft.com/office/drawing/2014/main" id="{C281F9C5-CF6F-C9D7-3D52-D52346AFF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07718-F788-B12A-C005-8A63FF5C2BCA}"/>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364718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00810-24A8-D426-F5E6-79C7818B9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A4263-FCA9-56F1-6F66-8894DF77E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9E6EE6-CE1C-D5D0-2EB9-F2FD0C2E62FF}"/>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5" name="Footer Placeholder 4">
            <a:extLst>
              <a:ext uri="{FF2B5EF4-FFF2-40B4-BE49-F238E27FC236}">
                <a16:creationId xmlns:a16="http://schemas.microsoft.com/office/drawing/2014/main" id="{08DBA7CE-DAB3-5D24-5067-88BDB0FB9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7664B-10F9-C027-C49E-B9D6E6977C32}"/>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116132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2A69-039A-49D1-2666-409099261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233EF-CB09-E1A1-D95A-0FFCCAB9E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CB192C-18E5-70C4-1305-E2CCE2E71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AEFD89-F75C-38DD-9914-52D6D629752D}"/>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6" name="Footer Placeholder 5">
            <a:extLst>
              <a:ext uri="{FF2B5EF4-FFF2-40B4-BE49-F238E27FC236}">
                <a16:creationId xmlns:a16="http://schemas.microsoft.com/office/drawing/2014/main" id="{8857384A-A461-76B4-F8E2-7E771187D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E45AD-D457-51E6-1E85-AB7C3B1188B6}"/>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209653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AE80-159A-1501-A169-FBE3DA419A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37DFD-9031-5E85-BA87-D14DDAD52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08D903-F5DE-E035-E82D-982FB3EE2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EBA547-9E9D-8207-BACA-6D5198A234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DF091-DA61-E23D-2EB5-F00A01D75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BC7F9-D066-04F1-F71E-B17881E31BA3}"/>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8" name="Footer Placeholder 7">
            <a:extLst>
              <a:ext uri="{FF2B5EF4-FFF2-40B4-BE49-F238E27FC236}">
                <a16:creationId xmlns:a16="http://schemas.microsoft.com/office/drawing/2014/main" id="{DE91439D-A0A3-6AEF-C934-9168A90FEA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4B39D4-0208-34A1-D713-875076DC9436}"/>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291769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C043-DF03-8F32-E710-47444F3A09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C7EE36-EF95-6B3C-29A9-A1360E142272}"/>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4" name="Footer Placeholder 3">
            <a:extLst>
              <a:ext uri="{FF2B5EF4-FFF2-40B4-BE49-F238E27FC236}">
                <a16:creationId xmlns:a16="http://schemas.microsoft.com/office/drawing/2014/main" id="{BD8425B0-DC80-6882-D741-4736E161FC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51EF86-B2B2-1478-E88B-D65627A7D043}"/>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417418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9C480D-E6D4-77E5-2976-82553D83C766}"/>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3" name="Footer Placeholder 2">
            <a:extLst>
              <a:ext uri="{FF2B5EF4-FFF2-40B4-BE49-F238E27FC236}">
                <a16:creationId xmlns:a16="http://schemas.microsoft.com/office/drawing/2014/main" id="{F14F469C-8FFA-FEBE-23B2-4406039E72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FC717C-5F87-C271-C35B-DD886FD5EBF0}"/>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383309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2F97-4CDE-6067-014D-B19CB9995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E1748-E1F3-8E9B-7561-CD6DD6D74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B8003E-CF16-9873-C7A8-259D438D8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B368E-EDC4-BEB3-B542-C6154402BFAB}"/>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6" name="Footer Placeholder 5">
            <a:extLst>
              <a:ext uri="{FF2B5EF4-FFF2-40B4-BE49-F238E27FC236}">
                <a16:creationId xmlns:a16="http://schemas.microsoft.com/office/drawing/2014/main" id="{848FDC7D-C2CA-8E9E-D570-0D54025C3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9B39E-6459-B9B8-5273-9CDD98C87DD0}"/>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239196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3A08-611D-6246-54CE-1B618A0BF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18CDD2-6067-07E2-89EB-354A471B8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9DEAE2-F9E5-BF9A-1FB8-25C032F89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ECDF9-0FA7-D38E-931B-F19CFCD59AEA}"/>
              </a:ext>
            </a:extLst>
          </p:cNvPr>
          <p:cNvSpPr>
            <a:spLocks noGrp="1"/>
          </p:cNvSpPr>
          <p:nvPr>
            <p:ph type="dt" sz="half" idx="10"/>
          </p:nvPr>
        </p:nvSpPr>
        <p:spPr/>
        <p:txBody>
          <a:bodyPr/>
          <a:lstStyle/>
          <a:p>
            <a:fld id="{BE0130D3-25F8-42B6-8055-04502953EF59}" type="datetimeFigureOut">
              <a:rPr lang="en-IN" smtClean="0"/>
              <a:t>20-11-2023</a:t>
            </a:fld>
            <a:endParaRPr lang="en-IN"/>
          </a:p>
        </p:txBody>
      </p:sp>
      <p:sp>
        <p:nvSpPr>
          <p:cNvPr id="6" name="Footer Placeholder 5">
            <a:extLst>
              <a:ext uri="{FF2B5EF4-FFF2-40B4-BE49-F238E27FC236}">
                <a16:creationId xmlns:a16="http://schemas.microsoft.com/office/drawing/2014/main" id="{B370971E-20C9-1B1D-5EB2-E1E00FBBDF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CD1B2A-4A54-600B-EC3B-D7C7510153C6}"/>
              </a:ext>
            </a:extLst>
          </p:cNvPr>
          <p:cNvSpPr>
            <a:spLocks noGrp="1"/>
          </p:cNvSpPr>
          <p:nvPr>
            <p:ph type="sldNum" sz="quarter" idx="12"/>
          </p:nvPr>
        </p:nvSpPr>
        <p:spPr/>
        <p:txBody>
          <a:bodyPr/>
          <a:lstStyle/>
          <a:p>
            <a:fld id="{E6A5DD29-8981-4A58-995A-821457C28B81}" type="slidenum">
              <a:rPr lang="en-IN" smtClean="0"/>
              <a:t>‹#›</a:t>
            </a:fld>
            <a:endParaRPr lang="en-IN"/>
          </a:p>
        </p:txBody>
      </p:sp>
    </p:spTree>
    <p:extLst>
      <p:ext uri="{BB962C8B-B14F-4D97-AF65-F5344CB8AC3E}">
        <p14:creationId xmlns:p14="http://schemas.microsoft.com/office/powerpoint/2010/main" val="198218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66660-70BD-D001-2348-200A1EBFA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E56B1E-D3D2-89A8-7670-20F760849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CD003-592D-F835-57CB-6D8094AB7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130D3-25F8-42B6-8055-04502953EF59}" type="datetimeFigureOut">
              <a:rPr lang="en-IN" smtClean="0"/>
              <a:t>20-11-2023</a:t>
            </a:fld>
            <a:endParaRPr lang="en-IN"/>
          </a:p>
        </p:txBody>
      </p:sp>
      <p:sp>
        <p:nvSpPr>
          <p:cNvPr id="5" name="Footer Placeholder 4">
            <a:extLst>
              <a:ext uri="{FF2B5EF4-FFF2-40B4-BE49-F238E27FC236}">
                <a16:creationId xmlns:a16="http://schemas.microsoft.com/office/drawing/2014/main" id="{275CA559-02A4-66B3-D0C5-06E7A10DB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EE4A05-E1A6-3E45-7A42-DC6FA01CE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5DD29-8981-4A58-995A-821457C28B81}" type="slidenum">
              <a:rPr lang="en-IN" smtClean="0"/>
              <a:t>‹#›</a:t>
            </a:fld>
            <a:endParaRPr lang="en-IN"/>
          </a:p>
        </p:txBody>
      </p:sp>
    </p:spTree>
    <p:extLst>
      <p:ext uri="{BB962C8B-B14F-4D97-AF65-F5344CB8AC3E}">
        <p14:creationId xmlns:p14="http://schemas.microsoft.com/office/powerpoint/2010/main" val="1577782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0;g16896faa397_0_362">
            <a:extLst>
              <a:ext uri="{FF2B5EF4-FFF2-40B4-BE49-F238E27FC236}">
                <a16:creationId xmlns:a16="http://schemas.microsoft.com/office/drawing/2014/main" id="{7FE6DDBF-5CF8-F72E-3F2B-15F2BDE9C163}"/>
              </a:ext>
            </a:extLst>
          </p:cNvPr>
          <p:cNvPicPr preferRelativeResize="0"/>
          <p:nvPr/>
        </p:nvPicPr>
        <p:blipFill rotWithShape="1">
          <a:blip r:embed="rId2">
            <a:alphaModFix/>
          </a:blip>
          <a:srcRect b="82593"/>
          <a:stretch/>
        </p:blipFill>
        <p:spPr>
          <a:xfrm>
            <a:off x="7938" y="7938"/>
            <a:ext cx="12192000" cy="1193800"/>
          </a:xfrm>
          <a:prstGeom prst="rect">
            <a:avLst/>
          </a:prstGeom>
          <a:noFill/>
          <a:ln>
            <a:noFill/>
          </a:ln>
        </p:spPr>
      </p:pic>
      <p:sp>
        <p:nvSpPr>
          <p:cNvPr id="7" name="Google Shape;51;g16896faa397_0_362">
            <a:extLst>
              <a:ext uri="{FF2B5EF4-FFF2-40B4-BE49-F238E27FC236}">
                <a16:creationId xmlns:a16="http://schemas.microsoft.com/office/drawing/2014/main" id="{72125DA9-DD91-EAEC-2DD7-5F1AC967E5EC}"/>
              </a:ext>
            </a:extLst>
          </p:cNvPr>
          <p:cNvSpPr txBox="1">
            <a:spLocks/>
          </p:cNvSpPr>
          <p:nvPr/>
        </p:nvSpPr>
        <p:spPr>
          <a:xfrm>
            <a:off x="5953025" y="3771732"/>
            <a:ext cx="5199600" cy="2262900"/>
          </a:xfrm>
          <a:prstGeom prst="rect">
            <a:avLst/>
          </a:prstGeom>
          <a:noFill/>
          <a:ln>
            <a:noFill/>
          </a:ln>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nSpc>
                <a:spcPct val="100000"/>
              </a:lnSpc>
              <a:spcBef>
                <a:spcPts val="0"/>
              </a:spcBef>
              <a:buClr>
                <a:schemeClr val="dk1"/>
              </a:buClr>
              <a:buSzPts val="2200"/>
              <a:buFont typeface="Arial" panose="020B0604020202020204" pitchFamily="34" charset="0"/>
              <a:buNone/>
            </a:pPr>
            <a:r>
              <a:rPr lang="en-US" sz="2200" b="1" dirty="0">
                <a:latin typeface="Times New Roman"/>
                <a:ea typeface="Times New Roman"/>
                <a:cs typeface="Times New Roman"/>
                <a:sym typeface="Times New Roman"/>
              </a:rPr>
              <a:t>Name of Guide:</a:t>
            </a:r>
            <a:r>
              <a:rPr lang="en-US" sz="2200" dirty="0">
                <a:latin typeface="Times New Roman"/>
                <a:ea typeface="Times New Roman"/>
                <a:cs typeface="Times New Roman"/>
                <a:sym typeface="Times New Roman"/>
              </a:rPr>
              <a:t> </a:t>
            </a:r>
            <a:r>
              <a:rPr lang="en-US" sz="2200" dirty="0">
                <a:latin typeface="Times New Roman" panose="02020603050405020304" pitchFamily="18" charset="0"/>
                <a:cs typeface="Times New Roman" panose="02020603050405020304" pitchFamily="18" charset="0"/>
              </a:rPr>
              <a:t>Mrs. Kirti </a:t>
            </a:r>
            <a:r>
              <a:rPr lang="en-US" sz="2200" dirty="0" err="1">
                <a:latin typeface="Times New Roman" panose="02020603050405020304" pitchFamily="18" charset="0"/>
                <a:cs typeface="Times New Roman" panose="02020603050405020304" pitchFamily="18" charset="0"/>
              </a:rPr>
              <a:t>Digholkar</a:t>
            </a:r>
            <a:endParaRPr lang="en-US" sz="2200" dirty="0">
              <a:latin typeface="Times New Roman" panose="02020603050405020304" pitchFamily="18" charset="0"/>
              <a:cs typeface="Times New Roman" panose="02020603050405020304" pitchFamily="18" charset="0"/>
            </a:endParaRPr>
          </a:p>
          <a:p>
            <a:pPr marL="0" lvl="2" indent="0">
              <a:lnSpc>
                <a:spcPct val="100000"/>
              </a:lnSpc>
              <a:spcBef>
                <a:spcPts val="0"/>
              </a:spcBef>
              <a:buClr>
                <a:schemeClr val="dk1"/>
              </a:buClr>
              <a:buSzPts val="2200"/>
              <a:buFont typeface="Arial" panose="020B0604020202020204" pitchFamily="34" charset="0"/>
              <a:buNone/>
            </a:pPr>
            <a:r>
              <a:rPr lang="en-US" sz="2200" b="1" dirty="0">
                <a:latin typeface="Times New Roman"/>
                <a:ea typeface="Times New Roman"/>
                <a:cs typeface="Times New Roman"/>
                <a:sym typeface="Times New Roman"/>
              </a:rPr>
              <a:t>Name of Reviewers:</a:t>
            </a:r>
          </a:p>
          <a:p>
            <a:pPr marL="0" lvl="2" indent="0">
              <a:lnSpc>
                <a:spcPct val="100000"/>
              </a:lnSpc>
              <a:spcBef>
                <a:spcPts val="0"/>
              </a:spcBef>
              <a:buClr>
                <a:schemeClr val="dk1"/>
              </a:buClr>
              <a:buSzPts val="2200"/>
              <a:buFont typeface="Arial" panose="020B0604020202020204" pitchFamily="34" charset="0"/>
              <a:buNone/>
            </a:pP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Mr.Sachin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Selkhe</a:t>
            </a:r>
            <a:endParaRPr lang="en-US" sz="2200" dirty="0">
              <a:latin typeface="Times New Roman"/>
              <a:ea typeface="Times New Roman"/>
              <a:cs typeface="Times New Roman"/>
              <a:sym typeface="Times New Roman"/>
            </a:endParaRPr>
          </a:p>
          <a:p>
            <a:pPr marL="0" lvl="2" indent="0">
              <a:lnSpc>
                <a:spcPct val="100000"/>
              </a:lnSpc>
              <a:spcBef>
                <a:spcPts val="0"/>
              </a:spcBef>
              <a:buClr>
                <a:schemeClr val="dk1"/>
              </a:buClr>
              <a:buSzPts val="2200"/>
              <a:buFont typeface="Arial" panose="020B0604020202020204" pitchFamily="34" charset="0"/>
              <a:buNone/>
            </a:pP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Mrs.Prajakata</a:t>
            </a:r>
            <a:r>
              <a:rPr lang="en-US" sz="2200" dirty="0">
                <a:latin typeface="Times New Roman"/>
                <a:ea typeface="Times New Roman"/>
                <a:cs typeface="Times New Roman"/>
                <a:sym typeface="Times New Roman"/>
              </a:rPr>
              <a:t> Shinde</a:t>
            </a:r>
          </a:p>
          <a:p>
            <a:pPr marL="0" lvl="2" indent="0">
              <a:lnSpc>
                <a:spcPct val="100000"/>
              </a:lnSpc>
              <a:spcBef>
                <a:spcPts val="0"/>
              </a:spcBef>
              <a:buClr>
                <a:schemeClr val="dk1"/>
              </a:buClr>
              <a:buSzPts val="2200"/>
              <a:buFont typeface="Arial" panose="020B0604020202020204" pitchFamily="34" charset="0"/>
              <a:buNone/>
            </a:pPr>
            <a:r>
              <a:rPr lang="en-US" sz="2200" b="1">
                <a:latin typeface="Times New Roman"/>
                <a:ea typeface="Times New Roman"/>
                <a:cs typeface="Times New Roman"/>
                <a:sym typeface="Times New Roman"/>
              </a:rPr>
              <a:t>Domain</a:t>
            </a:r>
            <a:r>
              <a:rPr lang="en-US" sz="2200">
                <a:latin typeface="Times New Roman"/>
                <a:ea typeface="Times New Roman"/>
                <a:cs typeface="Times New Roman"/>
                <a:sym typeface="Times New Roman"/>
              </a:rPr>
              <a:t>: AIML + MERB</a:t>
            </a:r>
            <a:endParaRPr lang="en-US" dirty="0"/>
          </a:p>
        </p:txBody>
      </p:sp>
      <p:sp>
        <p:nvSpPr>
          <p:cNvPr id="8" name="Google Shape;52;g16896faa397_0_362">
            <a:extLst>
              <a:ext uri="{FF2B5EF4-FFF2-40B4-BE49-F238E27FC236}">
                <a16:creationId xmlns:a16="http://schemas.microsoft.com/office/drawing/2014/main" id="{1E2D361D-40D5-3BF5-ADBD-5EB56F7E51F5}"/>
              </a:ext>
            </a:extLst>
          </p:cNvPr>
          <p:cNvSpPr txBox="1">
            <a:spLocks/>
          </p:cNvSpPr>
          <p:nvPr/>
        </p:nvSpPr>
        <p:spPr>
          <a:xfrm>
            <a:off x="780300" y="2113817"/>
            <a:ext cx="10561200" cy="1138733"/>
          </a:xfrm>
          <a:prstGeom prst="rect">
            <a:avLst/>
          </a:prstGeom>
          <a:noFill/>
          <a:ln>
            <a:noFill/>
          </a:ln>
        </p:spPr>
        <p:txBody>
          <a:bodyPr spcFirstLastPara="1" wrap="square" lIns="121900" tIns="121900" rIns="121900" bIns="121900" anchor="b"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2" algn="ctr" rtl="0">
              <a:buSzPts val="6000"/>
            </a:pPr>
            <a:r>
              <a:rPr lang="en-US" sz="3200" b="1" kern="0" dirty="0">
                <a:solidFill>
                  <a:sysClr val="windowText" lastClr="000000"/>
                </a:solidFill>
                <a:latin typeface="Times New Roman"/>
                <a:ea typeface="Times New Roman"/>
                <a:cs typeface="Times New Roman"/>
                <a:sym typeface="Times New Roman"/>
              </a:rPr>
              <a:t>Project Review-II</a:t>
            </a:r>
            <a:endParaRPr lang="en-US" sz="3200" kern="0" dirty="0">
              <a:solidFill>
                <a:sysClr val="windowText" lastClr="000000"/>
              </a:solidFill>
              <a:latin typeface="Times New Roman"/>
              <a:ea typeface="Times New Roman"/>
              <a:cs typeface="Times New Roman"/>
              <a:sym typeface="Times New Roman"/>
            </a:endParaRPr>
          </a:p>
          <a:p>
            <a:pPr marL="0" lvl="2" algn="ctr" rtl="0">
              <a:buSzPts val="6000"/>
            </a:pPr>
            <a:r>
              <a:rPr lang="en-US" sz="2600" kern="0" dirty="0">
                <a:solidFill>
                  <a:sysClr val="windowText" lastClr="000000"/>
                </a:solidFill>
                <a:latin typeface="Times New Roman" panose="02020603050405020304" pitchFamily="18" charset="0"/>
                <a:cs typeface="Times New Roman" panose="02020603050405020304" pitchFamily="18" charset="0"/>
              </a:rPr>
              <a:t>Youth YANA ( You Are Not Alone ): Mental Health Consulting WebApp</a:t>
            </a:r>
            <a:endParaRPr lang="en-US" sz="2600" kern="0" dirty="0">
              <a:solidFill>
                <a:sysClr val="windowText" lastClr="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 name="Google Shape;53;g16896faa397_0_362">
            <a:extLst>
              <a:ext uri="{FF2B5EF4-FFF2-40B4-BE49-F238E27FC236}">
                <a16:creationId xmlns:a16="http://schemas.microsoft.com/office/drawing/2014/main" id="{78D22DF7-9E64-7041-BDD1-D71C420BC8F7}"/>
              </a:ext>
            </a:extLst>
          </p:cNvPr>
          <p:cNvSpPr txBox="1">
            <a:spLocks/>
          </p:cNvSpPr>
          <p:nvPr/>
        </p:nvSpPr>
        <p:spPr>
          <a:xfrm>
            <a:off x="1039375" y="3671650"/>
            <a:ext cx="4392000" cy="2339100"/>
          </a:xfrm>
          <a:prstGeom prst="rect">
            <a:avLst/>
          </a:prstGeom>
          <a:noFill/>
          <a:ln>
            <a:noFill/>
          </a:ln>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spcBef>
                <a:spcPts val="0"/>
              </a:spcBef>
              <a:buClr>
                <a:schemeClr val="dk1"/>
              </a:buClr>
              <a:buSzPts val="2900"/>
              <a:buFont typeface="Arial"/>
              <a:buNone/>
            </a:pPr>
            <a:r>
              <a:rPr lang="en-US" sz="2200" b="1">
                <a:latin typeface="Times New Roman"/>
                <a:ea typeface="Times New Roman"/>
                <a:cs typeface="Times New Roman"/>
                <a:sym typeface="Times New Roman"/>
              </a:rPr>
              <a:t>Group Id: 41</a:t>
            </a:r>
            <a:endParaRPr lang="en-US"/>
          </a:p>
          <a:p>
            <a:pPr marL="0" lvl="2" indent="0">
              <a:spcBef>
                <a:spcPts val="0"/>
              </a:spcBef>
              <a:buClr>
                <a:schemeClr val="dk1"/>
              </a:buClr>
              <a:buSzPts val="2900"/>
              <a:buFont typeface="Arial"/>
              <a:buNone/>
            </a:pPr>
            <a:r>
              <a:rPr lang="en-US" sz="2200" b="1">
                <a:latin typeface="Times New Roman"/>
                <a:ea typeface="Times New Roman"/>
                <a:cs typeface="Times New Roman"/>
                <a:sym typeface="Times New Roman"/>
              </a:rPr>
              <a:t>Group Members: </a:t>
            </a:r>
            <a:endParaRPr lang="en-US" sz="2200">
              <a:latin typeface="Times New Roman"/>
              <a:ea typeface="Times New Roman"/>
              <a:cs typeface="Times New Roman"/>
              <a:sym typeface="Times New Roman"/>
            </a:endParaRPr>
          </a:p>
          <a:p>
            <a:pPr marL="457200" lvl="1" indent="-84948" algn="just">
              <a:buSzPts val="2200"/>
            </a:pPr>
            <a:r>
              <a:rPr lang="en-US" sz="2200" b="1">
                <a:latin typeface="Times New Roman"/>
                <a:ea typeface="Times New Roman"/>
                <a:cs typeface="Times New Roman"/>
                <a:sym typeface="Times New Roman"/>
              </a:rPr>
              <a:t>Sumit Kawale            43323</a:t>
            </a:r>
          </a:p>
          <a:p>
            <a:pPr marL="457200" lvl="1" indent="-84948" algn="just">
              <a:buSzPts val="2200"/>
            </a:pPr>
            <a:r>
              <a:rPr lang="en-US" sz="2200" b="1">
                <a:latin typeface="Times New Roman"/>
                <a:ea typeface="Times New Roman"/>
                <a:cs typeface="Times New Roman"/>
                <a:sym typeface="Times New Roman"/>
              </a:rPr>
              <a:t>Harshvardhan Patil  43346</a:t>
            </a:r>
          </a:p>
          <a:p>
            <a:pPr marL="457200" lvl="1" indent="-84948" algn="just">
              <a:buSzPts val="2200"/>
            </a:pPr>
            <a:r>
              <a:rPr lang="en-US" sz="2200" b="1">
                <a:latin typeface="Times New Roman"/>
                <a:ea typeface="Times New Roman"/>
                <a:cs typeface="Times New Roman"/>
                <a:sym typeface="Times New Roman"/>
              </a:rPr>
              <a:t>Onkar Swami            43374</a:t>
            </a:r>
          </a:p>
          <a:p>
            <a:pPr marL="457200" lvl="1" indent="-84948" algn="just">
              <a:buSzPts val="2200"/>
            </a:pPr>
            <a:r>
              <a:rPr lang="en-US" sz="2200" b="1">
                <a:latin typeface="Times New Roman"/>
                <a:ea typeface="Times New Roman"/>
                <a:cs typeface="Times New Roman"/>
                <a:sym typeface="Times New Roman"/>
              </a:rPr>
              <a:t>Tanmay Bonde          43375</a:t>
            </a:r>
            <a:endParaRPr lang="en-US" sz="2200"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52141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D672229F-C1D4-3322-0E3A-26DE389D876E}"/>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BLOCK</a:t>
            </a: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4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DIAGRAM</a:t>
            </a: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612261D-DE3C-3DDA-57E6-B13BC27A7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723" y="2132823"/>
            <a:ext cx="7448550" cy="4495800"/>
          </a:xfrm>
          <a:prstGeom prst="rect">
            <a:avLst/>
          </a:prstGeom>
        </p:spPr>
      </p:pic>
    </p:spTree>
    <p:extLst>
      <p:ext uri="{BB962C8B-B14F-4D97-AF65-F5344CB8AC3E}">
        <p14:creationId xmlns:p14="http://schemas.microsoft.com/office/powerpoint/2010/main" val="423658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4D9A0FC4-1FB8-CA6B-0E5F-A11928386AF0}"/>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E98824FB-A342-1FBF-12C6-F1BDC46506B8}"/>
              </a:ext>
            </a:extLst>
          </p:cNvPr>
          <p:cNvSpPr txBox="1"/>
          <p:nvPr/>
        </p:nvSpPr>
        <p:spPr>
          <a:xfrm>
            <a:off x="0" y="1193800"/>
            <a:ext cx="12192000"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 FLOW DIAGRAM</a:t>
            </a:r>
          </a:p>
        </p:txBody>
      </p:sp>
      <p:pic>
        <p:nvPicPr>
          <p:cNvPr id="5" name="Picture 4">
            <a:extLst>
              <a:ext uri="{FF2B5EF4-FFF2-40B4-BE49-F238E27FC236}">
                <a16:creationId xmlns:a16="http://schemas.microsoft.com/office/drawing/2014/main" id="{C4B54057-875C-6606-E7F4-29DAE042D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360" y="2176087"/>
            <a:ext cx="4972828" cy="4355341"/>
          </a:xfrm>
          <a:prstGeom prst="rect">
            <a:avLst/>
          </a:prstGeom>
        </p:spPr>
      </p:pic>
    </p:spTree>
    <p:extLst>
      <p:ext uri="{BB962C8B-B14F-4D97-AF65-F5344CB8AC3E}">
        <p14:creationId xmlns:p14="http://schemas.microsoft.com/office/powerpoint/2010/main" val="177238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A3C1228A-2EE6-75AC-5E12-542DB535B3F5}"/>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ALGORITHM AND MODELS</a:t>
            </a: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086A80B-6F2D-A41D-D929-2BF74A2F4611}"/>
              </a:ext>
            </a:extLst>
          </p:cNvPr>
          <p:cNvSpPr txBox="1"/>
          <p:nvPr/>
        </p:nvSpPr>
        <p:spPr>
          <a:xfrm>
            <a:off x="550506" y="2212090"/>
            <a:ext cx="5747657" cy="3046988"/>
          </a:xfrm>
          <a:prstGeom prst="rect">
            <a:avLst/>
          </a:prstGeom>
          <a:noFill/>
        </p:spPr>
        <p:txBody>
          <a:bodyPr wrap="square" rtlCol="0">
            <a:spAutoFit/>
          </a:bodyPr>
          <a:lstStyle/>
          <a:p>
            <a:endParaRPr lang="en-IN" sz="3200" b="1" dirty="0">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AODEsr</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Multilayer Perceptron</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RBF Network</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IB1</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KStar</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Multiclass Classifier</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FT</a:t>
            </a:r>
          </a:p>
          <a:p>
            <a:pPr marL="457200" indent="-4572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LAD Tree</a:t>
            </a:r>
          </a:p>
        </p:txBody>
      </p:sp>
    </p:spTree>
    <p:extLst>
      <p:ext uri="{BB962C8B-B14F-4D97-AF65-F5344CB8AC3E}">
        <p14:creationId xmlns:p14="http://schemas.microsoft.com/office/powerpoint/2010/main" val="231585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A3C1228A-2EE6-75AC-5E12-542DB535B3F5}"/>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A802A64-77D0-FADD-B88E-A1F34E2083F4}"/>
              </a:ext>
            </a:extLst>
          </p:cNvPr>
          <p:cNvSpPr txBox="1"/>
          <p:nvPr/>
        </p:nvSpPr>
        <p:spPr>
          <a:xfrm>
            <a:off x="401217" y="2140199"/>
            <a:ext cx="11588620" cy="341632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Rohizah</a:t>
            </a:r>
            <a:r>
              <a:rPr lang="en-IN" dirty="0">
                <a:latin typeface="Times New Roman" panose="02020603050405020304" pitchFamily="18" charset="0"/>
                <a:cs typeface="Times New Roman" panose="02020603050405020304" pitchFamily="18" charset="0"/>
              </a:rPr>
              <a:t> Abd Rahman, Khairuddin Omar, </a:t>
            </a:r>
            <a:r>
              <a:rPr lang="en-IN" dirty="0" err="1">
                <a:latin typeface="Times New Roman" panose="02020603050405020304" pitchFamily="18" charset="0"/>
                <a:cs typeface="Times New Roman" panose="02020603050405020304" pitchFamily="18" charset="0"/>
              </a:rPr>
              <a:t>Shahrul</a:t>
            </a:r>
            <a:r>
              <a:rPr lang="en-IN" dirty="0">
                <a:latin typeface="Times New Roman" panose="02020603050405020304" pitchFamily="18" charset="0"/>
                <a:cs typeface="Times New Roman" panose="02020603050405020304" pitchFamily="18" charset="0"/>
              </a:rPr>
              <a:t> Azman Mohd Noah, Mohd </a:t>
            </a:r>
            <a:r>
              <a:rPr lang="en-IN" dirty="0" err="1">
                <a:latin typeface="Times New Roman" panose="02020603050405020304" pitchFamily="18" charset="0"/>
                <a:cs typeface="Times New Roman" panose="02020603050405020304" pitchFamily="18" charset="0"/>
              </a:rPr>
              <a:t>Shahrul</a:t>
            </a:r>
            <a:r>
              <a:rPr lang="en-IN" dirty="0">
                <a:latin typeface="Times New Roman" panose="02020603050405020304" pitchFamily="18" charset="0"/>
                <a:cs typeface="Times New Roman" panose="02020603050405020304" pitchFamily="18" charset="0"/>
              </a:rPr>
              <a:t> Nizam Mohd </a:t>
            </a:r>
            <a:r>
              <a:rPr lang="en-IN" dirty="0" err="1">
                <a:latin typeface="Times New Roman" panose="02020603050405020304" pitchFamily="18" charset="0"/>
                <a:cs typeface="Times New Roman" panose="02020603050405020304" pitchFamily="18" charset="0"/>
              </a:rPr>
              <a:t>Danuri</a:t>
            </a:r>
            <a:r>
              <a:rPr lang="en-IN" dirty="0">
                <a:latin typeface="Times New Roman" panose="02020603050405020304" pitchFamily="18" charset="0"/>
                <a:cs typeface="Times New Roman" panose="02020603050405020304" pitchFamily="18" charset="0"/>
              </a:rPr>
              <a:t>, and Mohammed Ali Al-</a:t>
            </a:r>
            <a:r>
              <a:rPr lang="en-IN" dirty="0" err="1">
                <a:latin typeface="Times New Roman" panose="02020603050405020304" pitchFamily="18" charset="0"/>
                <a:cs typeface="Times New Roman" panose="02020603050405020304" pitchFamily="18" charset="0"/>
              </a:rPr>
              <a:t>Garadi</a:t>
            </a:r>
            <a:r>
              <a:rPr lang="en-IN" dirty="0">
                <a:latin typeface="Times New Roman" panose="02020603050405020304" pitchFamily="18" charset="0"/>
                <a:cs typeface="Times New Roman" panose="02020603050405020304" pitchFamily="18" charset="0"/>
              </a:rPr>
              <a:t>. Application of machine learning methods in mental health detection: a</a:t>
            </a:r>
          </a:p>
          <a:p>
            <a:pPr algn="just"/>
            <a:r>
              <a:rPr lang="en-IN" dirty="0">
                <a:latin typeface="Times New Roman" panose="02020603050405020304" pitchFamily="18" charset="0"/>
                <a:cs typeface="Times New Roman" panose="02020603050405020304" pitchFamily="18" charset="0"/>
              </a:rPr>
              <a:t>systematic review. </a:t>
            </a:r>
            <a:r>
              <a:rPr lang="en-IN" dirty="0" err="1">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 Access, 8:183952–183964, 2020.</a:t>
            </a:r>
          </a:p>
          <a:p>
            <a:pPr algn="just"/>
            <a:r>
              <a:rPr lang="en-IN" dirty="0">
                <a:latin typeface="Times New Roman" panose="02020603050405020304" pitchFamily="18" charset="0"/>
                <a:cs typeface="Times New Roman" panose="02020603050405020304" pitchFamily="18" charset="0"/>
              </a:rPr>
              <a:t>[2] Dennis Becker. E-mental health: Contributions, challenges, and research opportunities from a computer science perspective. In </a:t>
            </a:r>
            <a:r>
              <a:rPr lang="en-IN" dirty="0" err="1">
                <a:latin typeface="Times New Roman" panose="02020603050405020304" pitchFamily="18" charset="0"/>
                <a:cs typeface="Times New Roman" panose="02020603050405020304" pitchFamily="18" charset="0"/>
              </a:rPr>
              <a:t>Encyclopedia</a:t>
            </a:r>
            <a:r>
              <a:rPr lang="en-IN" dirty="0">
                <a:latin typeface="Times New Roman" panose="02020603050405020304" pitchFamily="18" charset="0"/>
                <a:cs typeface="Times New Roman" panose="02020603050405020304" pitchFamily="18" charset="0"/>
              </a:rPr>
              <a:t> of E-Health and Telemedicine, pages 928–936. IGI Global, 2016.</a:t>
            </a:r>
          </a:p>
          <a:p>
            <a:pPr algn="just"/>
            <a:r>
              <a:rPr lang="en-IN" dirty="0">
                <a:latin typeface="Times New Roman" panose="02020603050405020304" pitchFamily="18" charset="0"/>
                <a:cs typeface="Times New Roman" panose="02020603050405020304" pitchFamily="18" charset="0"/>
              </a:rPr>
              <a:t>[3] Christopher Burr, Jessica Morley, </a:t>
            </a:r>
            <a:r>
              <a:rPr lang="en-IN" dirty="0" err="1">
                <a:latin typeface="Times New Roman" panose="02020603050405020304" pitchFamily="18" charset="0"/>
                <a:cs typeface="Times New Roman" panose="02020603050405020304" pitchFamily="18" charset="0"/>
              </a:rPr>
              <a:t>Mariarosaria</a:t>
            </a:r>
            <a:r>
              <a:rPr lang="en-IN" dirty="0">
                <a:latin typeface="Times New Roman" panose="02020603050405020304" pitchFamily="18" charset="0"/>
                <a:cs typeface="Times New Roman" panose="02020603050405020304" pitchFamily="18" charset="0"/>
              </a:rPr>
              <a:t> Taddeo, and Luciano </a:t>
            </a:r>
            <a:r>
              <a:rPr lang="en-IN" dirty="0" err="1">
                <a:latin typeface="Times New Roman" panose="02020603050405020304" pitchFamily="18" charset="0"/>
                <a:cs typeface="Times New Roman" panose="02020603050405020304" pitchFamily="18" charset="0"/>
              </a:rPr>
              <a:t>Floridi</a:t>
            </a:r>
            <a:r>
              <a:rPr lang="en-IN" dirty="0">
                <a:latin typeface="Times New Roman" panose="02020603050405020304" pitchFamily="18" charset="0"/>
                <a:cs typeface="Times New Roman" panose="02020603050405020304" pitchFamily="18" charset="0"/>
              </a:rPr>
              <a:t>. Digital psychiatry: Risks and opportunities for public health and wellbeing. IEEE Transactions on Technology and Society, 1(1):21– 33, 2020.</a:t>
            </a:r>
          </a:p>
          <a:p>
            <a:pPr algn="just"/>
            <a:r>
              <a:rPr lang="en-IN" dirty="0">
                <a:latin typeface="Times New Roman" panose="02020603050405020304" pitchFamily="18" charset="0"/>
                <a:cs typeface="Times New Roman" panose="02020603050405020304" pitchFamily="18" charset="0"/>
              </a:rPr>
              <a:t>[4] Yan Ding, </a:t>
            </a:r>
            <a:r>
              <a:rPr lang="en-IN" dirty="0" err="1">
                <a:latin typeface="Times New Roman" panose="02020603050405020304" pitchFamily="18" charset="0"/>
                <a:cs typeface="Times New Roman" panose="02020603050405020304" pitchFamily="18" charset="0"/>
              </a:rPr>
              <a:t>Xuemei</a:t>
            </a:r>
            <a:r>
              <a:rPr lang="en-IN" dirty="0">
                <a:latin typeface="Times New Roman" panose="02020603050405020304" pitchFamily="18" charset="0"/>
                <a:cs typeface="Times New Roman" panose="02020603050405020304" pitchFamily="18" charset="0"/>
              </a:rPr>
              <a:t> Chen, </a:t>
            </a:r>
            <a:r>
              <a:rPr lang="en-IN" dirty="0" err="1">
                <a:latin typeface="Times New Roman" panose="02020603050405020304" pitchFamily="18" charset="0"/>
                <a:cs typeface="Times New Roman" panose="02020603050405020304" pitchFamily="18" charset="0"/>
              </a:rPr>
              <a:t>Qiming</a:t>
            </a:r>
            <a:r>
              <a:rPr lang="en-IN" dirty="0">
                <a:latin typeface="Times New Roman" panose="02020603050405020304" pitchFamily="18" charset="0"/>
                <a:cs typeface="Times New Roman" panose="02020603050405020304" pitchFamily="18" charset="0"/>
              </a:rPr>
              <a:t> Fu, and Shan Zhong. A depression recognition method for college students using deep integrated support vector algorithm. IEEE access, 8:75616–75629, 2020.</a:t>
            </a:r>
          </a:p>
          <a:p>
            <a:pPr algn="just"/>
            <a:r>
              <a:rPr lang="en-IN" dirty="0">
                <a:latin typeface="Times New Roman" panose="02020603050405020304" pitchFamily="18" charset="0"/>
                <a:cs typeface="Times New Roman" panose="02020603050405020304" pitchFamily="18" charset="0"/>
              </a:rPr>
              <a:t>[5] Jing Han, </a:t>
            </a:r>
            <a:r>
              <a:rPr lang="en-IN" dirty="0" err="1">
                <a:latin typeface="Times New Roman" panose="02020603050405020304" pitchFamily="18" charset="0"/>
                <a:cs typeface="Times New Roman" panose="02020603050405020304" pitchFamily="18" charset="0"/>
              </a:rPr>
              <a:t>Zixing</a:t>
            </a:r>
            <a:r>
              <a:rPr lang="en-IN" dirty="0">
                <a:latin typeface="Times New Roman" panose="02020603050405020304" pitchFamily="18" charset="0"/>
                <a:cs typeface="Times New Roman" panose="02020603050405020304" pitchFamily="18" charset="0"/>
              </a:rPr>
              <a:t> Zhang, Cecilia </a:t>
            </a:r>
            <a:r>
              <a:rPr lang="en-IN" dirty="0" err="1">
                <a:latin typeface="Times New Roman" panose="02020603050405020304" pitchFamily="18" charset="0"/>
                <a:cs typeface="Times New Roman" panose="02020603050405020304" pitchFamily="18" charset="0"/>
              </a:rPr>
              <a:t>Mascolo</a:t>
            </a:r>
            <a:r>
              <a:rPr lang="en-IN" dirty="0">
                <a:latin typeface="Times New Roman" panose="02020603050405020304" pitchFamily="18" charset="0"/>
                <a:cs typeface="Times New Roman" panose="02020603050405020304" pitchFamily="18" charset="0"/>
              </a:rPr>
              <a:t>, Elisabeth Andre, Jianhua  ́ Tao, </a:t>
            </a:r>
            <a:r>
              <a:rPr lang="en-IN" dirty="0" err="1">
                <a:latin typeface="Times New Roman" panose="02020603050405020304" pitchFamily="18" charset="0"/>
                <a:cs typeface="Times New Roman" panose="02020603050405020304" pitchFamily="18" charset="0"/>
              </a:rPr>
              <a:t>Ziping</a:t>
            </a:r>
            <a:r>
              <a:rPr lang="en-IN" dirty="0">
                <a:latin typeface="Times New Roman" panose="02020603050405020304" pitchFamily="18" charset="0"/>
                <a:cs typeface="Times New Roman" panose="02020603050405020304" pitchFamily="18" charset="0"/>
              </a:rPr>
              <a:t> Zhao, and Bjorn W Schuller. Deep learning for mobile  ̈ mental health: Challenges and recent advances. IEEE Signal Processing Magazine, 38(6):96–105, 2021………..</a:t>
            </a:r>
          </a:p>
        </p:txBody>
      </p:sp>
    </p:spTree>
    <p:extLst>
      <p:ext uri="{BB962C8B-B14F-4D97-AF65-F5344CB8AC3E}">
        <p14:creationId xmlns:p14="http://schemas.microsoft.com/office/powerpoint/2010/main" val="7596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7" name="TextBox 6">
            <a:extLst>
              <a:ext uri="{FF2B5EF4-FFF2-40B4-BE49-F238E27FC236}">
                <a16:creationId xmlns:a16="http://schemas.microsoft.com/office/drawing/2014/main" id="{4E7795EC-2B0B-1ACE-F3CB-CAC8702AEE9D}"/>
              </a:ext>
            </a:extLst>
          </p:cNvPr>
          <p:cNvSpPr txBox="1"/>
          <p:nvPr/>
        </p:nvSpPr>
        <p:spPr>
          <a:xfrm>
            <a:off x="129074" y="1614520"/>
            <a:ext cx="7400731" cy="3782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USER AND SYSTEM REQUIREMENTS</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FUNCTIONAL AND NON-FUNCTIONAL REQUIREMENTS</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BLOCK DIAGRAM</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 FLOW DIAGRAM</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ALGORITHMS AND MODELS</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76742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5" name="Google Shape;271;g168ad980c55_0_112">
            <a:extLst>
              <a:ext uri="{FF2B5EF4-FFF2-40B4-BE49-F238E27FC236}">
                <a16:creationId xmlns:a16="http://schemas.microsoft.com/office/drawing/2014/main" id="{0CC30037-EB4F-C94C-C7FC-EB91697F2CA6}"/>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7C54AFA4-A450-CC32-9F98-FD4EBA9836A2}"/>
              </a:ext>
            </a:extLst>
          </p:cNvPr>
          <p:cNvSpPr txBox="1"/>
          <p:nvPr/>
        </p:nvSpPr>
        <p:spPr>
          <a:xfrm>
            <a:off x="978157" y="2604643"/>
            <a:ext cx="9993086" cy="1477328"/>
          </a:xfrm>
          <a:prstGeom prst="rect">
            <a:avLst/>
          </a:prstGeom>
          <a:noFill/>
        </p:spPr>
        <p:txBody>
          <a:bodyPr wrap="square" lIns="91440" tIns="45720" rIns="91440" bIns="45720" anchor="t">
            <a:spAutoFit/>
          </a:bodyPr>
          <a:lstStyle/>
          <a:p>
            <a:pPr algn="just"/>
            <a:r>
              <a:rPr lang="en-US">
                <a:latin typeface="Times New Roman"/>
                <a:cs typeface="Times New Roman"/>
              </a:rPr>
              <a:t>         College students' mental health is crucial for self-discovery, education, and personal growth, requiring empathy and understanding. Machine learning applications can detect mental health problems, but ethical guidelines are essential. A psychological data management system and AI calculations can help prevent crises. A web-based self-screening program can help identify and seek help for students who may not seek treatment.</a:t>
            </a:r>
            <a:endParaRPr lang="en-IN">
              <a:latin typeface="Times New Roman"/>
              <a:cs typeface="Times New Roman"/>
            </a:endParaRPr>
          </a:p>
        </p:txBody>
      </p:sp>
    </p:spTree>
    <p:extLst>
      <p:ext uri="{BB962C8B-B14F-4D97-AF65-F5344CB8AC3E}">
        <p14:creationId xmlns:p14="http://schemas.microsoft.com/office/powerpoint/2010/main" val="326917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C7835D7B-072A-5E6B-95F4-476DCF2FBF4A}"/>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568154F5-416D-E3CD-72FD-409A8A03BC9F}"/>
              </a:ext>
            </a:extLst>
          </p:cNvPr>
          <p:cNvSpPr txBox="1"/>
          <p:nvPr/>
        </p:nvSpPr>
        <p:spPr>
          <a:xfrm>
            <a:off x="564113" y="2387600"/>
            <a:ext cx="11063773" cy="3139321"/>
          </a:xfrm>
          <a:prstGeom prst="rect">
            <a:avLst/>
          </a:prstGeom>
          <a:noFill/>
        </p:spPr>
        <p:txBody>
          <a:bodyPr wrap="square">
            <a:spAutoFit/>
          </a:bodyPr>
          <a:lstStyle/>
          <a:p>
            <a:pPr algn="l"/>
            <a:r>
              <a:rPr lang="en-US" b="0" i="0" dirty="0">
                <a:solidFill>
                  <a:srgbClr val="0F253E"/>
                </a:solidFill>
                <a:effectLst/>
                <a:latin typeface="Times New Roman" panose="02020603050405020304" pitchFamily="18" charset="0"/>
                <a:cs typeface="Times New Roman" panose="02020603050405020304" pitchFamily="18" charset="0"/>
              </a:rPr>
              <a:t>The primary problem we aim to address is the limited accessibility and confidentiality issues surrounding mental health counseling for college students. </a:t>
            </a:r>
            <a:endParaRPr lang="en-US" dirty="0">
              <a:solidFill>
                <a:srgbClr val="0F253E"/>
              </a:solidFill>
              <a:latin typeface="Times New Roman" panose="02020603050405020304" pitchFamily="18" charset="0"/>
              <a:cs typeface="Times New Roman" panose="02020603050405020304" pitchFamily="18" charset="0"/>
            </a:endParaRPr>
          </a:p>
          <a:p>
            <a:pPr algn="l">
              <a:lnSpc>
                <a:spcPct val="200000"/>
              </a:lnSpc>
            </a:pPr>
            <a:r>
              <a:rPr lang="en-US" b="0" i="0" dirty="0">
                <a:solidFill>
                  <a:srgbClr val="0F253E"/>
                </a:solidFill>
                <a:effectLst/>
                <a:latin typeface="Times New Roman" panose="02020603050405020304" pitchFamily="18" charset="0"/>
                <a:cs typeface="Times New Roman" panose="02020603050405020304" pitchFamily="18" charset="0"/>
              </a:rPr>
              <a:t>Key aspects of the problem include:</a:t>
            </a:r>
          </a:p>
          <a:p>
            <a:pPr marL="531813" lvl="1" indent="-265113">
              <a:buFont typeface="+mj-lt"/>
              <a:buAutoNum type="arabicPeriod"/>
            </a:pPr>
            <a:r>
              <a:rPr lang="en-US" b="1" i="0" dirty="0">
                <a:solidFill>
                  <a:srgbClr val="0F253E"/>
                </a:solidFill>
                <a:effectLst/>
                <a:latin typeface="Times New Roman" panose="02020603050405020304" pitchFamily="18" charset="0"/>
                <a:cs typeface="Times New Roman" panose="02020603050405020304" pitchFamily="18" charset="0"/>
              </a:rPr>
              <a:t>Limited Resources</a:t>
            </a:r>
            <a:r>
              <a:rPr lang="en-US" b="0" i="0" dirty="0">
                <a:solidFill>
                  <a:srgbClr val="0F253E"/>
                </a:solidFill>
                <a:effectLst/>
                <a:latin typeface="Times New Roman" panose="02020603050405020304" pitchFamily="18" charset="0"/>
                <a:cs typeface="Times New Roman" panose="02020603050405020304" pitchFamily="18" charset="0"/>
              </a:rPr>
              <a:t>: Universities often have a shortage of mental health professionals, leading to long wait times for appointments.</a:t>
            </a:r>
          </a:p>
          <a:p>
            <a:pPr marL="531813" lvl="1" indent="-265113">
              <a:buFont typeface="+mj-lt"/>
              <a:buAutoNum type="arabicPeriod"/>
            </a:pPr>
            <a:r>
              <a:rPr lang="en-US" b="1" i="0" dirty="0">
                <a:solidFill>
                  <a:srgbClr val="0F253E"/>
                </a:solidFill>
                <a:effectLst/>
                <a:latin typeface="Times New Roman" panose="02020603050405020304" pitchFamily="18" charset="0"/>
                <a:cs typeface="Times New Roman" panose="02020603050405020304" pitchFamily="18" charset="0"/>
              </a:rPr>
              <a:t>Stigma</a:t>
            </a:r>
            <a:r>
              <a:rPr lang="en-US" b="0" i="0" dirty="0">
                <a:solidFill>
                  <a:srgbClr val="0F253E"/>
                </a:solidFill>
                <a:effectLst/>
                <a:latin typeface="Times New Roman" panose="02020603050405020304" pitchFamily="18" charset="0"/>
                <a:cs typeface="Times New Roman" panose="02020603050405020304" pitchFamily="18" charset="0"/>
              </a:rPr>
              <a:t>: There is a stigma surrounding mental health, preventing many students from seeking help.</a:t>
            </a:r>
          </a:p>
          <a:p>
            <a:pPr marL="531813" lvl="1" indent="-265113">
              <a:buFont typeface="+mj-lt"/>
              <a:buAutoNum type="arabicPeriod"/>
            </a:pPr>
            <a:r>
              <a:rPr lang="en-US" b="1" i="0" dirty="0">
                <a:solidFill>
                  <a:srgbClr val="0F253E"/>
                </a:solidFill>
                <a:effectLst/>
                <a:latin typeface="Times New Roman" panose="02020603050405020304" pitchFamily="18" charset="0"/>
                <a:cs typeface="Times New Roman" panose="02020603050405020304" pitchFamily="18" charset="0"/>
              </a:rPr>
              <a:t>Confidentiality</a:t>
            </a:r>
            <a:r>
              <a:rPr lang="en-US" b="0" i="0" dirty="0">
                <a:solidFill>
                  <a:srgbClr val="0F253E"/>
                </a:solidFill>
                <a:effectLst/>
                <a:latin typeface="Times New Roman" panose="02020603050405020304" pitchFamily="18" charset="0"/>
                <a:cs typeface="Times New Roman" panose="02020603050405020304" pitchFamily="18" charset="0"/>
              </a:rPr>
              <a:t>: Students may be hesitant to share their thoughts and feelings with human counselors due to concerns about privacy and judgment.</a:t>
            </a:r>
          </a:p>
          <a:p>
            <a:pPr marL="531813" lvl="1" indent="-265113">
              <a:buFont typeface="+mj-lt"/>
              <a:buAutoNum type="arabicPeriod"/>
            </a:pPr>
            <a:r>
              <a:rPr lang="en-US" b="1" i="0" dirty="0">
                <a:solidFill>
                  <a:srgbClr val="0F253E"/>
                </a:solidFill>
                <a:effectLst/>
                <a:latin typeface="Times New Roman" panose="02020603050405020304" pitchFamily="18" charset="0"/>
                <a:cs typeface="Times New Roman" panose="02020603050405020304" pitchFamily="18" charset="0"/>
              </a:rPr>
              <a:t>Accessibility</a:t>
            </a:r>
            <a:r>
              <a:rPr lang="en-US" b="0" i="0" dirty="0">
                <a:solidFill>
                  <a:srgbClr val="0F253E"/>
                </a:solidFill>
                <a:effectLst/>
                <a:latin typeface="Times New Roman" panose="02020603050405020304" pitchFamily="18" charset="0"/>
                <a:cs typeface="Times New Roman" panose="02020603050405020304" pitchFamily="18" charset="0"/>
              </a:rPr>
              <a:t>: Some students may not have access to counseling services due to geographical constraints or other logistical barriers.</a:t>
            </a:r>
          </a:p>
        </p:txBody>
      </p:sp>
    </p:spTree>
    <p:extLst>
      <p:ext uri="{BB962C8B-B14F-4D97-AF65-F5344CB8AC3E}">
        <p14:creationId xmlns:p14="http://schemas.microsoft.com/office/powerpoint/2010/main" val="327378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4" name="Google Shape;271;g168ad980c55_0_112">
            <a:extLst>
              <a:ext uri="{FF2B5EF4-FFF2-40B4-BE49-F238E27FC236}">
                <a16:creationId xmlns:a16="http://schemas.microsoft.com/office/drawing/2014/main" id="{21BD6320-2B96-5A8F-D7D6-37B2811609F3}"/>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5" name="TextBox 4">
            <a:extLst>
              <a:ext uri="{FF2B5EF4-FFF2-40B4-BE49-F238E27FC236}">
                <a16:creationId xmlns:a16="http://schemas.microsoft.com/office/drawing/2014/main" id="{0299387A-3515-D021-AC86-0F43079C42B2}"/>
              </a:ext>
            </a:extLst>
          </p:cNvPr>
          <p:cNvSpPr txBox="1"/>
          <p:nvPr/>
        </p:nvSpPr>
        <p:spPr>
          <a:xfrm>
            <a:off x="1315616" y="2873829"/>
            <a:ext cx="9377266" cy="1938992"/>
          </a:xfrm>
          <a:prstGeom prst="rect">
            <a:avLst/>
          </a:prstGeom>
          <a:noFill/>
        </p:spPr>
        <p:txBody>
          <a:bodyPr wrap="square" lIns="91440" tIns="45720" rIns="91440" bIns="45720" anchor="t">
            <a:spAutoFit/>
          </a:bodyPr>
          <a:lstStyle/>
          <a:p>
            <a:pPr algn="just"/>
            <a:r>
              <a:rPr lang="en-IN" sz="2000" dirty="0">
                <a:latin typeface="Times New Roman"/>
                <a:cs typeface="Times New Roman"/>
              </a:rPr>
              <a:t>        Youth YANA is proposing a web-based mental health consulting system for college students, focusing on privacy, security, and technology. The system includes a self-screening and referral system, mobile device-based mental health analysis, and a mobile app for assessing mental health applications. The system uses an ML model to detect mental health issues early and provide necessary steps to overcome them, highlighting the importance of privacy and security in the digital era.</a:t>
            </a:r>
          </a:p>
        </p:txBody>
      </p:sp>
    </p:spTree>
    <p:extLst>
      <p:ext uri="{BB962C8B-B14F-4D97-AF65-F5344CB8AC3E}">
        <p14:creationId xmlns:p14="http://schemas.microsoft.com/office/powerpoint/2010/main" val="303420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4" name="Google Shape;271;g168ad980c55_0_112">
            <a:extLst>
              <a:ext uri="{FF2B5EF4-FFF2-40B4-BE49-F238E27FC236}">
                <a16:creationId xmlns:a16="http://schemas.microsoft.com/office/drawing/2014/main" id="{21BD6320-2B96-5A8F-D7D6-37B2811609F3}"/>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Google Shape;271;g168ad980c55_0_112">
            <a:extLst>
              <a:ext uri="{FF2B5EF4-FFF2-40B4-BE49-F238E27FC236}">
                <a16:creationId xmlns:a16="http://schemas.microsoft.com/office/drawing/2014/main" id="{C264528D-AEEE-6F61-66A2-C3583B2BF315}"/>
              </a:ext>
            </a:extLst>
          </p:cNvPr>
          <p:cNvSpPr txBox="1"/>
          <p:nvPr/>
        </p:nvSpPr>
        <p:spPr>
          <a:xfrm>
            <a:off x="-3" y="1193800"/>
            <a:ext cx="12191998"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User Requirements</a:t>
            </a:r>
          </a:p>
        </p:txBody>
      </p:sp>
      <p:sp>
        <p:nvSpPr>
          <p:cNvPr id="6" name="TextBox 5">
            <a:extLst>
              <a:ext uri="{FF2B5EF4-FFF2-40B4-BE49-F238E27FC236}">
                <a16:creationId xmlns:a16="http://schemas.microsoft.com/office/drawing/2014/main" id="{ED218AD8-7219-FCB8-A6DD-7A991B217CFC}"/>
              </a:ext>
            </a:extLst>
          </p:cNvPr>
          <p:cNvSpPr txBox="1"/>
          <p:nvPr/>
        </p:nvSpPr>
        <p:spPr>
          <a:xfrm>
            <a:off x="898071" y="2516545"/>
            <a:ext cx="6827675" cy="3139321"/>
          </a:xfrm>
          <a:prstGeom prst="rect">
            <a:avLst/>
          </a:prstGeom>
          <a:noFill/>
        </p:spPr>
        <p:txBody>
          <a:bodyPr wrap="square">
            <a:spAutoFit/>
          </a:bodyPr>
          <a:lstStyle/>
          <a:p>
            <a:pPr marL="285750" indent="-28575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Privacy and Security</a:t>
            </a:r>
          </a:p>
          <a:p>
            <a:pPr marL="285750" indent="-28575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Accessibility and User-Friendliness</a:t>
            </a:r>
          </a:p>
          <a:p>
            <a:pPr marL="285750" indent="-28575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Support and Assistance</a:t>
            </a:r>
          </a:p>
          <a:p>
            <a:pPr marL="285750" indent="-28575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Comprehensive feature:</a:t>
            </a:r>
          </a:p>
          <a:p>
            <a:pPr marL="742950" lvl="1" indent="-285750">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Mental health assessments</a:t>
            </a:r>
          </a:p>
          <a:p>
            <a:pPr marL="742950" lvl="1" indent="-285750">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Evidence-based interventions</a:t>
            </a:r>
            <a:endParaRPr lang="en-I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Progress tracking</a:t>
            </a:r>
          </a:p>
          <a:p>
            <a:pPr marL="742950" lvl="1" indent="-285750">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Support groups</a:t>
            </a:r>
          </a:p>
          <a:p>
            <a:pPr lvl="1"/>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498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AB54A8D1-49EB-6622-FBCF-92941DDFE002}"/>
              </a:ext>
            </a:extLst>
          </p:cNvPr>
          <p:cNvSpPr txBox="1"/>
          <p:nvPr/>
        </p:nvSpPr>
        <p:spPr>
          <a:xfrm>
            <a:off x="0" y="1193800"/>
            <a:ext cx="12192000"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System Requirements</a:t>
            </a:r>
          </a:p>
        </p:txBody>
      </p:sp>
      <p:sp>
        <p:nvSpPr>
          <p:cNvPr id="5" name="TextBox 4">
            <a:extLst>
              <a:ext uri="{FF2B5EF4-FFF2-40B4-BE49-F238E27FC236}">
                <a16:creationId xmlns:a16="http://schemas.microsoft.com/office/drawing/2014/main" id="{543F6E48-6025-7B24-4875-50E3BA7D3F27}"/>
              </a:ext>
            </a:extLst>
          </p:cNvPr>
          <p:cNvSpPr txBox="1"/>
          <p:nvPr/>
        </p:nvSpPr>
        <p:spPr>
          <a:xfrm>
            <a:off x="177281" y="2633780"/>
            <a:ext cx="10954140" cy="2862322"/>
          </a:xfrm>
          <a:prstGeom prst="rect">
            <a:avLst/>
          </a:prstGeom>
          <a:noFill/>
        </p:spPr>
        <p:txBody>
          <a:bodyPr wrap="square">
            <a:spAutoFit/>
          </a:bodyPr>
          <a:lstStyle/>
          <a:p>
            <a:pPr marL="342900" indent="-342900" algn="just">
              <a:buFont typeface="Courier New" panose="02070309020205020404" pitchFamily="49" charset="0"/>
              <a:buChar char="o"/>
            </a:pPr>
            <a:r>
              <a:rPr lang="en-US" sz="2000" b="1" i="0" dirty="0">
                <a:effectLst/>
                <a:latin typeface="Times New Roman" panose="02020603050405020304" pitchFamily="18" charset="0"/>
                <a:cs typeface="Times New Roman" panose="02020603050405020304" pitchFamily="18" charset="0"/>
              </a:rPr>
              <a:t>Operating system</a:t>
            </a:r>
            <a:r>
              <a:rPr lang="en-US" sz="2000" b="0" i="0" dirty="0">
                <a:effectLst/>
                <a:latin typeface="Times New Roman" panose="02020603050405020304" pitchFamily="18" charset="0"/>
                <a:cs typeface="Times New Roman" panose="02020603050405020304" pitchFamily="18" charset="0"/>
              </a:rPr>
              <a:t>: The webapp should be compatible with the major operating systems, such as Windows, macOS, and Linux.</a:t>
            </a:r>
          </a:p>
          <a:p>
            <a:pPr marL="342900" indent="-342900" algn="just">
              <a:buFont typeface="Courier New" panose="02070309020205020404" pitchFamily="49" charset="0"/>
              <a:buChar char="o"/>
            </a:pPr>
            <a:r>
              <a:rPr lang="en-US" sz="2000" b="1" i="0" dirty="0">
                <a:effectLst/>
                <a:latin typeface="Times New Roman" panose="02020603050405020304" pitchFamily="18" charset="0"/>
                <a:cs typeface="Times New Roman" panose="02020603050405020304" pitchFamily="18" charset="0"/>
              </a:rPr>
              <a:t>Web browser</a:t>
            </a:r>
            <a:r>
              <a:rPr lang="en-US" sz="2000" b="0" i="0" dirty="0">
                <a:effectLst/>
                <a:latin typeface="Times New Roman" panose="02020603050405020304" pitchFamily="18" charset="0"/>
                <a:cs typeface="Times New Roman" panose="02020603050405020304" pitchFamily="18" charset="0"/>
              </a:rPr>
              <a:t>: The webapp should be compatible with the major web browsers, such as Chrome, Firefox, and Safari.</a:t>
            </a:r>
          </a:p>
          <a:p>
            <a:pPr marL="342900" indent="-342900" algn="just">
              <a:buFont typeface="Courier New" panose="02070309020205020404" pitchFamily="49" charset="0"/>
              <a:buChar char="o"/>
            </a:pPr>
            <a:r>
              <a:rPr lang="en-US" sz="2000" b="1" i="0" dirty="0">
                <a:effectLst/>
                <a:latin typeface="Times New Roman" panose="02020603050405020304" pitchFamily="18" charset="0"/>
                <a:cs typeface="Times New Roman" panose="02020603050405020304" pitchFamily="18" charset="0"/>
              </a:rPr>
              <a:t>Internet connection</a:t>
            </a:r>
            <a:r>
              <a:rPr lang="en-US" sz="2000" b="0" i="0" dirty="0">
                <a:effectLst/>
                <a:latin typeface="Times New Roman" panose="02020603050405020304" pitchFamily="18" charset="0"/>
                <a:cs typeface="Times New Roman" panose="02020603050405020304" pitchFamily="18" charset="0"/>
              </a:rPr>
              <a:t>: The webapp requires a reliable internet connection to access its features and functionality.</a:t>
            </a:r>
          </a:p>
          <a:p>
            <a:pPr marL="342900" indent="-342900" algn="just">
              <a:buFont typeface="Courier New" panose="02070309020205020404" pitchFamily="49" charset="0"/>
              <a:buChar char="o"/>
            </a:pPr>
            <a:r>
              <a:rPr lang="en-US" sz="2000" b="1" i="0" dirty="0">
                <a:effectLst/>
                <a:latin typeface="Times New Roman" panose="02020603050405020304" pitchFamily="18" charset="0"/>
                <a:cs typeface="Times New Roman" panose="02020603050405020304" pitchFamily="18" charset="0"/>
              </a:rPr>
              <a:t>Hardware</a:t>
            </a:r>
            <a:r>
              <a:rPr lang="en-US" sz="2000" b="0" i="0" dirty="0">
                <a:effectLst/>
                <a:latin typeface="Times New Roman" panose="02020603050405020304" pitchFamily="18" charset="0"/>
                <a:cs typeface="Times New Roman" panose="02020603050405020304" pitchFamily="18" charset="0"/>
              </a:rPr>
              <a:t>: The webapp should be able to run on a variety of hardware devices, including desktop computers, laptops, tablets, and smartphones. However, the specific hardware requirements will vary depending on the features and functionality of the app.</a:t>
            </a:r>
          </a:p>
        </p:txBody>
      </p:sp>
    </p:spTree>
    <p:extLst>
      <p:ext uri="{BB962C8B-B14F-4D97-AF65-F5344CB8AC3E}">
        <p14:creationId xmlns:p14="http://schemas.microsoft.com/office/powerpoint/2010/main" val="400741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5343"/>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C6256581-4B0A-AB70-165E-1CCC12C39FC9}"/>
              </a:ext>
            </a:extLst>
          </p:cNvPr>
          <p:cNvSpPr txBox="1"/>
          <p:nvPr/>
        </p:nvSpPr>
        <p:spPr>
          <a:xfrm>
            <a:off x="-1" y="1193800"/>
            <a:ext cx="12191999"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Functional Requirements</a:t>
            </a:r>
          </a:p>
        </p:txBody>
      </p:sp>
      <p:sp>
        <p:nvSpPr>
          <p:cNvPr id="7" name="TextBox 6">
            <a:extLst>
              <a:ext uri="{FF2B5EF4-FFF2-40B4-BE49-F238E27FC236}">
                <a16:creationId xmlns:a16="http://schemas.microsoft.com/office/drawing/2014/main" id="{D5BB4A9B-D368-98F4-D0E2-49EDBB267815}"/>
              </a:ext>
            </a:extLst>
          </p:cNvPr>
          <p:cNvSpPr txBox="1"/>
          <p:nvPr/>
        </p:nvSpPr>
        <p:spPr>
          <a:xfrm>
            <a:off x="328905" y="2409243"/>
            <a:ext cx="6162868" cy="3477875"/>
          </a:xfrm>
          <a:prstGeom prst="rect">
            <a:avLst/>
          </a:prstGeom>
          <a:noFill/>
        </p:spPr>
        <p:txBody>
          <a:bodyPr wrap="square">
            <a:spAutoFit/>
          </a:bodyPr>
          <a:lstStyle/>
          <a:p>
            <a:pPr marL="342900" indent="-342900">
              <a:buFont typeface="Courier New" panose="02070309020205020404" pitchFamily="49" charset="0"/>
              <a:buChar char="o"/>
            </a:pPr>
            <a:r>
              <a:rPr lang="en-US" sz="2000" i="0" dirty="0">
                <a:effectLst/>
                <a:latin typeface="Times New Roman" panose="02020603050405020304" pitchFamily="18" charset="0"/>
                <a:cs typeface="Times New Roman" panose="02020603050405020304" pitchFamily="18" charset="0"/>
              </a:rPr>
              <a:t>User-Friendly Interface and Chat Support</a:t>
            </a:r>
            <a:endParaRPr lang="en-IN" sz="2000" i="0" dirty="0">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IN" sz="2000" i="0" dirty="0">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User Registration and Profile Management</a:t>
            </a:r>
          </a:p>
          <a:p>
            <a:pPr marL="342900" indent="-342900">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In-App </a:t>
            </a:r>
            <a:r>
              <a:rPr lang="en-IN" sz="2000" i="0" dirty="0" err="1">
                <a:effectLst/>
                <a:latin typeface="Times New Roman" panose="02020603050405020304" pitchFamily="18" charset="0"/>
                <a:cs typeface="Times New Roman" panose="02020603050405020304" pitchFamily="18" charset="0"/>
              </a:rPr>
              <a:t>Counseling</a:t>
            </a:r>
            <a:endParaRPr lang="en-IN" sz="2000" i="0" dirty="0">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IN" sz="2000" i="0" dirty="0">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Medication and Pharmacy Integration</a:t>
            </a:r>
          </a:p>
          <a:p>
            <a:pPr marL="342900" indent="-342900">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i="0" dirty="0">
                <a:effectLst/>
                <a:latin typeface="Times New Roman" panose="02020603050405020304" pitchFamily="18" charset="0"/>
                <a:cs typeface="Times New Roman" panose="02020603050405020304" pitchFamily="18" charset="0"/>
              </a:rPr>
              <a:t>Emergency Support and Personal Counselor</a:t>
            </a:r>
          </a:p>
          <a:p>
            <a:pPr marL="342900" indent="-34290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IN" sz="2000" i="0" dirty="0">
                <a:effectLst/>
                <a:latin typeface="Times New Roman" panose="02020603050405020304" pitchFamily="18" charset="0"/>
                <a:cs typeface="Times New Roman" panose="02020603050405020304" pitchFamily="18" charset="0"/>
              </a:rPr>
              <a:t>User Feedback and Ratings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29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22;g16896faa397_0_362">
            <a:extLst>
              <a:ext uri="{FF2B5EF4-FFF2-40B4-BE49-F238E27FC236}">
                <a16:creationId xmlns:a16="http://schemas.microsoft.com/office/drawing/2014/main" id="{FE1358C1-87E7-5170-C041-56AA46134713}"/>
              </a:ext>
            </a:extLst>
          </p:cNvPr>
          <p:cNvPicPr preferRelativeResize="0"/>
          <p:nvPr/>
        </p:nvPicPr>
        <p:blipFill rotWithShape="1">
          <a:blip r:embed="rId2">
            <a:alphaModFix/>
          </a:blip>
          <a:srcRect b="82593"/>
          <a:stretch/>
        </p:blipFill>
        <p:spPr>
          <a:xfrm>
            <a:off x="0" y="0"/>
            <a:ext cx="12192000" cy="1193800"/>
          </a:xfrm>
          <a:prstGeom prst="rect">
            <a:avLst/>
          </a:prstGeom>
          <a:noFill/>
          <a:ln>
            <a:noFill/>
          </a:ln>
        </p:spPr>
      </p:pic>
      <p:sp>
        <p:nvSpPr>
          <p:cNvPr id="3" name="Google Shape;271;g168ad980c55_0_112">
            <a:extLst>
              <a:ext uri="{FF2B5EF4-FFF2-40B4-BE49-F238E27FC236}">
                <a16:creationId xmlns:a16="http://schemas.microsoft.com/office/drawing/2014/main" id="{FCD46D5F-5734-D3BA-D717-5DF8699221A3}"/>
              </a:ext>
            </a:extLst>
          </p:cNvPr>
          <p:cNvSpPr txBox="1"/>
          <p:nvPr/>
        </p:nvSpPr>
        <p:spPr>
          <a:xfrm>
            <a:off x="0" y="1193800"/>
            <a:ext cx="12192000"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Non-Functional Requirements</a:t>
            </a:r>
          </a:p>
        </p:txBody>
      </p:sp>
      <p:sp>
        <p:nvSpPr>
          <p:cNvPr id="4" name="TextBox 3">
            <a:extLst>
              <a:ext uri="{FF2B5EF4-FFF2-40B4-BE49-F238E27FC236}">
                <a16:creationId xmlns:a16="http://schemas.microsoft.com/office/drawing/2014/main" id="{E676212A-8F44-FF36-DEC3-AF43FBD35874}"/>
              </a:ext>
            </a:extLst>
          </p:cNvPr>
          <p:cNvSpPr txBox="1"/>
          <p:nvPr/>
        </p:nvSpPr>
        <p:spPr>
          <a:xfrm>
            <a:off x="93305" y="2066805"/>
            <a:ext cx="10692881" cy="3597395"/>
          </a:xfrm>
          <a:prstGeom prst="rect">
            <a:avLst/>
          </a:prstGeom>
          <a:noFill/>
        </p:spPr>
        <p:txBody>
          <a:bodyPr wrap="square">
            <a:spAutoFit/>
          </a:bodyPr>
          <a:lstStyle/>
          <a:p>
            <a:pPr algn="just"/>
            <a:r>
              <a:rPr lang="en-US" sz="2400" b="1" i="0" dirty="0">
                <a:solidFill>
                  <a:schemeClr val="tx1"/>
                </a:solidFill>
                <a:effectLst/>
                <a:latin typeface="Times New Roman" panose="02020603050405020304" pitchFamily="18" charset="0"/>
                <a:cs typeface="Times New Roman" panose="02020603050405020304" pitchFamily="18" charset="0"/>
              </a:rPr>
              <a:t>Non-Functional Requirements: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Courier New" panose="02070309020205020404" pitchFamily="49" charset="0"/>
              <a:buChar char="o"/>
            </a:pPr>
            <a:r>
              <a:rPr lang="en-US" sz="1800" b="1" dirty="0">
                <a:solidFill>
                  <a:schemeClr val="tx1"/>
                </a:solidFill>
                <a:latin typeface="Times New Roman" panose="02020603050405020304" pitchFamily="18" charset="0"/>
                <a:cs typeface="Times New Roman" panose="02020603050405020304" pitchFamily="18" charset="0"/>
              </a:rPr>
              <a:t>Security: </a:t>
            </a:r>
            <a:r>
              <a:rPr lang="en-US" sz="1800" dirty="0">
                <a:solidFill>
                  <a:schemeClr val="tx1"/>
                </a:solidFill>
                <a:latin typeface="Times New Roman" panose="02020603050405020304" pitchFamily="18" charset="0"/>
                <a:cs typeface="Times New Roman" panose="02020603050405020304" pitchFamily="18" charset="0"/>
              </a:rPr>
              <a:t>Implement secure user authentication and authorization mechanisms.</a:t>
            </a:r>
          </a:p>
          <a:p>
            <a:pPr marL="342900" indent="-342900" algn="just">
              <a:lnSpc>
                <a:spcPct val="150000"/>
              </a:lnSpc>
              <a:buFont typeface="Courier New" panose="02070309020205020404" pitchFamily="49" charset="0"/>
              <a:buChar char="o"/>
            </a:pPr>
            <a:r>
              <a:rPr lang="en-US" sz="1800" b="1" dirty="0">
                <a:solidFill>
                  <a:schemeClr val="tx1"/>
                </a:solidFill>
                <a:latin typeface="Times New Roman" panose="02020603050405020304" pitchFamily="18" charset="0"/>
                <a:cs typeface="Times New Roman" panose="02020603050405020304" pitchFamily="18" charset="0"/>
              </a:rPr>
              <a:t>Performance: </a:t>
            </a:r>
            <a:r>
              <a:rPr lang="en-US" sz="1800" dirty="0">
                <a:solidFill>
                  <a:schemeClr val="tx1"/>
                </a:solidFill>
                <a:latin typeface="Times New Roman" panose="02020603050405020304" pitchFamily="18" charset="0"/>
                <a:cs typeface="Times New Roman" panose="02020603050405020304" pitchFamily="18" charset="0"/>
              </a:rPr>
              <a:t>Maintain low response times to provide a smooth user experience. Ensure the chatbot can handle peak loads during high-traffic periods.</a:t>
            </a:r>
          </a:p>
          <a:p>
            <a:pPr marL="342900" indent="-342900" algn="just">
              <a:lnSpc>
                <a:spcPct val="150000"/>
              </a:lnSpc>
              <a:buFont typeface="Courier New" panose="02070309020205020404" pitchFamily="49" charset="0"/>
              <a:buChar char="o"/>
            </a:pPr>
            <a:r>
              <a:rPr lang="en-US" sz="1800" b="1" dirty="0">
                <a:solidFill>
                  <a:schemeClr val="tx1"/>
                </a:solidFill>
                <a:latin typeface="Times New Roman" panose="02020603050405020304" pitchFamily="18" charset="0"/>
                <a:cs typeface="Times New Roman" panose="02020603050405020304" pitchFamily="18" charset="0"/>
              </a:rPr>
              <a:t>Reliability: </a:t>
            </a:r>
            <a:r>
              <a:rPr lang="en-US" sz="1800" dirty="0">
                <a:solidFill>
                  <a:schemeClr val="tx1"/>
                </a:solidFill>
                <a:latin typeface="Times New Roman" panose="02020603050405020304" pitchFamily="18" charset="0"/>
                <a:cs typeface="Times New Roman" panose="02020603050405020304" pitchFamily="18" charset="0"/>
              </a:rPr>
              <a:t>The chatbot should be available 24/7 with minimal downtime.</a:t>
            </a:r>
          </a:p>
          <a:p>
            <a:pPr marL="342900" indent="-342900" algn="just">
              <a:lnSpc>
                <a:spcPct val="150000"/>
              </a:lnSpc>
              <a:buFont typeface="Courier New" panose="02070309020205020404" pitchFamily="49" charset="0"/>
              <a:buChar char="o"/>
            </a:pPr>
            <a:r>
              <a:rPr lang="en-US" sz="1800" b="1" dirty="0">
                <a:solidFill>
                  <a:schemeClr val="tx1"/>
                </a:solidFill>
                <a:latin typeface="Times New Roman" panose="02020603050405020304" pitchFamily="18" charset="0"/>
                <a:cs typeface="Times New Roman" panose="02020603050405020304" pitchFamily="18" charset="0"/>
              </a:rPr>
              <a:t>Scalability: </a:t>
            </a:r>
            <a:r>
              <a:rPr lang="en-US" sz="1800" dirty="0">
                <a:solidFill>
                  <a:schemeClr val="tx1"/>
                </a:solidFill>
                <a:latin typeface="Times New Roman" panose="02020603050405020304" pitchFamily="18" charset="0"/>
                <a:cs typeface="Times New Roman" panose="02020603050405020304" pitchFamily="18" charset="0"/>
              </a:rPr>
              <a:t>Design the system to scale horizontally and vertically to accommodate growing user numbers.</a:t>
            </a:r>
          </a:p>
          <a:p>
            <a:pPr marL="342900" indent="-342900" algn="just">
              <a:lnSpc>
                <a:spcPct val="150000"/>
              </a:lnSpc>
              <a:buFont typeface="Courier New" panose="02070309020205020404" pitchFamily="49" charset="0"/>
              <a:buChar char="o"/>
            </a:pPr>
            <a:r>
              <a:rPr lang="en-US" sz="1800" b="1" dirty="0">
                <a:solidFill>
                  <a:schemeClr val="tx1"/>
                </a:solidFill>
                <a:latin typeface="Times New Roman" panose="02020603050405020304" pitchFamily="18" charset="0"/>
                <a:cs typeface="Times New Roman" panose="02020603050405020304" pitchFamily="18" charset="0"/>
              </a:rPr>
              <a:t>Cross-Platform Compatibility: </a:t>
            </a:r>
            <a:r>
              <a:rPr lang="en-US" sz="1800" dirty="0">
                <a:solidFill>
                  <a:schemeClr val="tx1"/>
                </a:solidFill>
                <a:latin typeface="Times New Roman" panose="02020603050405020304" pitchFamily="18" charset="0"/>
                <a:cs typeface="Times New Roman" panose="02020603050405020304" pitchFamily="18" charset="0"/>
              </a:rPr>
              <a:t>Ensure the chatbot works seamlessly on various devices and platforms, including web, mobile, and messaging apps.</a:t>
            </a:r>
          </a:p>
        </p:txBody>
      </p:sp>
    </p:spTree>
    <p:extLst>
      <p:ext uri="{BB962C8B-B14F-4D97-AF65-F5344CB8AC3E}">
        <p14:creationId xmlns:p14="http://schemas.microsoft.com/office/powerpoint/2010/main" val="1278110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831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Bonde</dc:creator>
  <cp:lastModifiedBy>LENOVO</cp:lastModifiedBy>
  <cp:revision>11</cp:revision>
  <dcterms:created xsi:type="dcterms:W3CDTF">2023-10-15T12:52:26Z</dcterms:created>
  <dcterms:modified xsi:type="dcterms:W3CDTF">2023-11-20T16:07:20Z</dcterms:modified>
</cp:coreProperties>
</file>