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7" r:id="rId6"/>
    <p:sldId id="268" r:id="rId7"/>
    <p:sldId id="269" r:id="rId8"/>
    <p:sldId id="270" r:id="rId9"/>
    <p:sldId id="271" r:id="rId10"/>
    <p:sldId id="274" r:id="rId11"/>
    <p:sldId id="276" r:id="rId12"/>
    <p:sldId id="278" r:id="rId13"/>
    <p:sldId id="279" r:id="rId14"/>
    <p:sldId id="282" r:id="rId15"/>
    <p:sldId id="283" r:id="rId16"/>
    <p:sldId id="28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75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F6595B-B654-49F8-B13C-C216A8B6A8A1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5508582-A649-4941-9763-69C11C6CF9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usa.fit.vutbr.cz/traffic/research-topics/detection-of-vehicles-and-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72570"/>
            <a:ext cx="9144000" cy="718030"/>
          </a:xfrm>
          <a:solidFill>
            <a:srgbClr val="FFFFFF"/>
          </a:solidFill>
          <a:ln w="12700">
            <a:noFill/>
            <a:prstDash val="solid"/>
          </a:ln>
        </p:spPr>
        <p:txBody>
          <a:bodyPr anchor="t">
            <a:normAutofit/>
          </a:bodyPr>
          <a:lstStyle/>
          <a:p>
            <a:pPr algn="l"/>
            <a:r>
              <a:rPr lang="en-US" altLang="en-IN" sz="4000" b="1" u="sng" dirty="0">
                <a:solidFill>
                  <a:srgbClr val="00B0F0"/>
                </a:solidFill>
              </a:rPr>
              <a:t>Vehicle Detection and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Speed Tracking</a:t>
            </a:r>
            <a:endParaRPr lang="en-US" altLang="zh-CN" sz="4000" b="1" u="sng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/>
          <a:stretch/>
        </p:blipFill>
        <p:spPr bwMode="auto">
          <a:xfrm>
            <a:off x="3223190" y="1498600"/>
            <a:ext cx="2469021" cy="20637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810000"/>
            <a:ext cx="4152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3200" b="1" u="sng" dirty="0" smtClean="0">
                <a:latin typeface="Algerian" pitchFamily="82" charset="0"/>
              </a:rPr>
              <a:t>Guided By:</a:t>
            </a:r>
            <a:endParaRPr lang="en-US" altLang="zh-CN" sz="3200" b="1" u="sng" dirty="0" smtClean="0">
              <a:latin typeface="Algerian" pitchFamily="82" charset="0"/>
            </a:endParaRPr>
          </a:p>
          <a:p>
            <a:r>
              <a:rPr lang="en-US" altLang="en-IN" sz="2400" dirty="0" err="1" smtClean="0">
                <a:latin typeface="Algerian" pitchFamily="82" charset="0"/>
              </a:rPr>
              <a:t>Ankit</a:t>
            </a:r>
            <a:r>
              <a:rPr lang="en-US" altLang="en-IN" sz="2400" dirty="0" smtClean="0">
                <a:latin typeface="Algerian" pitchFamily="82" charset="0"/>
              </a:rPr>
              <a:t> </a:t>
            </a:r>
            <a:r>
              <a:rPr lang="en-US" altLang="en-IN" sz="2400" dirty="0" err="1" smtClean="0">
                <a:latin typeface="Algerian" pitchFamily="82" charset="0"/>
              </a:rPr>
              <a:t>Upadhyay</a:t>
            </a:r>
            <a:endParaRPr lang="en-US" altLang="en-IN" sz="2400" dirty="0" smtClean="0">
              <a:latin typeface="Algerian" pitchFamily="82" charset="0"/>
            </a:endParaRPr>
          </a:p>
          <a:p>
            <a:r>
              <a:rPr lang="en-US" altLang="zh-CN" sz="2400" dirty="0" smtClean="0">
                <a:latin typeface="Algerian" pitchFamily="82" charset="0"/>
              </a:rPr>
              <a:t>(Ass. Prof.)</a:t>
            </a:r>
            <a:endParaRPr lang="en-US" altLang="zh-CN" sz="24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1511" y="3781216"/>
            <a:ext cx="396240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200" b="1" u="sng" dirty="0" smtClean="0">
                <a:solidFill>
                  <a:srgbClr val="000000"/>
                </a:solidFill>
                <a:latin typeface="Algerian" pitchFamily="82" charset="0"/>
              </a:rPr>
              <a:t>Presented By: </a:t>
            </a:r>
            <a:r>
              <a:rPr lang="en-US" altLang="en-IN" sz="2400" dirty="0" err="1" smtClean="0">
                <a:latin typeface="Algerian" pitchFamily="82" charset="0"/>
              </a:rPr>
              <a:t>Animesh</a:t>
            </a:r>
            <a:r>
              <a:rPr lang="en-US" altLang="en-IN" sz="2400" dirty="0" smtClean="0">
                <a:latin typeface="Algerian" pitchFamily="82" charset="0"/>
              </a:rPr>
              <a:t> Jain</a:t>
            </a:r>
            <a:endParaRPr lang="en-GB" sz="2400" dirty="0" smtClean="0">
              <a:latin typeface="Algerian" pitchFamily="82" charset="0"/>
            </a:endParaRPr>
          </a:p>
          <a:p>
            <a:r>
              <a:rPr lang="en-US" altLang="en-IN" sz="2400" dirty="0" err="1" smtClean="0">
                <a:latin typeface="Algerian" pitchFamily="82" charset="0"/>
              </a:rPr>
              <a:t>Brijesh</a:t>
            </a:r>
            <a:r>
              <a:rPr lang="en-US" altLang="en-IN" sz="2400" dirty="0" smtClean="0">
                <a:latin typeface="Algerian" pitchFamily="82" charset="0"/>
              </a:rPr>
              <a:t> </a:t>
            </a:r>
            <a:r>
              <a:rPr lang="en-US" altLang="en-IN" sz="2400" dirty="0" err="1" smtClean="0">
                <a:latin typeface="Algerian" pitchFamily="82" charset="0"/>
              </a:rPr>
              <a:t>Rathore</a:t>
            </a:r>
            <a:endParaRPr lang="en-GB" sz="2400" dirty="0" smtClean="0">
              <a:latin typeface="Algerian" pitchFamily="82" charset="0"/>
            </a:endParaRPr>
          </a:p>
          <a:p>
            <a:r>
              <a:rPr lang="en-US" altLang="en-IN" sz="2400" dirty="0" smtClean="0">
                <a:latin typeface="Algerian" pitchFamily="82" charset="0"/>
              </a:rPr>
              <a:t>Harsh </a:t>
            </a:r>
            <a:r>
              <a:rPr lang="en-US" altLang="en-IN" sz="2400" dirty="0" err="1" smtClean="0">
                <a:latin typeface="Algerian" pitchFamily="82" charset="0"/>
              </a:rPr>
              <a:t>Verma</a:t>
            </a:r>
            <a:endParaRPr lang="en-GB" sz="2400" dirty="0" smtClean="0">
              <a:latin typeface="Algerian" pitchFamily="82" charset="0"/>
            </a:endParaRPr>
          </a:p>
          <a:p>
            <a:r>
              <a:rPr lang="en-US" altLang="en-IN" sz="2400" dirty="0" err="1" smtClean="0">
                <a:latin typeface="Algerian" pitchFamily="82" charset="0"/>
              </a:rPr>
              <a:t>Himanshu</a:t>
            </a:r>
            <a:r>
              <a:rPr lang="en-US" altLang="en-IN" sz="2400" dirty="0" smtClean="0">
                <a:latin typeface="Algerian" pitchFamily="82" charset="0"/>
              </a:rPr>
              <a:t> Patel</a:t>
            </a:r>
            <a:endParaRPr lang="en-GB" sz="24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181600"/>
            <a:ext cx="4152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3200" b="1" u="sng" dirty="0" smtClean="0">
                <a:latin typeface="Algerian" pitchFamily="82" charset="0"/>
              </a:rPr>
              <a:t>Presented to:</a:t>
            </a:r>
            <a:endParaRPr lang="en-US" altLang="zh-CN" sz="3200" b="1" u="sng" dirty="0" smtClean="0">
              <a:latin typeface="Algerian" pitchFamily="82" charset="0"/>
            </a:endParaRPr>
          </a:p>
          <a:p>
            <a:r>
              <a:rPr lang="en-US" altLang="en-IN" sz="2400" dirty="0" err="1">
                <a:latin typeface="Algerian" pitchFamily="82" charset="0"/>
              </a:rPr>
              <a:t>Shraddha</a:t>
            </a:r>
            <a:r>
              <a:rPr lang="en-US" altLang="en-IN" sz="2400" dirty="0">
                <a:latin typeface="Algerian" pitchFamily="82" charset="0"/>
              </a:rPr>
              <a:t> </a:t>
            </a:r>
            <a:r>
              <a:rPr lang="en-US" altLang="en-IN" sz="2400" dirty="0" smtClean="0">
                <a:latin typeface="Algerian" pitchFamily="82" charset="0"/>
              </a:rPr>
              <a:t>Kumar</a:t>
            </a:r>
          </a:p>
          <a:p>
            <a:r>
              <a:rPr lang="en-US" altLang="zh-CN" sz="2400" dirty="0" smtClean="0">
                <a:latin typeface="Algerian" pitchFamily="82" charset="0"/>
              </a:rPr>
              <a:t>(Prof.)</a:t>
            </a:r>
            <a:endParaRPr lang="en-US" altLang="zh-CN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 smtClean="0">
                <a:solidFill>
                  <a:srgbClr val="00B0F0"/>
                </a:solidFill>
              </a:rPr>
              <a:t>White </a:t>
            </a:r>
            <a:r>
              <a:rPr lang="en-US" altLang="en-IN" sz="4000" b="1" u="sng" dirty="0">
                <a:solidFill>
                  <a:srgbClr val="00B0F0"/>
                </a:solidFill>
              </a:rPr>
              <a:t>Box Testing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143000"/>
            <a:ext cx="7848600" cy="5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4114800" cy="838200"/>
          </a:xfrm>
        </p:spPr>
        <p:txBody>
          <a:bodyPr/>
          <a:lstStyle/>
          <a:p>
            <a:r>
              <a:rPr lang="en-US" altLang="en-IN" sz="4000" b="1" u="sng" dirty="0">
                <a:solidFill>
                  <a:srgbClr val="00B0F0"/>
                </a:solidFill>
              </a:rPr>
              <a:t>Flow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Chart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29200" y="0"/>
            <a:ext cx="411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IN" sz="4000" b="1" u="sng" dirty="0">
                <a:solidFill>
                  <a:srgbClr val="00B0F0"/>
                </a:solidFill>
              </a:rPr>
              <a:t>Directed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Graph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pic>
        <p:nvPicPr>
          <p:cNvPr id="7" name="Picture 6" descr="C:\Users\Harsh\Desktop\Major project\UML\Detection_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3962400" cy="59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arsh\Desktop\Major project\UML\Cyclometr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2" y="1371600"/>
            <a:ext cx="288607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 err="1">
                <a:solidFill>
                  <a:srgbClr val="00B0F0"/>
                </a:solidFill>
              </a:rPr>
              <a:t>Cyclomatic</a:t>
            </a:r>
            <a:r>
              <a:rPr lang="en-US" altLang="en-IN" sz="4000" b="1" u="sng" dirty="0">
                <a:solidFill>
                  <a:srgbClr val="00B0F0"/>
                </a:solidFill>
              </a:rPr>
              <a:t>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Complexity</a:t>
            </a:r>
            <a:endParaRPr lang="en-US" sz="4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1.  V(G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) = P + 1, where P is the number of predicate nodes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in 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flow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graph.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	V(G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)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2+1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= 3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2. V(G) = E – N + 2, where E is the number of edges and N is the total number of nodes.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		V(G</a:t>
            </a:r>
            <a:r>
              <a:rPr kumimoji="0" lang="nn-NO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) = </a:t>
            </a:r>
            <a:r>
              <a:rPr lang="nn-NO" sz="2400" kern="0" noProof="0" dirty="0" smtClean="0">
                <a:solidFill>
                  <a:sysClr val="windowText" lastClr="000000"/>
                </a:solidFill>
                <a:latin typeface="Calibri"/>
              </a:rPr>
              <a:t>11</a:t>
            </a:r>
            <a:r>
              <a:rPr kumimoji="0" lang="nn-NO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nn-NO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- </a:t>
            </a:r>
            <a:r>
              <a:rPr lang="nn-NO" sz="2400" kern="0" noProof="0" smtClean="0">
                <a:solidFill>
                  <a:sysClr val="windowText" lastClr="000000"/>
                </a:solidFill>
                <a:latin typeface="Calibri"/>
              </a:rPr>
              <a:t>10</a:t>
            </a:r>
            <a:r>
              <a:rPr kumimoji="0" lang="nn-NO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nn-NO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+2 = </a:t>
            </a:r>
            <a:r>
              <a:rPr kumimoji="0" lang="nn-NO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3.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3. V(G) = B + 1, where B is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Number of non-overlapping regions in the graph.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		V(G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) = 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+ 1 = 3.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4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IN" sz="4000" b="1" u="sng" dirty="0">
                <a:solidFill>
                  <a:srgbClr val="00B0F0"/>
                </a:solidFill>
              </a:rPr>
              <a:t>Test Cases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for White Box Testing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68065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Name: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When frame is available in data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set.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should go in a loop for reading 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 &amp; performing detection.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Actual Outcome: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going in a loop for reading a frame &amp; performing detection.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Pass.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Name: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When frame is available in data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&amp; Esc key is pressed after some time.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Outcome: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should go in a loop for reading 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performing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&amp; stop after sometime.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Actual Outcome: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going in a loop for reading 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performing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stop after sometime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 2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Pass.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Name: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When frame is not available in data set.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Outcome: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should break the loop and show the output.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Actual Outcome: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break the loop and show the output.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Pass.</a:t>
            </a:r>
          </a:p>
        </p:txBody>
      </p:sp>
    </p:spTree>
    <p:extLst>
      <p:ext uri="{BB962C8B-B14F-4D97-AF65-F5344CB8AC3E}">
        <p14:creationId xmlns:p14="http://schemas.microsoft.com/office/powerpoint/2010/main" val="5964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94740"/>
              </p:ext>
            </p:extLst>
          </p:nvPr>
        </p:nvGraphicFramePr>
        <p:xfrm>
          <a:off x="304800" y="1066800"/>
          <a:ext cx="80772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910395"/>
                <a:gridCol w="914216"/>
                <a:gridCol w="1432820"/>
                <a:gridCol w="1461882"/>
                <a:gridCol w="1443487"/>
              </a:tblGrid>
              <a:tr h="131445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</a:tr>
              <a:tr h="1314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 containing</a:t>
                      </a:r>
                      <a:r>
                        <a:rPr lang="en-US" baseline="0" dirty="0" smtClean="0"/>
                        <a:t> vehicles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14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</a:t>
                      </a:r>
                      <a:r>
                        <a:rPr lang="en-US" baseline="0" dirty="0" smtClean="0"/>
                        <a:t> not containing vehicles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14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</a:t>
                      </a:r>
                    </a:p>
                    <a:p>
                      <a:pPr algn="ctr"/>
                      <a:r>
                        <a:rPr lang="en-US" dirty="0" smtClean="0"/>
                        <a:t>(More Blur)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IN" sz="4000" b="1" u="sng" dirty="0" smtClean="0">
                <a:solidFill>
                  <a:srgbClr val="00B0F0"/>
                </a:solidFill>
              </a:rPr>
              <a:t>Black Box Testing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 smtClean="0">
                <a:solidFill>
                  <a:srgbClr val="00B0F0"/>
                </a:solidFill>
              </a:rPr>
              <a:t>Output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pic>
        <p:nvPicPr>
          <p:cNvPr id="5" name="Picture 4" descr="C:\Users\Harsh\Desktop\Major project\speed tracking\Outpu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508375" cy="332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7" name="Picture 6" descr="C:\Users\Harsh\Desktop\Major project\speed tracking\Speed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6200" y="1219200"/>
            <a:ext cx="4800600" cy="43815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16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54563"/>
          </a:xfrm>
        </p:spPr>
        <p:txBody>
          <a:bodyPr>
            <a:normAutofit/>
          </a:bodyPr>
          <a:lstStyle/>
          <a:p>
            <a:pPr algn="just"/>
            <a:r>
              <a:rPr lang="en-GB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Reports</a:t>
            </a:r>
            <a:r>
              <a:rPr lang="en-GB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GB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Motion-based Vehicle Speed Measurement for Intelligent Transportation Systems”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Ali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Tourani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Department of Computer Engineering, University of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Guilan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Rasht, Iran.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Vehicle Tracking and Speed Estimation from Traffic Videos”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Shuai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Manika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Kapoor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David C.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Anastasiu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Department of Computer Engineering, San Jose State University, San Jose, CA.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Vehicle Detection, Tracking and Speed Measurement for Traffic Regulation”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Pulli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Harsha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Samhitha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Allu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Naga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Jyothi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Ramana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Vesapogu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Manasa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Mannem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S. Sri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Harsha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 .R .Siddhartha Engineering College, JNTUK, Vijayawada, Associate Professor,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Information Technology, V. R .Siddhartha Engineering College, Vijayawada, Andhra Pradesh, India</a:t>
            </a:r>
          </a:p>
          <a:p>
            <a:pPr algn="just"/>
            <a:r>
              <a:rPr lang="en-GB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</a:rPr>
              <a:t>UML Diagrams- 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://app.diagrams.net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b="1" u="sng" dirty="0" smtClean="0">
                <a:solidFill>
                  <a:srgbClr val="00B0F0"/>
                </a:solidFill>
              </a:rPr>
              <a:t>REFERENCE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7455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097152"/>
          <p:cNvPicPr>
            <a:picLocks/>
          </p:cNvPicPr>
          <p:nvPr/>
        </p:nvPicPr>
        <p:blipFill>
          <a:blip r:embed="rId2"/>
          <a:srcRect l="11594" r="11594"/>
          <a:stretch>
            <a:fillRect/>
          </a:stretch>
        </p:blipFill>
        <p:spPr>
          <a:xfrm>
            <a:off x="3887391" y="1219200"/>
            <a:ext cx="4266009" cy="4641851"/>
          </a:xfrm>
          <a:prstGeom prst="rect">
            <a:avLst/>
          </a:prstGeom>
        </p:spPr>
      </p:pic>
      <p:sp>
        <p:nvSpPr>
          <p:cNvPr id="5" name="Title 1048669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277466" cy="4489490"/>
          </a:xfrm>
        </p:spPr>
        <p:txBody>
          <a:bodyPr anchor="ctr" anchorCtr="1"/>
          <a:lstStyle/>
          <a:p>
            <a:pPr algn="ctr"/>
            <a:r>
              <a:rPr lang="en-US" altLang="en-IN" sz="6000" b="1" u="sng" dirty="0">
                <a:solidFill>
                  <a:srgbClr val="FF6600"/>
                </a:solidFill>
              </a:rPr>
              <a:t>THANK YOU</a:t>
            </a:r>
            <a:endParaRPr lang="en-GB" sz="6000" b="1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54563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aim is to build a tracking system which can identify the speed of a vehicle on the road.</a:t>
            </a:r>
          </a:p>
          <a:p>
            <a:pPr marL="0" indent="0" algn="just">
              <a:buNone/>
            </a:pP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of vehicle, firstly we have to detect the vehicle by training the system using data set </a:t>
            </a:r>
            <a:r>
              <a:rPr lang="en-US" alt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provide a rectangular frame capturing the vehicle then finding its centroid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arbitrary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rectangular field on the road which will help in finding the speed of the vehicle, we will find</a:t>
            </a:r>
            <a:r>
              <a:rPr lang="en-US" alt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and distance for finding its speed</a:t>
            </a:r>
            <a:r>
              <a:rPr lang="en-US" alt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recent years many researchers have worked on video cameras which are considered as a sensor for capturing and recognizing moving vehicle</a:t>
            </a:r>
            <a:r>
              <a:rPr lang="en-US" alt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b="1" u="sng" dirty="0" smtClean="0">
                <a:solidFill>
                  <a:srgbClr val="00B0F0"/>
                </a:solidFill>
              </a:rPr>
              <a:t>INTRODUCTION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221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choice 	   : PYTHON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 		   :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Time.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Platform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deployment :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Tool 	   : Any Video Converter Ultimate	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		   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https://medusa.fit.vutbr.cz/traffic/research-topics/detection-of-vehicles-and-datasets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b="1" u="sng" dirty="0" smtClean="0">
                <a:solidFill>
                  <a:srgbClr val="00B0F0"/>
                </a:solidFill>
              </a:rPr>
              <a:t>TECHNOLOGY &amp; TOOLS 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6302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traffic maintenance, detecting of vehicles with more than specified limit, traffic control, traffic monitoring, traffic flow, security etc.  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for auto generation of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more camera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accuracy.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used as traffic counters to count the number of vehicles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highway.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plate of vehicle which has crossed over speed limit can be sent to mobile of traffic police in the area using Android application.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 smtClean="0">
                <a:solidFill>
                  <a:srgbClr val="00B0F0"/>
                </a:solidFill>
              </a:rPr>
              <a:t>APPLICATIONS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5270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>
                <a:solidFill>
                  <a:srgbClr val="00B0F0"/>
                </a:solidFill>
              </a:rPr>
              <a:t>SYSTEM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ARCHITECTURE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63827"/>
            <a:ext cx="4642770" cy="56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>
                <a:solidFill>
                  <a:srgbClr val="00B0F0"/>
                </a:solidFill>
              </a:rPr>
              <a:t>USECASE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DIAGRAM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27" y="1176012"/>
            <a:ext cx="4693345" cy="51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>
                <a:solidFill>
                  <a:srgbClr val="00B0F0"/>
                </a:solidFill>
              </a:rPr>
              <a:t>0  LEVEL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DFD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71095"/>
            <a:ext cx="8686800" cy="33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 smtClean="0">
                <a:solidFill>
                  <a:srgbClr val="00B0F0"/>
                </a:solidFill>
              </a:rPr>
              <a:t>1  </a:t>
            </a:r>
            <a:r>
              <a:rPr lang="en-US" altLang="en-IN" sz="4000" b="1" u="sng" dirty="0">
                <a:solidFill>
                  <a:srgbClr val="00B0F0"/>
                </a:solidFill>
              </a:rPr>
              <a:t>LEVEL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DFD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0" y="1219200"/>
            <a:ext cx="8440700" cy="524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IN" sz="4000" b="1" u="sng" dirty="0">
                <a:solidFill>
                  <a:srgbClr val="00B0F0"/>
                </a:solidFill>
              </a:rPr>
              <a:t>STATE TRANSITION </a:t>
            </a:r>
            <a:r>
              <a:rPr lang="en-US" altLang="en-IN" sz="4000" b="1" u="sng" dirty="0" smtClean="0">
                <a:solidFill>
                  <a:srgbClr val="00B0F0"/>
                </a:solidFill>
              </a:rPr>
              <a:t>DIAGRAM</a:t>
            </a:r>
            <a:endParaRPr lang="en-US" altLang="en-IN" sz="4000" b="1" u="sng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35" y="1128434"/>
            <a:ext cx="5399096" cy="55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456</TotalTime>
  <Words>683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Vehicle Detection and Speed Tracking</vt:lpstr>
      <vt:lpstr>INTRODUCTION</vt:lpstr>
      <vt:lpstr>TECHNOLOGY &amp; TOOLS </vt:lpstr>
      <vt:lpstr>APPLICATIONS</vt:lpstr>
      <vt:lpstr>SYSTEM ARCHITECTURE</vt:lpstr>
      <vt:lpstr>USECASE DIAGRAM</vt:lpstr>
      <vt:lpstr>0  LEVEL DFD</vt:lpstr>
      <vt:lpstr>1  LEVEL DFD</vt:lpstr>
      <vt:lpstr>STATE TRANSITION DIAGRAM</vt:lpstr>
      <vt:lpstr>White Box Testing</vt:lpstr>
      <vt:lpstr>Flow Chart</vt:lpstr>
      <vt:lpstr>Cyclomatic Complexity</vt:lpstr>
      <vt:lpstr>PowerPoint Presentation</vt:lpstr>
      <vt:lpstr>PowerPoint Presentation</vt:lpstr>
      <vt:lpstr>Output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Detection and Speed Tracking</dc:title>
  <dc:creator>Harsh</dc:creator>
  <cp:lastModifiedBy>Harsh</cp:lastModifiedBy>
  <cp:revision>37</cp:revision>
  <dcterms:created xsi:type="dcterms:W3CDTF">2019-09-29T14:03:26Z</dcterms:created>
  <dcterms:modified xsi:type="dcterms:W3CDTF">2020-09-07T06:51:59Z</dcterms:modified>
</cp:coreProperties>
</file>