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9144000" cy="5143500" type="screen16x9"/>
  <p:notesSz cx="6858000" cy="9144000"/>
  <p:embeddedFontLst>
    <p:embeddedFont>
      <p:font typeface="Cambria" panose="02040503050406030204" pitchFamily="18" charset="0"/>
      <p:regular r:id="rId16"/>
      <p:bold r:id="rId17"/>
      <p:italic r:id="rId18"/>
      <p:boldItalic r:id="rId19"/>
    </p:embeddedFont>
    <p:embeddedFont>
      <p:font typeface="Nuni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6W3rlltXeAdiuZ9rr7LiL/WLr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42E232-E892-4166-8660-F8964C19F7A8}">
  <a:tblStyle styleId="{F442E232-E892-4166-8660-F8964C19F7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6" y="5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2067c468e_0_0: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g312067c468e_0_0:notes"/>
          <p:cNvSpPr txBox="1">
            <a:spLocks noGrp="1"/>
          </p:cNvSpPr>
          <p:nvPr>
            <p:ph type="body" idx="1"/>
          </p:nvPr>
        </p:nvSpPr>
        <p:spPr>
          <a:xfrm>
            <a:off x="755650" y="5078413"/>
            <a:ext cx="6046800" cy="48117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59" name="Google Shape;59;g312067c468e_0_0:notes"/>
          <p:cNvSpPr txBox="1">
            <a:spLocks noGrp="1"/>
          </p:cNvSpPr>
          <p:nvPr>
            <p:ph type="sldNum" idx="12"/>
          </p:nvPr>
        </p:nvSpPr>
        <p:spPr>
          <a:xfrm>
            <a:off x="4283075" y="10155238"/>
            <a:ext cx="3275100" cy="533400"/>
          </a:xfrm>
          <a:prstGeom prst="rect">
            <a:avLst/>
          </a:prstGeom>
          <a:noFill/>
          <a:ln>
            <a:noFill/>
          </a:ln>
        </p:spPr>
        <p:txBody>
          <a:bodyPr spcFirstLastPara="1" wrap="square" lIns="102825" tIns="102825" rIns="102825" bIns="102825" anchor="ctr" anchorCtr="0">
            <a:noAutofit/>
          </a:bodyPr>
          <a:lstStyle/>
          <a:p>
            <a:pPr marL="0" marR="0" lvl="0" indent="0" algn="l" rtl="0">
              <a:lnSpc>
                <a:spcPct val="100000"/>
              </a:lnSpc>
              <a:spcBef>
                <a:spcPts val="0"/>
              </a:spcBef>
              <a:spcAft>
                <a:spcPts val="0"/>
              </a:spcAft>
              <a:buClr>
                <a:srgbClr val="000000"/>
              </a:buClr>
              <a:buSzPts val="1300"/>
              <a:buFont typeface="Calibri"/>
              <a:buNone/>
            </a:pPr>
            <a:fld id="{00000000-1234-1234-1234-123412341234}" type="slidenum">
              <a:rPr lang="en" sz="1600" b="0" i="0" u="none" strike="noStrike" cap="none">
                <a:solidFill>
                  <a:srgbClr val="000000"/>
                </a:solidFill>
                <a:latin typeface="Arial"/>
                <a:ea typeface="Arial"/>
                <a:cs typeface="Arial"/>
                <a:sym typeface="Arial"/>
              </a:rPr>
              <a:t>1</a:t>
            </a:fld>
            <a:endParaRPr sz="16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189abc6f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189abc6f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89abc6fe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89abc6fe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189abc6fe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189abc6fe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2067c468e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g312067c468e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12067c468e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g312067c468e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2067c468e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g312067c468e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12067c468e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g312067c468e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4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4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5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6" name="Google Shape;46;p5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5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8" name="Google Shape;48;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5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51" name="Google Shape;51;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5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p5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5" name="Google Shape;55;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g312067c468e_0_8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g312067c468e_0_8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 name="Google Shape;16;g312067c468e_0_8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17" name="Google Shape;17;g312067c468e_0_8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18" name="Google Shape;18;g312067c468e_0_8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4" name="Google Shape;24;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5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 name="Google Shape;27;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5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5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5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8" name="Google Shape;38;p5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9" name="Google Shape;39;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5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2" name="Google Shape;42;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cprogramming.com/"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Plb%20typing%20tutor%20ppt%20(1).pptx" TargetMode="External"/><Relationship Id="rId5" Type="http://schemas.openxmlformats.org/officeDocument/2006/relationships/hyperlink" Target="https://github.com/Harshwardhan22/Typing-Tutor/blob/main/project.c" TargetMode="External"/><Relationship Id="rId4" Type="http://schemas.openxmlformats.org/officeDocument/2006/relationships/hyperlink" Target="https://www.keybr.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Plb%20typing%20tutor%20ppt%20(1).pptx"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g312067c468e_0_0"/>
          <p:cNvPicPr preferRelativeResize="0"/>
          <p:nvPr/>
        </p:nvPicPr>
        <p:blipFill rotWithShape="1">
          <a:blip r:embed="rId3">
            <a:alphaModFix/>
          </a:blip>
          <a:srcRect/>
          <a:stretch/>
        </p:blipFill>
        <p:spPr>
          <a:xfrm>
            <a:off x="574331" y="312844"/>
            <a:ext cx="1117912" cy="1597931"/>
          </a:xfrm>
          <a:prstGeom prst="rect">
            <a:avLst/>
          </a:prstGeom>
          <a:noFill/>
          <a:ln>
            <a:noFill/>
          </a:ln>
        </p:spPr>
      </p:pic>
      <p:sp>
        <p:nvSpPr>
          <p:cNvPr id="62" name="Google Shape;62;g312067c468e_0_0"/>
          <p:cNvSpPr txBox="1"/>
          <p:nvPr/>
        </p:nvSpPr>
        <p:spPr>
          <a:xfrm>
            <a:off x="615859" y="471356"/>
            <a:ext cx="8016900" cy="2903298"/>
          </a:xfrm>
          <a:prstGeom prst="rect">
            <a:avLst/>
          </a:prstGeom>
          <a:noFill/>
          <a:ln>
            <a:noFill/>
          </a:ln>
        </p:spPr>
        <p:txBody>
          <a:bodyPr spcFirstLastPara="1" wrap="square" lIns="62200" tIns="62200" rIns="62200" bIns="62200" anchor="t" anchorCtr="0">
            <a:spAutoFit/>
          </a:bodyPr>
          <a:lstStyle/>
          <a:p>
            <a:pPr marL="0" marR="0" lvl="0" indent="0" algn="ctr" rtl="0">
              <a:lnSpc>
                <a:spcPct val="50000"/>
              </a:lnSpc>
              <a:spcBef>
                <a:spcPts val="900"/>
              </a:spcBef>
              <a:spcAft>
                <a:spcPts val="0"/>
              </a:spcAft>
              <a:buClr>
                <a:srgbClr val="000000"/>
              </a:buClr>
              <a:buSzPts val="1200"/>
              <a:buFont typeface="Arial"/>
              <a:buNone/>
            </a:pPr>
            <a:r>
              <a:rPr lang="en" sz="1200" b="1" i="0" u="none" strike="noStrike" cap="none" dirty="0">
                <a:solidFill>
                  <a:srgbClr val="2F5597"/>
                </a:solidFill>
                <a:latin typeface="Calibri"/>
                <a:ea typeface="Calibri"/>
                <a:cs typeface="Calibri"/>
                <a:sym typeface="Calibri"/>
              </a:rPr>
              <a:t> </a:t>
            </a:r>
            <a:r>
              <a:rPr lang="en" sz="1100" b="1" i="0" u="none" strike="noStrike" cap="none" dirty="0">
                <a:solidFill>
                  <a:srgbClr val="2F5597"/>
                </a:solidFill>
                <a:latin typeface="Calibri"/>
                <a:ea typeface="Calibri"/>
                <a:cs typeface="Calibri"/>
                <a:sym typeface="Calibri"/>
              </a:rPr>
              <a:t>Marathwada Mitra mandal’s</a:t>
            </a:r>
            <a:endParaRPr sz="1100" b="1" i="0" u="none" strike="noStrike" cap="none" dirty="0">
              <a:solidFill>
                <a:srgbClr val="2F5597"/>
              </a:solidFill>
              <a:latin typeface="Calibri"/>
              <a:ea typeface="Calibri"/>
              <a:cs typeface="Calibri"/>
              <a:sym typeface="Calibri"/>
            </a:endParaRPr>
          </a:p>
          <a:p>
            <a:pPr marL="0" marR="0" lvl="0" indent="0" algn="ctr" rtl="0">
              <a:lnSpc>
                <a:spcPct val="50000"/>
              </a:lnSpc>
              <a:spcBef>
                <a:spcPts val="900"/>
              </a:spcBef>
              <a:spcAft>
                <a:spcPts val="0"/>
              </a:spcAft>
              <a:buClr>
                <a:srgbClr val="000000"/>
              </a:buClr>
              <a:buSzPts val="2300"/>
              <a:buFont typeface="Arial"/>
              <a:buNone/>
            </a:pPr>
            <a:r>
              <a:rPr lang="en" sz="2300" b="1" i="0" u="none" strike="noStrike" cap="none" dirty="0">
                <a:solidFill>
                  <a:srgbClr val="FF0000"/>
                </a:solidFill>
                <a:latin typeface="Calibri"/>
                <a:ea typeface="Calibri"/>
                <a:cs typeface="Calibri"/>
                <a:sym typeface="Calibri"/>
              </a:rPr>
              <a:t>COLLEGE OF ENGINEERING</a:t>
            </a:r>
            <a:endParaRPr sz="2300" b="1" i="0" u="none" strike="noStrike" cap="none" dirty="0">
              <a:solidFill>
                <a:srgbClr val="FF0000"/>
              </a:solidFill>
              <a:latin typeface="Calibri"/>
              <a:ea typeface="Calibri"/>
              <a:cs typeface="Calibri"/>
              <a:sym typeface="Calibri"/>
            </a:endParaRPr>
          </a:p>
          <a:p>
            <a:pPr marL="0" marR="0" lvl="0" indent="0" algn="ctr" rtl="0">
              <a:lnSpc>
                <a:spcPct val="50000"/>
              </a:lnSpc>
              <a:spcBef>
                <a:spcPts val="900"/>
              </a:spcBef>
              <a:spcAft>
                <a:spcPts val="0"/>
              </a:spcAft>
              <a:buClr>
                <a:srgbClr val="000000"/>
              </a:buClr>
              <a:buSzPts val="1100"/>
              <a:buFont typeface="Arial"/>
              <a:buNone/>
            </a:pPr>
            <a:r>
              <a:rPr lang="en" sz="1100" b="1" i="0" u="none" strike="noStrike" cap="none" dirty="0">
                <a:solidFill>
                  <a:srgbClr val="2F5597"/>
                </a:solidFill>
                <a:latin typeface="Calibri"/>
                <a:ea typeface="Calibri"/>
                <a:cs typeface="Calibri"/>
                <a:sym typeface="Calibri"/>
              </a:rPr>
              <a:t> Karvenagar, Pune</a:t>
            </a:r>
            <a:endParaRPr sz="1100" b="1" i="0" u="none" strike="noStrike" cap="none" dirty="0">
              <a:solidFill>
                <a:srgbClr val="2F5597"/>
              </a:solidFill>
              <a:latin typeface="Calibri"/>
              <a:ea typeface="Calibri"/>
              <a:cs typeface="Calibri"/>
              <a:sym typeface="Calibri"/>
            </a:endParaRPr>
          </a:p>
          <a:p>
            <a:pPr marL="0" marR="0" lvl="0" indent="0" algn="ctr" rtl="0">
              <a:lnSpc>
                <a:spcPct val="90000"/>
              </a:lnSpc>
              <a:spcBef>
                <a:spcPts val="900"/>
              </a:spcBef>
              <a:spcAft>
                <a:spcPts val="0"/>
              </a:spcAft>
              <a:buClr>
                <a:srgbClr val="000000"/>
              </a:buClr>
              <a:buSzPts val="1500"/>
              <a:buFont typeface="Arial"/>
              <a:buNone/>
            </a:pPr>
            <a:r>
              <a:rPr lang="en" sz="1500" b="1" i="0" u="none" strike="noStrike" cap="none" dirty="0">
                <a:solidFill>
                  <a:srgbClr val="2F5597"/>
                </a:solidFill>
                <a:latin typeface="Cambria"/>
                <a:ea typeface="Cambria"/>
                <a:cs typeface="Cambria"/>
                <a:sym typeface="Cambria"/>
              </a:rPr>
              <a:t>An Autonomous Institute</a:t>
            </a:r>
            <a:endParaRPr sz="1700" b="0" i="0" u="none" strike="noStrike" cap="none" dirty="0">
              <a:solidFill>
                <a:srgbClr val="000000"/>
              </a:solidFill>
              <a:latin typeface="Cambria"/>
              <a:ea typeface="Cambria"/>
              <a:cs typeface="Cambria"/>
              <a:sym typeface="Cambria"/>
            </a:endParaRPr>
          </a:p>
          <a:p>
            <a:pPr marL="2743200" marR="0" lvl="0" indent="457200" algn="l" rtl="0">
              <a:lnSpc>
                <a:spcPct val="90000"/>
              </a:lnSpc>
              <a:spcBef>
                <a:spcPts val="900"/>
              </a:spcBef>
              <a:spcAft>
                <a:spcPts val="0"/>
              </a:spcAft>
              <a:buClr>
                <a:srgbClr val="000000"/>
              </a:buClr>
              <a:buSzPts val="1900"/>
              <a:buFont typeface="Arial"/>
              <a:buNone/>
            </a:pPr>
            <a:r>
              <a:rPr lang="en" sz="1900" b="1" i="0" u="none" strike="noStrike" cap="none" dirty="0">
                <a:solidFill>
                  <a:srgbClr val="000000"/>
                </a:solidFill>
                <a:latin typeface="Cambria"/>
                <a:ea typeface="Cambria"/>
                <a:cs typeface="Cambria"/>
                <a:sym typeface="Cambria"/>
              </a:rPr>
              <a:t>Presentation</a:t>
            </a:r>
            <a:endParaRPr sz="1900" b="1" i="0" u="none" strike="noStrike" cap="none" dirty="0">
              <a:solidFill>
                <a:srgbClr val="000000"/>
              </a:solidFill>
              <a:latin typeface="Cambria"/>
              <a:ea typeface="Cambria"/>
              <a:cs typeface="Cambria"/>
              <a:sym typeface="Cambria"/>
            </a:endParaRPr>
          </a:p>
          <a:p>
            <a:pPr marL="0" marR="0" lvl="0" indent="0" algn="ctr" rtl="0">
              <a:lnSpc>
                <a:spcPct val="90000"/>
              </a:lnSpc>
              <a:spcBef>
                <a:spcPts val="900"/>
              </a:spcBef>
              <a:spcAft>
                <a:spcPts val="0"/>
              </a:spcAft>
              <a:buClr>
                <a:srgbClr val="000000"/>
              </a:buClr>
              <a:buSzPts val="1700"/>
              <a:buFont typeface="Arial"/>
              <a:buNone/>
            </a:pPr>
            <a:r>
              <a:rPr lang="en" sz="1700" b="1" i="0" u="none" strike="noStrike" cap="none" dirty="0">
                <a:solidFill>
                  <a:srgbClr val="000000"/>
                </a:solidFill>
                <a:latin typeface="Cambria"/>
                <a:ea typeface="Cambria"/>
                <a:cs typeface="Cambria"/>
                <a:sym typeface="Cambria"/>
              </a:rPr>
              <a:t>On</a:t>
            </a:r>
            <a:r>
              <a:rPr lang="en" sz="1200" b="0" i="0" u="none" strike="noStrike" cap="none" dirty="0">
                <a:solidFill>
                  <a:srgbClr val="000000"/>
                </a:solidFill>
                <a:latin typeface="Arial"/>
                <a:ea typeface="Arial"/>
                <a:cs typeface="Arial"/>
                <a:sym typeface="Arial"/>
              </a:rPr>
              <a:t> </a:t>
            </a:r>
            <a:r>
              <a:rPr lang="en" sz="1500" b="1" i="0" u="none" strike="noStrike" cap="none" dirty="0">
                <a:solidFill>
                  <a:srgbClr val="000000"/>
                </a:solidFill>
                <a:latin typeface="Calibri"/>
                <a:ea typeface="Calibri"/>
                <a:cs typeface="Calibri"/>
                <a:sym typeface="Calibri"/>
              </a:rPr>
              <a:t> </a:t>
            </a:r>
            <a:endParaRPr sz="1700" dirty="0">
              <a:latin typeface="Calibri"/>
              <a:ea typeface="Calibri"/>
              <a:cs typeface="Calibri"/>
              <a:sym typeface="Calibri"/>
            </a:endParaRPr>
          </a:p>
          <a:p>
            <a:pPr marL="0" marR="0" lvl="0" indent="0" algn="ctr" rtl="0">
              <a:lnSpc>
                <a:spcPct val="90000"/>
              </a:lnSpc>
              <a:spcBef>
                <a:spcPts val="900"/>
              </a:spcBef>
              <a:spcAft>
                <a:spcPts val="0"/>
              </a:spcAft>
              <a:buClr>
                <a:srgbClr val="000000"/>
              </a:buClr>
              <a:buSzPts val="1500"/>
              <a:buFont typeface="Arial"/>
              <a:buNone/>
            </a:pPr>
            <a:r>
              <a:rPr lang="en-IN" sz="1900" b="1" dirty="0">
                <a:latin typeface="Times New Roman" panose="02020603050405020304" pitchFamily="18" charset="0"/>
                <a:ea typeface="Calibri"/>
                <a:cs typeface="Times New Roman" panose="02020603050405020304" pitchFamily="18" charset="0"/>
                <a:sym typeface="Calibri"/>
              </a:rPr>
              <a:t>Typing Tutor in C</a:t>
            </a:r>
            <a:endParaRPr sz="1900" b="1" dirty="0">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90000"/>
              </a:lnSpc>
              <a:spcBef>
                <a:spcPts val="900"/>
              </a:spcBef>
              <a:spcAft>
                <a:spcPts val="0"/>
              </a:spcAft>
              <a:buClr>
                <a:srgbClr val="000000"/>
              </a:buClr>
              <a:buSzPts val="1500"/>
              <a:buFont typeface="Arial"/>
              <a:buNone/>
            </a:pPr>
            <a:endParaRPr sz="1500" b="0" i="0" u="none" strike="noStrike" cap="none" dirty="0">
              <a:solidFill>
                <a:srgbClr val="000000"/>
              </a:solidFill>
              <a:latin typeface="Calibri"/>
              <a:ea typeface="Calibri"/>
              <a:cs typeface="Calibri"/>
              <a:sym typeface="Calibri"/>
            </a:endParaRPr>
          </a:p>
          <a:p>
            <a:pPr marL="0" marR="0" lvl="0" indent="0" algn="ctr" rtl="0">
              <a:lnSpc>
                <a:spcPct val="90000"/>
              </a:lnSpc>
              <a:spcBef>
                <a:spcPts val="900"/>
              </a:spcBef>
              <a:spcAft>
                <a:spcPts val="0"/>
              </a:spcAft>
              <a:buClr>
                <a:srgbClr val="000000"/>
              </a:buClr>
              <a:buSzPts val="1500"/>
              <a:buFont typeface="Arial"/>
              <a:buNone/>
            </a:pPr>
            <a:endParaRPr sz="1500" b="1" i="0" u="none" strike="noStrike" cap="none" dirty="0">
              <a:solidFill>
                <a:srgbClr val="000000"/>
              </a:solidFill>
              <a:latin typeface="Calibri"/>
              <a:ea typeface="Calibri"/>
              <a:cs typeface="Calibri"/>
              <a:sym typeface="Calibri"/>
            </a:endParaRPr>
          </a:p>
        </p:txBody>
      </p:sp>
      <p:pic>
        <p:nvPicPr>
          <p:cNvPr id="63" name="Google Shape;63;g312067c468e_0_0"/>
          <p:cNvPicPr preferRelativeResize="0"/>
          <p:nvPr/>
        </p:nvPicPr>
        <p:blipFill rotWithShape="1">
          <a:blip r:embed="rId4">
            <a:alphaModFix/>
          </a:blip>
          <a:srcRect/>
          <a:stretch/>
        </p:blipFill>
        <p:spPr>
          <a:xfrm>
            <a:off x="7022156" y="471356"/>
            <a:ext cx="1654444" cy="1063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457200" lvl="0" indent="0" algn="l" rtl="0">
              <a:lnSpc>
                <a:spcPct val="90000"/>
              </a:lnSpc>
              <a:spcBef>
                <a:spcPts val="800"/>
              </a:spcBef>
              <a:spcAft>
                <a:spcPts val="0"/>
              </a:spcAft>
              <a:buNone/>
            </a:pPr>
            <a:r>
              <a:rPr lang="en" sz="1800" b="1" dirty="0">
                <a:solidFill>
                  <a:srgbClr val="7030A0"/>
                </a:solidFill>
                <a:latin typeface="Times New Roman" panose="02020603050405020304" pitchFamily="18" charset="0"/>
                <a:cs typeface="Times New Roman" panose="02020603050405020304" pitchFamily="18" charset="0"/>
              </a:rPr>
              <a:t>G.Implement</a:t>
            </a:r>
            <a:endParaRPr sz="1800" b="1" dirty="0">
              <a:solidFill>
                <a:srgbClr val="7030A0"/>
              </a:solidFill>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Clr>
                <a:schemeClr val="dk1"/>
              </a:buClr>
              <a:buSzPct val="61111"/>
              <a:buFont typeface="Arial"/>
              <a:buNone/>
            </a:pPr>
            <a:endParaRPr sz="1800" b="1" dirty="0">
              <a:solidFill>
                <a:srgbClr val="273239"/>
              </a:solidFill>
              <a:highlight>
                <a:schemeClr val="lt1"/>
              </a:highlight>
              <a:latin typeface="Nunito"/>
              <a:ea typeface="Nunito"/>
              <a:cs typeface="Nunito"/>
              <a:sym typeface="Nunito"/>
            </a:endParaRPr>
          </a:p>
        </p:txBody>
      </p:sp>
      <p:sp>
        <p:nvSpPr>
          <p:cNvPr id="117" name="Google Shape;11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indent="-314325">
              <a:buClr>
                <a:srgbClr val="273239"/>
              </a:buClr>
              <a:buSzPts val="1350"/>
              <a:buFont typeface="Nunito"/>
              <a:buChar char="●"/>
            </a:pPr>
            <a:r>
              <a:rPr lang="en-IN" sz="1300" dirty="0">
                <a:solidFill>
                  <a:schemeClr val="tx1"/>
                </a:solidFill>
                <a:latin typeface="Times New Roman" panose="02020603050405020304" pitchFamily="18" charset="0"/>
                <a:ea typeface="Nunito"/>
                <a:cs typeface="Times New Roman" panose="02020603050405020304" pitchFamily="18" charset="0"/>
                <a:sym typeface="Nunito"/>
              </a:rPr>
              <a:t>Software Requirement: </a:t>
            </a:r>
            <a:r>
              <a:rPr lang="en-US" sz="1300" spc="-38" dirty="0">
                <a:solidFill>
                  <a:schemeClr val="tx1"/>
                </a:solidFill>
                <a:latin typeface="Times New Roman" panose="02020603050405020304" pitchFamily="18" charset="0"/>
                <a:ea typeface="Inter"/>
                <a:cs typeface="Times New Roman" panose="02020603050405020304" pitchFamily="18" charset="0"/>
                <a:sym typeface="Inter"/>
              </a:rPr>
              <a:t>Ensure the typing tutor can be easily installed and run on a variety of platforms, such as Windows, macOS, and Linux.</a:t>
            </a:r>
          </a:p>
          <a:p>
            <a:pPr indent="-314325">
              <a:buClr>
                <a:srgbClr val="273239"/>
              </a:buClr>
              <a:buSzPts val="1350"/>
              <a:buFont typeface="Nunito"/>
              <a:buChar char="●"/>
            </a:pPr>
            <a:endParaRPr lang="en-IN" sz="1300" dirty="0">
              <a:solidFill>
                <a:schemeClr val="tx1"/>
              </a:solidFill>
              <a:latin typeface="Times New Roman" panose="02020603050405020304" pitchFamily="18" charset="0"/>
              <a:ea typeface="Nunito"/>
              <a:cs typeface="Times New Roman" panose="02020603050405020304" pitchFamily="18" charset="0"/>
              <a:sym typeface="Nunito"/>
            </a:endParaRPr>
          </a:p>
          <a:p>
            <a:pPr indent="-314325">
              <a:buClr>
                <a:srgbClr val="273239"/>
              </a:buClr>
              <a:buSzPts val="1350"/>
              <a:buFont typeface="Nunito"/>
              <a:buChar char="●"/>
            </a:pPr>
            <a:r>
              <a:rPr lang="en" sz="1300" dirty="0">
                <a:solidFill>
                  <a:schemeClr val="tx1"/>
                </a:solidFill>
                <a:latin typeface="Times New Roman" panose="02020603050405020304" pitchFamily="18" charset="0"/>
                <a:ea typeface="Nunito"/>
                <a:cs typeface="Times New Roman" panose="02020603050405020304" pitchFamily="18" charset="0"/>
                <a:sym typeface="Nunito"/>
              </a:rPr>
              <a:t>Hardware Requirement: </a:t>
            </a:r>
            <a:r>
              <a:rPr lang="en-US" sz="1300" spc="-38" dirty="0">
                <a:solidFill>
                  <a:schemeClr val="tx1"/>
                </a:solidFill>
                <a:latin typeface="Times New Roman" panose="02020603050405020304" pitchFamily="18" charset="0"/>
                <a:ea typeface="Inter"/>
                <a:cs typeface="Times New Roman" panose="02020603050405020304" pitchFamily="18" charset="0"/>
                <a:sym typeface="Inter"/>
              </a:rPr>
              <a:t>Provide comprehensive documentation, including installation instructions, user guides, and troubleshooting tips, to assist users in getting started with the application.</a:t>
            </a:r>
          </a:p>
          <a:p>
            <a:pPr indent="-314325">
              <a:buClr>
                <a:srgbClr val="273239"/>
              </a:buClr>
              <a:buSzPts val="1350"/>
              <a:buFont typeface="Nunito"/>
              <a:buChar char="●"/>
            </a:pPr>
            <a:endParaRPr sz="1300" dirty="0">
              <a:solidFill>
                <a:schemeClr val="tx1"/>
              </a:solidFill>
              <a:latin typeface="Times New Roman" panose="02020603050405020304" pitchFamily="18" charset="0"/>
              <a:ea typeface="Nunito"/>
              <a:cs typeface="Times New Roman" panose="02020603050405020304" pitchFamily="18" charset="0"/>
              <a:sym typeface="Nunito"/>
            </a:endParaRPr>
          </a:p>
          <a:p>
            <a:pPr marL="457200" lvl="0" indent="-314325" algn="l" rtl="0">
              <a:lnSpc>
                <a:spcPct val="115000"/>
              </a:lnSpc>
              <a:spcBef>
                <a:spcPts val="0"/>
              </a:spcBef>
              <a:spcAft>
                <a:spcPts val="0"/>
              </a:spcAft>
              <a:buClr>
                <a:srgbClr val="273239"/>
              </a:buClr>
              <a:buSzPts val="1350"/>
              <a:buFont typeface="Nunito"/>
              <a:buChar char="●"/>
            </a:pPr>
            <a:r>
              <a:rPr lang="en" sz="1300" dirty="0">
                <a:solidFill>
                  <a:schemeClr val="tx1"/>
                </a:solidFill>
                <a:latin typeface="Times New Roman" panose="02020603050405020304" pitchFamily="18" charset="0"/>
                <a:ea typeface="Nunito"/>
                <a:cs typeface="Times New Roman" panose="02020603050405020304" pitchFamily="18" charset="0"/>
                <a:sym typeface="Nunito"/>
              </a:rPr>
              <a:t>Programming Approach Used (ex.array, union,file handling): </a:t>
            </a:r>
            <a:r>
              <a:rPr lang="en-US" sz="1300" dirty="0">
                <a:solidFill>
                  <a:schemeClr val="tx1"/>
                </a:solidFill>
                <a:latin typeface="Times New Roman" panose="02020603050405020304" pitchFamily="18" charset="0"/>
                <a:cs typeface="Times New Roman" panose="02020603050405020304" pitchFamily="18" charset="0"/>
              </a:rPr>
              <a:t>A typing tutor program in C typically utilizes various programming approaches to ensure functionality and efficiency. Arrays are commonly used to store predefined words or characters for practice. File handling is implemented to save and retrieve user progress, scores, or other data. Functions help modularize tasks such as handling input, calculating scores, and providing feedback. Loops are employed for iterative tasks like presenting typing exercises and tracking user performance.</a:t>
            </a:r>
            <a:endParaRPr sz="1300" dirty="0">
              <a:solidFill>
                <a:schemeClr val="tx1"/>
              </a:solidFill>
              <a:latin typeface="Times New Roman" panose="02020603050405020304" pitchFamily="18" charset="0"/>
              <a:ea typeface="Nunito"/>
              <a:cs typeface="Times New Roman" panose="02020603050405020304" pitchFamily="18" charset="0"/>
              <a:sym typeface="Nunito"/>
            </a:endParaRPr>
          </a:p>
          <a:p>
            <a:pPr marL="457200" lvl="0" indent="-314325" algn="l" rtl="0">
              <a:lnSpc>
                <a:spcPct val="115000"/>
              </a:lnSpc>
              <a:spcBef>
                <a:spcPts val="0"/>
              </a:spcBef>
              <a:spcAft>
                <a:spcPts val="0"/>
              </a:spcAft>
              <a:buClr>
                <a:srgbClr val="273239"/>
              </a:buClr>
              <a:buSzPts val="1350"/>
              <a:buFont typeface="Nunito"/>
              <a:buChar char="●"/>
            </a:pPr>
            <a:endParaRPr dirty="0">
              <a:solidFill>
                <a:schemeClr val="tx1"/>
              </a:solidFill>
              <a:latin typeface="Times New Roman" panose="02020603050405020304" pitchFamily="18" charset="0"/>
              <a:ea typeface="Nunito"/>
              <a:cs typeface="Times New Roman" panose="02020603050405020304" pitchFamily="18" charset="0"/>
              <a:sym typeface="Nunito"/>
            </a:endParaRPr>
          </a:p>
          <a:p>
            <a:pPr marL="0" lvl="0" indent="0" algn="l" rtl="0">
              <a:lnSpc>
                <a:spcPct val="115000"/>
              </a:lnSpc>
              <a:spcBef>
                <a:spcPts val="0"/>
              </a:spcBef>
              <a:spcAft>
                <a:spcPts val="0"/>
              </a:spcAft>
              <a:buClr>
                <a:schemeClr val="dk1"/>
              </a:buClr>
              <a:buSzPts val="1100"/>
              <a:buFont typeface="Arial"/>
              <a:buNone/>
            </a:pPr>
            <a:endParaRPr dirty="0">
              <a:solidFill>
                <a:schemeClr val="tx1"/>
              </a:solidFill>
              <a:latin typeface="Times New Roman" panose="02020603050405020304" pitchFamily="18" charset="0"/>
              <a:ea typeface="Nunito"/>
              <a:cs typeface="Times New Roman" panose="02020603050405020304" pitchFamily="18" charset="0"/>
              <a:sym typeface="Nunito"/>
            </a:endParaRPr>
          </a:p>
          <a:p>
            <a:pPr marL="0" lvl="0" indent="0" algn="l" rtl="0">
              <a:lnSpc>
                <a:spcPct val="115000"/>
              </a:lnSpc>
              <a:spcBef>
                <a:spcPts val="800"/>
              </a:spcBef>
              <a:spcAft>
                <a:spcPts val="1200"/>
              </a:spcAft>
              <a:buSzPts val="1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3189abc6fe9_0_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latin typeface="Times New Roman" panose="02020603050405020304" pitchFamily="18" charset="0"/>
                <a:cs typeface="Times New Roman" panose="02020603050405020304" pitchFamily="18" charset="0"/>
              </a:rPr>
              <a:t>H. Links</a:t>
            </a:r>
            <a:endParaRPr sz="1800" b="1" dirty="0">
              <a:latin typeface="Times New Roman" panose="02020603050405020304" pitchFamily="18" charset="0"/>
              <a:cs typeface="Times New Roman" panose="02020603050405020304" pitchFamily="18" charset="0"/>
            </a:endParaRPr>
          </a:p>
        </p:txBody>
      </p:sp>
      <p:sp>
        <p:nvSpPr>
          <p:cNvPr id="123" name="Google Shape;123;g3189abc6fe9_0_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buNone/>
            </a:pPr>
            <a:r>
              <a:rPr lang="en-US" sz="1300" b="1" spc="-53" dirty="0">
                <a:solidFill>
                  <a:schemeClr val="tx1"/>
                </a:solidFill>
                <a:latin typeface="Times New Roman" panose="02020603050405020304" pitchFamily="18" charset="0"/>
                <a:ea typeface="Arimo Bold"/>
                <a:cs typeface="Times New Roman" panose="02020603050405020304" pitchFamily="18" charset="0"/>
                <a:sym typeface="Arimo Bold"/>
              </a:rPr>
              <a:t>1. C Programming Language Resources: </a:t>
            </a:r>
            <a:r>
              <a:rPr lang="en-US" sz="1300" u="sng" spc="-41" dirty="0">
                <a:solidFill>
                  <a:schemeClr val="tx1"/>
                </a:solidFill>
                <a:latin typeface="Times New Roman" panose="02020603050405020304" pitchFamily="18" charset="0"/>
                <a:ea typeface="Inter"/>
                <a:cs typeface="Times New Roman" panose="02020603050405020304" pitchFamily="18" charset="0"/>
                <a:sym typeface="Inter"/>
                <a:hlinkClick r:id="rId3" tooltip="https://www.cprogramming.com/">
                  <a:extLst>
                    <a:ext uri="{A12FA001-AC4F-418D-AE19-62706E023703}">
                      <ahyp:hlinkClr xmlns:ahyp="http://schemas.microsoft.com/office/drawing/2018/hyperlinkcolor" val="tx"/>
                    </a:ext>
                  </a:extLst>
                </a:hlinkClick>
              </a:rPr>
              <a:t>CProgramming.com</a:t>
            </a:r>
            <a:r>
              <a:rPr lang="en-US" sz="1300" spc="-41" dirty="0">
                <a:solidFill>
                  <a:schemeClr val="tx1"/>
                </a:solidFill>
                <a:latin typeface="Times New Roman" panose="02020603050405020304" pitchFamily="18" charset="0"/>
                <a:ea typeface="Inter"/>
                <a:cs typeface="Times New Roman" panose="02020603050405020304" pitchFamily="18" charset="0"/>
                <a:sym typeface="Inter"/>
              </a:rPr>
              <a:t> - Comprehensive tutorials, examples, and community support for learning C programming.</a:t>
            </a:r>
          </a:p>
          <a:p>
            <a:pPr marL="342900">
              <a:buAutoNum type="arabicPeriod"/>
            </a:pPr>
            <a:endParaRPr lang="en-US" sz="1300" b="1" spc="-53" dirty="0">
              <a:solidFill>
                <a:schemeClr val="tx1"/>
              </a:solidFill>
              <a:latin typeface="Times New Roman" panose="02020603050405020304" pitchFamily="18" charset="0"/>
              <a:ea typeface="Arimo Bold"/>
              <a:cs typeface="Times New Roman" panose="02020603050405020304" pitchFamily="18" charset="0"/>
              <a:sym typeface="Arimo Bold"/>
            </a:endParaRPr>
          </a:p>
          <a:p>
            <a:pPr marL="0" indent="0">
              <a:buNone/>
            </a:pPr>
            <a:r>
              <a:rPr lang="en" sz="1300" b="1" dirty="0">
                <a:solidFill>
                  <a:schemeClr val="tx1"/>
                </a:solidFill>
                <a:latin typeface="Times New Roman" panose="02020603050405020304" pitchFamily="18" charset="0"/>
                <a:cs typeface="Times New Roman" panose="02020603050405020304" pitchFamily="18" charset="0"/>
              </a:rPr>
              <a:t>2.</a:t>
            </a:r>
            <a:r>
              <a:rPr lang="en-US" sz="1300" b="1" spc="-53" dirty="0">
                <a:solidFill>
                  <a:schemeClr val="tx1"/>
                </a:solidFill>
                <a:latin typeface="Times New Roman" panose="02020603050405020304" pitchFamily="18" charset="0"/>
                <a:ea typeface="Arimo Bold"/>
                <a:cs typeface="Times New Roman" panose="02020603050405020304" pitchFamily="18" charset="0"/>
                <a:sym typeface="Arimo Bold"/>
              </a:rPr>
              <a:t> Typing Tutor Inspiration: </a:t>
            </a:r>
            <a:r>
              <a:rPr lang="en-US" sz="1300" u="sng" spc="-41" dirty="0" err="1">
                <a:solidFill>
                  <a:schemeClr val="tx1"/>
                </a:solidFill>
                <a:latin typeface="Times New Roman" panose="02020603050405020304" pitchFamily="18" charset="0"/>
                <a:ea typeface="Inter"/>
                <a:cs typeface="Times New Roman" panose="02020603050405020304" pitchFamily="18" charset="0"/>
                <a:sym typeface="Inter"/>
                <a:hlinkClick r:id="rId4" tooltip="https://www.keybr.com/">
                  <a:extLst>
                    <a:ext uri="{A12FA001-AC4F-418D-AE19-62706E023703}">
                      <ahyp:hlinkClr xmlns:ahyp="http://schemas.microsoft.com/office/drawing/2018/hyperlinkcolor" val="tx"/>
                    </a:ext>
                  </a:extLst>
                </a:hlinkClick>
              </a:rPr>
              <a:t>Keybr</a:t>
            </a:r>
            <a:r>
              <a:rPr lang="en-US" sz="1300" spc="-41" dirty="0">
                <a:solidFill>
                  <a:schemeClr val="tx1"/>
                </a:solidFill>
                <a:latin typeface="Times New Roman" panose="02020603050405020304" pitchFamily="18" charset="0"/>
                <a:ea typeface="Inter"/>
                <a:cs typeface="Times New Roman" panose="02020603050405020304" pitchFamily="18" charset="0"/>
                <a:sym typeface="Inter"/>
              </a:rPr>
              <a:t> - A popular online typing tutor with a minimalist design and gamification features.</a:t>
            </a:r>
            <a:r>
              <a:rPr lang="en" sz="1300" dirty="0">
                <a:solidFill>
                  <a:schemeClr val="tx1"/>
                </a:solidFill>
                <a:latin typeface="Times New Roman" panose="02020603050405020304" pitchFamily="18" charset="0"/>
                <a:cs typeface="Times New Roman" panose="02020603050405020304" pitchFamily="18" charset="0"/>
              </a:rPr>
              <a:t> </a:t>
            </a:r>
          </a:p>
          <a:p>
            <a:pPr marL="0" indent="0">
              <a:buNone/>
            </a:pPr>
            <a:endParaRPr lang="en" sz="13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300" b="1" dirty="0">
                <a:solidFill>
                  <a:schemeClr val="tx1"/>
                </a:solidFill>
                <a:latin typeface="Times New Roman" panose="02020603050405020304" pitchFamily="18" charset="0"/>
                <a:cs typeface="Times New Roman" panose="02020603050405020304" pitchFamily="18" charset="0"/>
              </a:rPr>
              <a:t>3. Upload Project Link here (Classroom Link and Github link): </a:t>
            </a:r>
            <a:r>
              <a:rPr lang="en-IN" sz="1300" dirty="0">
                <a:solidFill>
                  <a:schemeClr val="tx1"/>
                </a:solidFill>
                <a:latin typeface="Times New Roman" panose="02020603050405020304" pitchFamily="18" charset="0"/>
                <a:cs typeface="Times New Roman" panose="02020603050405020304" pitchFamily="18" charset="0"/>
                <a:hlinkClick r:id="rId5"/>
              </a:rPr>
              <a:t>https://github.com/Harshwardhan22/Typing-Tutor/blob/main/project.c</a:t>
            </a:r>
            <a:endParaRPr lang="en-IN" sz="13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sz="13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sz="1300" b="1" dirty="0">
                <a:solidFill>
                  <a:schemeClr val="tx1"/>
                </a:solidFill>
                <a:latin typeface="Times New Roman" panose="02020603050405020304" pitchFamily="18" charset="0"/>
                <a:cs typeface="Times New Roman" panose="02020603050405020304" pitchFamily="18" charset="0"/>
              </a:rPr>
              <a:t>4.</a:t>
            </a:r>
            <a:r>
              <a:rPr lang="en-US" altLang="en-US" sz="1300" b="1" dirty="0">
                <a:solidFill>
                  <a:schemeClr val="tx1"/>
                </a:solidFill>
                <a:latin typeface="Times New Roman" panose="02020603050405020304" pitchFamily="18" charset="0"/>
                <a:cs typeface="Times New Roman" panose="02020603050405020304" pitchFamily="18" charset="0"/>
              </a:rPr>
              <a:t> Blog </a:t>
            </a:r>
            <a:r>
              <a:rPr lang="en-US" altLang="en-US" sz="1300" b="1" dirty="0" err="1">
                <a:solidFill>
                  <a:schemeClr val="tx1"/>
                </a:solidFill>
                <a:latin typeface="Times New Roman" panose="02020603050405020304" pitchFamily="18" charset="0"/>
                <a:cs typeface="Times New Roman" panose="02020603050405020304" pitchFamily="18" charset="0"/>
              </a:rPr>
              <a:t>lnk</a:t>
            </a:r>
            <a:r>
              <a:rPr lang="en-US" altLang="en-US" sz="1300" b="1" dirty="0">
                <a:solidFill>
                  <a:schemeClr val="tx1"/>
                </a:solidFill>
                <a:latin typeface="Times New Roman" panose="02020603050405020304" pitchFamily="18" charset="0"/>
                <a:cs typeface="Times New Roman" panose="02020603050405020304" pitchFamily="18" charset="0"/>
              </a:rPr>
              <a:t>: </a:t>
            </a:r>
            <a:r>
              <a:rPr lang="en-US" altLang="en-US" sz="1300" dirty="0">
                <a:solidFill>
                  <a:schemeClr val="tx1"/>
                </a:solidFill>
                <a:latin typeface="Times New Roman" panose="02020603050405020304" pitchFamily="18" charset="0"/>
                <a:cs typeface="Times New Roman" panose="02020603050405020304" pitchFamily="18" charset="0"/>
                <a:hlinkClick r:id="rId6" action="ppaction://hlinkpres?slideindex=1&amp;slidetitle="/>
              </a:rPr>
              <a:t>https://blogoftypingtutorinc.blogspot.com/2024/11/blog-of-typing-tutor-in-c.html</a:t>
            </a:r>
            <a:endParaRPr sz="13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EAA9-65D1-3B7B-C4ED-8A58105321F5}"/>
              </a:ext>
            </a:extLst>
          </p:cNvPr>
          <p:cNvSpPr>
            <a:spLocks noGrp="1"/>
          </p:cNvSpPr>
          <p:nvPr>
            <p:ph type="title"/>
          </p:nvPr>
        </p:nvSpPr>
        <p:spPr/>
        <p:txBody>
          <a:bodyPr>
            <a:normAutofit/>
          </a:bodyPr>
          <a:lstStyle/>
          <a:p>
            <a:r>
              <a:rPr lang="en-IN" sz="1800"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226EEC44-11A4-86BA-12FD-1B4F3E6FF61E}"/>
              </a:ext>
            </a:extLst>
          </p:cNvPr>
          <p:cNvSpPr>
            <a:spLocks noGrp="1"/>
          </p:cNvSpPr>
          <p:nvPr>
            <p:ph type="body" idx="1"/>
          </p:nvPr>
        </p:nvSpPr>
        <p:spPr/>
        <p:txBody>
          <a:bodyPr/>
          <a:lstStyle/>
          <a:p>
            <a:r>
              <a:rPr lang="en-US" sz="1300" spc="-45" dirty="0">
                <a:solidFill>
                  <a:schemeClr val="tx1"/>
                </a:solidFill>
                <a:latin typeface="Times New Roman" panose="02020603050405020304" pitchFamily="18" charset="0"/>
                <a:ea typeface="Inter"/>
                <a:cs typeface="Times New Roman" panose="02020603050405020304" pitchFamily="18" charset="0"/>
                <a:sym typeface="Inter"/>
              </a:rPr>
              <a:t>Developing a comprehensive typing tutor application in C language can be a rewarding and valuable project for aspiring programmers. By following the key stages outlined in this presentation - from research and ideation to building, testing, and deployment - you can create a user-friendly and feature-rich typing tutor that helps users improve their typing skills and productivity. Remember to leverage the resources and references provided, and don't hesitate to explore new ideas and innovations to make your typing tutor stand out.</a:t>
            </a:r>
          </a:p>
          <a:p>
            <a:endParaRPr lang="en-IN" dirty="0"/>
          </a:p>
        </p:txBody>
      </p:sp>
    </p:spTree>
    <p:extLst>
      <p:ext uri="{BB962C8B-B14F-4D97-AF65-F5344CB8AC3E}">
        <p14:creationId xmlns:p14="http://schemas.microsoft.com/office/powerpoint/2010/main" val="592273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3189abc6fe9_0_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romanUcPeriod"/>
            </a:pPr>
            <a:r>
              <a:rPr lang="en" sz="2000" b="1" dirty="0"/>
              <a:t>Reference</a:t>
            </a:r>
            <a:r>
              <a:rPr lang="en" dirty="0"/>
              <a:t> </a:t>
            </a:r>
            <a:endParaRPr dirty="0"/>
          </a:p>
        </p:txBody>
      </p:sp>
      <p:sp>
        <p:nvSpPr>
          <p:cNvPr id="2" name="Text Placeholder 1">
            <a:extLst>
              <a:ext uri="{FF2B5EF4-FFF2-40B4-BE49-F238E27FC236}">
                <a16:creationId xmlns:a16="http://schemas.microsoft.com/office/drawing/2014/main" id="{859ED9B5-9F32-1559-A647-0297CC3E3715}"/>
              </a:ext>
            </a:extLst>
          </p:cNvPr>
          <p:cNvSpPr>
            <a:spLocks noGrp="1" noChangeArrowheads="1"/>
          </p:cNvSpPr>
          <p:nvPr>
            <p:ph type="body" idx="1"/>
          </p:nvPr>
        </p:nvSpPr>
        <p:spPr bwMode="auto">
          <a:xfrm>
            <a:off x="126913" y="1148284"/>
            <a:ext cx="6197530"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err="1">
                <a:ln>
                  <a:noFill/>
                </a:ln>
                <a:solidFill>
                  <a:schemeClr val="tx1"/>
                </a:solidFill>
                <a:effectLst/>
                <a:latin typeface="Arial" panose="020B0604020202020204" pitchFamily="34" charset="0"/>
              </a:rPr>
              <a:t>TutorialsPoint</a:t>
            </a:r>
            <a:r>
              <a:rPr kumimoji="0" lang="en-US" altLang="en-US" sz="1300" b="1" i="0" u="none" strike="noStrike" cap="none" normalizeH="0" baseline="0" dirty="0">
                <a:ln>
                  <a:noFill/>
                </a:ln>
                <a:solidFill>
                  <a:schemeClr val="tx1"/>
                </a:solidFill>
                <a:effectLst/>
                <a:latin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rPr>
              <a:t>C Programming – Detailed explanations of arrays, file handling,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and modular programming. (</a:t>
            </a:r>
            <a:r>
              <a:rPr kumimoji="0" lang="en-US" altLang="en-US" sz="1300" b="0" i="0" u="none" strike="noStrike" cap="none" normalizeH="0" baseline="0" dirty="0">
                <a:ln>
                  <a:noFill/>
                </a:ln>
                <a:solidFill>
                  <a:schemeClr val="tx1"/>
                </a:solidFill>
                <a:effectLst/>
                <a:latin typeface="Arial" panose="020B0604020202020204" pitchFamily="34" charset="0"/>
                <a:hlinkClick r:id="rId3" action="ppaction://hlinkpres?slideindex=1&amp;slidetitle="/>
              </a:rPr>
              <a:t>https://www.tutorialspoint.com/index.htm</a:t>
            </a:r>
            <a:r>
              <a:rPr kumimoji="0" lang="en-US" altLang="en-US" sz="13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err="1">
                <a:ln>
                  <a:noFill/>
                </a:ln>
                <a:solidFill>
                  <a:schemeClr val="tx1"/>
                </a:solidFill>
                <a:effectLst/>
                <a:latin typeface="Arial" panose="020B0604020202020204" pitchFamily="34" charset="0"/>
              </a:rPr>
              <a:t>GeeksforGeeks</a:t>
            </a:r>
            <a:r>
              <a:rPr kumimoji="0" lang="en-US" altLang="en-US" sz="1300" b="1" i="0" u="none" strike="noStrike" cap="none" normalizeH="0" baseline="0" dirty="0">
                <a:ln>
                  <a:noFill/>
                </a:ln>
                <a:solidFill>
                  <a:schemeClr val="tx1"/>
                </a:solidFill>
                <a:effectLst/>
                <a:latin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rPr>
              <a:t>C Programming Basics – Practical examples of programming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0" i="0" u="none" strike="noStrike" cap="none" normalizeH="0" baseline="0" dirty="0">
                <a:ln>
                  <a:noFill/>
                </a:ln>
                <a:solidFill>
                  <a:schemeClr val="tx1"/>
                </a:solidFill>
                <a:effectLst/>
                <a:latin typeface="Arial" panose="020B0604020202020204" pitchFamily="34" charset="0"/>
              </a:rPr>
              <a:t>constructs like loops and conditionals. (</a:t>
            </a:r>
            <a:r>
              <a:rPr kumimoji="0" lang="en-US" altLang="en-US" sz="1300" b="0" i="0" u="none" strike="noStrike" cap="none" normalizeH="0" baseline="0" dirty="0">
                <a:ln>
                  <a:noFill/>
                </a:ln>
                <a:solidFill>
                  <a:schemeClr val="tx1"/>
                </a:solidFill>
                <a:effectLst/>
                <a:latin typeface="Arial" panose="020B0604020202020204" pitchFamily="34" charset="0"/>
                <a:hlinkClick r:id="rId3" action="ppaction://hlinkpres?slideindex=1&amp;slidetitle="/>
              </a:rPr>
              <a:t>https://www.geeksforgeeks.org</a:t>
            </a:r>
            <a:r>
              <a:rPr kumimoji="0" lang="en-US" altLang="en-US" sz="13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3189abc6fe9_0_8"/>
          <p:cNvSpPr txBox="1">
            <a:spLocks noGrp="1"/>
          </p:cNvSpPr>
          <p:nvPr>
            <p:ph type="ctrTitle"/>
          </p:nvPr>
        </p:nvSpPr>
        <p:spPr>
          <a:xfrm>
            <a:off x="311700" y="156950"/>
            <a:ext cx="8520600" cy="670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Group Information</a:t>
            </a:r>
            <a:endParaRPr dirty="0"/>
          </a:p>
        </p:txBody>
      </p:sp>
      <p:sp>
        <p:nvSpPr>
          <p:cNvPr id="69" name="Google Shape;69;g3189abc6fe9_0_8"/>
          <p:cNvSpPr txBox="1">
            <a:spLocks noGrp="1"/>
          </p:cNvSpPr>
          <p:nvPr>
            <p:ph type="subTitle" idx="1"/>
          </p:nvPr>
        </p:nvSpPr>
        <p:spPr>
          <a:xfrm>
            <a:off x="311700" y="892325"/>
            <a:ext cx="8520600" cy="2734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graphicFrame>
        <p:nvGraphicFramePr>
          <p:cNvPr id="70" name="Google Shape;70;g3189abc6fe9_0_8"/>
          <p:cNvGraphicFramePr/>
          <p:nvPr>
            <p:extLst>
              <p:ext uri="{D42A27DB-BD31-4B8C-83A1-F6EECF244321}">
                <p14:modId xmlns:p14="http://schemas.microsoft.com/office/powerpoint/2010/main" val="3259184006"/>
              </p:ext>
            </p:extLst>
          </p:nvPr>
        </p:nvGraphicFramePr>
        <p:xfrm>
          <a:off x="958241" y="1453956"/>
          <a:ext cx="7014575" cy="2487300"/>
        </p:xfrm>
        <a:graphic>
          <a:graphicData uri="http://schemas.openxmlformats.org/drawingml/2006/table">
            <a:tbl>
              <a:tblPr>
                <a:noFill/>
                <a:tableStyleId>{F442E232-E892-4166-8660-F8964C19F7A8}</a:tableStyleId>
              </a:tblPr>
              <a:tblGrid>
                <a:gridCol w="2188575">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414550">
                <a:tc>
                  <a:txBody>
                    <a:bodyPr/>
                    <a:lstStyle/>
                    <a:p>
                      <a:pPr marL="0" lvl="0" indent="0" algn="l" rtl="0">
                        <a:spcBef>
                          <a:spcPts val="0"/>
                        </a:spcBef>
                        <a:spcAft>
                          <a:spcPts val="0"/>
                        </a:spcAft>
                        <a:buNone/>
                      </a:pPr>
                      <a:r>
                        <a:rPr lang="en" sz="1300" b="1" dirty="0">
                          <a:latin typeface="Times New Roman" panose="02020603050405020304" pitchFamily="18" charset="0"/>
                          <a:cs typeface="Times New Roman" panose="02020603050405020304" pitchFamily="18" charset="0"/>
                        </a:rPr>
                        <a:t>Sr.No</a:t>
                      </a:r>
                      <a:endParaRPr lang="en-IN" sz="13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 sz="1300" b="1" dirty="0">
                          <a:latin typeface="Times New Roman" panose="02020603050405020304" pitchFamily="18" charset="0"/>
                          <a:cs typeface="Times New Roman" panose="02020603050405020304" pitchFamily="18" charset="0"/>
                        </a:rPr>
                        <a:t>Prn No</a:t>
                      </a:r>
                      <a:endParaRPr sz="130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 sz="1300" b="1" dirty="0">
                          <a:latin typeface="Times New Roman" panose="02020603050405020304" pitchFamily="18" charset="0"/>
                          <a:cs typeface="Times New Roman" panose="02020603050405020304" pitchFamily="18" charset="0"/>
                        </a:rPr>
                        <a:t>Name of students</a:t>
                      </a:r>
                      <a:endParaRPr sz="1300" b="1"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414550">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1</a:t>
                      </a:r>
                    </a:p>
                  </a:txBody>
                  <a:tcPr marL="91425" marR="91425" marT="91425" marB="91425"/>
                </a:tc>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B24IT1018</a:t>
                      </a:r>
                      <a:endParaRPr sz="13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Vishal </a:t>
                      </a:r>
                      <a:r>
                        <a:rPr lang="en-IN" sz="1300" dirty="0" err="1">
                          <a:latin typeface="Times New Roman" panose="02020603050405020304" pitchFamily="18" charset="0"/>
                          <a:cs typeface="Times New Roman" panose="02020603050405020304" pitchFamily="18" charset="0"/>
                        </a:rPr>
                        <a:t>Gadekar</a:t>
                      </a:r>
                      <a:endParaRPr sz="13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414550">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2</a:t>
                      </a:r>
                      <a:endParaRPr sz="13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B24IT1023</a:t>
                      </a:r>
                      <a:endParaRPr sz="13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IN" sz="1300" dirty="0" err="1">
                          <a:latin typeface="Times New Roman" panose="02020603050405020304" pitchFamily="18" charset="0"/>
                          <a:cs typeface="Times New Roman" panose="02020603050405020304" pitchFamily="18" charset="0"/>
                        </a:rPr>
                        <a:t>Anirudha</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Kashide</a:t>
                      </a:r>
                      <a:endParaRPr sz="13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414550">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3</a:t>
                      </a:r>
                      <a:endParaRPr sz="13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B24IT1037</a:t>
                      </a:r>
                      <a:endParaRPr sz="13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Anirudh Lakkavatri</a:t>
                      </a:r>
                      <a:endParaRPr sz="13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r h="414550">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4</a:t>
                      </a:r>
                      <a:endParaRPr sz="13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B24IT1043</a:t>
                      </a:r>
                      <a:endParaRPr sz="13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Swaraj </a:t>
                      </a:r>
                      <a:r>
                        <a:rPr lang="en-IN" sz="1300" dirty="0" err="1">
                          <a:latin typeface="Times New Roman" panose="02020603050405020304" pitchFamily="18" charset="0"/>
                          <a:cs typeface="Times New Roman" panose="02020603050405020304" pitchFamily="18" charset="0"/>
                        </a:rPr>
                        <a:t>Katkar</a:t>
                      </a:r>
                      <a:endParaRPr sz="13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4"/>
                  </a:ext>
                </a:extLst>
              </a:tr>
              <a:tr h="414550">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5</a:t>
                      </a:r>
                      <a:endParaRPr sz="13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IN" sz="1300" dirty="0">
                          <a:latin typeface="Times New Roman" panose="02020603050405020304" pitchFamily="18" charset="0"/>
                          <a:cs typeface="Times New Roman" panose="02020603050405020304" pitchFamily="18" charset="0"/>
                        </a:rPr>
                        <a:t>B24IT1045</a:t>
                      </a:r>
                      <a:endParaRPr sz="13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IN" sz="1300" dirty="0" err="1">
                          <a:latin typeface="Times New Roman" panose="02020603050405020304" pitchFamily="18" charset="0"/>
                          <a:cs typeface="Times New Roman" panose="02020603050405020304" pitchFamily="18" charset="0"/>
                        </a:rPr>
                        <a:t>Harshwardhan</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Khaire</a:t>
                      </a:r>
                      <a:endParaRPr sz="13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61952759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312067c468e_0_13"/>
          <p:cNvSpPr txBox="1">
            <a:spLocks noGrp="1"/>
          </p:cNvSpPr>
          <p:nvPr>
            <p:ph type="title"/>
          </p:nvPr>
        </p:nvSpPr>
        <p:spPr>
          <a:xfrm>
            <a:off x="435279" y="230003"/>
            <a:ext cx="813078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C00000"/>
              </a:buClr>
              <a:buSzPts val="3000"/>
              <a:buFont typeface="Calibri"/>
              <a:buNone/>
            </a:pPr>
            <a:r>
              <a:rPr lang="en" sz="3000" b="1" dirty="0">
                <a:solidFill>
                  <a:srgbClr val="C00000"/>
                </a:solidFill>
                <a:latin typeface="Times New Roman" panose="02020603050405020304" pitchFamily="18" charset="0"/>
                <a:ea typeface="Calibri"/>
                <a:cs typeface="Times New Roman" panose="02020603050405020304" pitchFamily="18" charset="0"/>
                <a:sym typeface="Calibri"/>
              </a:rPr>
              <a:t>Outline: </a:t>
            </a:r>
            <a:endParaRPr dirty="0">
              <a:latin typeface="Times New Roman" panose="02020603050405020304" pitchFamily="18" charset="0"/>
              <a:cs typeface="Times New Roman" panose="02020603050405020304" pitchFamily="18" charset="0"/>
            </a:endParaRPr>
          </a:p>
        </p:txBody>
      </p:sp>
      <p:sp>
        <p:nvSpPr>
          <p:cNvPr id="76" name="Google Shape;76;g312067c468e_0_13"/>
          <p:cNvSpPr txBox="1">
            <a:spLocks noGrp="1"/>
          </p:cNvSpPr>
          <p:nvPr>
            <p:ph type="body" idx="1"/>
          </p:nvPr>
        </p:nvSpPr>
        <p:spPr>
          <a:xfrm>
            <a:off x="319200" y="1369225"/>
            <a:ext cx="8196000" cy="3263400"/>
          </a:xfrm>
          <a:prstGeom prst="rect">
            <a:avLst/>
          </a:prstGeom>
          <a:noFill/>
          <a:ln>
            <a:noFill/>
          </a:ln>
        </p:spPr>
        <p:txBody>
          <a:bodyPr spcFirstLastPara="1" wrap="square" lIns="68575" tIns="34275" rIns="68575" bIns="34275" anchor="t" anchorCtr="0">
            <a:normAutofit/>
          </a:bodyPr>
          <a:lstStyle/>
          <a:p>
            <a:pPr marL="342900" lvl="0" indent="-342900" algn="l" rtl="0">
              <a:lnSpc>
                <a:spcPct val="90000"/>
              </a:lnSpc>
              <a:spcBef>
                <a:spcPts val="0"/>
              </a:spcBef>
              <a:spcAft>
                <a:spcPts val="0"/>
              </a:spcAft>
              <a:buClr>
                <a:srgbClr val="7030A0"/>
              </a:buClr>
              <a:buSzPts val="1800"/>
              <a:buAutoNum type="alphaUcPeriod"/>
            </a:pPr>
            <a:r>
              <a:rPr lang="en" b="1" dirty="0">
                <a:solidFill>
                  <a:srgbClr val="7030A0"/>
                </a:solidFill>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800"/>
              </a:spcBef>
              <a:spcAft>
                <a:spcPts val="0"/>
              </a:spcAft>
              <a:buClr>
                <a:srgbClr val="7030A0"/>
              </a:buClr>
              <a:buSzPts val="1800"/>
              <a:buFont typeface="Arial"/>
              <a:buAutoNum type="alphaUcPeriod"/>
            </a:pPr>
            <a:r>
              <a:rPr lang="en" b="1" dirty="0">
                <a:solidFill>
                  <a:srgbClr val="7030A0"/>
                </a:solidFill>
                <a:latin typeface="Times New Roman" panose="02020603050405020304" pitchFamily="18" charset="0"/>
                <a:cs typeface="Times New Roman" panose="02020603050405020304" pitchFamily="18" charset="0"/>
              </a:rPr>
              <a:t>Research</a:t>
            </a:r>
            <a:endParaRPr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800"/>
              </a:spcBef>
              <a:spcAft>
                <a:spcPts val="0"/>
              </a:spcAft>
              <a:buClr>
                <a:srgbClr val="7030A0"/>
              </a:buClr>
              <a:buSzPts val="1800"/>
              <a:buFont typeface="Arial"/>
              <a:buAutoNum type="alphaUcPeriod"/>
            </a:pPr>
            <a:r>
              <a:rPr lang="en" b="1" dirty="0">
                <a:solidFill>
                  <a:srgbClr val="7030A0"/>
                </a:solidFill>
                <a:latin typeface="Times New Roman" panose="02020603050405020304" pitchFamily="18" charset="0"/>
                <a:cs typeface="Times New Roman" panose="02020603050405020304" pitchFamily="18" charset="0"/>
              </a:rPr>
              <a:t>Analysis</a:t>
            </a:r>
            <a:endParaRPr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800"/>
              </a:spcBef>
              <a:spcAft>
                <a:spcPts val="0"/>
              </a:spcAft>
              <a:buClr>
                <a:srgbClr val="7030A0"/>
              </a:buClr>
              <a:buSzPts val="1800"/>
              <a:buFont typeface="Arial"/>
              <a:buAutoNum type="alphaUcPeriod"/>
            </a:pPr>
            <a:r>
              <a:rPr lang="en" b="1" dirty="0">
                <a:solidFill>
                  <a:srgbClr val="7030A0"/>
                </a:solidFill>
                <a:latin typeface="Times New Roman" panose="02020603050405020304" pitchFamily="18" charset="0"/>
                <a:cs typeface="Times New Roman" panose="02020603050405020304" pitchFamily="18" charset="0"/>
              </a:rPr>
              <a:t>Ideate</a:t>
            </a:r>
            <a:endParaRPr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800"/>
              </a:spcBef>
              <a:spcAft>
                <a:spcPts val="0"/>
              </a:spcAft>
              <a:buClr>
                <a:srgbClr val="7030A0"/>
              </a:buClr>
              <a:buSzPts val="1800"/>
              <a:buFont typeface="Arial"/>
              <a:buAutoNum type="alphaUcPeriod"/>
            </a:pPr>
            <a:r>
              <a:rPr lang="en" b="1" dirty="0">
                <a:solidFill>
                  <a:srgbClr val="7030A0"/>
                </a:solidFill>
                <a:latin typeface="Times New Roman" panose="02020603050405020304" pitchFamily="18" charset="0"/>
                <a:cs typeface="Times New Roman" panose="02020603050405020304" pitchFamily="18" charset="0"/>
              </a:rPr>
              <a:t>Build</a:t>
            </a:r>
            <a:r>
              <a:rPr lang="en" sz="1800" b="1" dirty="0">
                <a:solidFill>
                  <a:srgbClr val="7030A0"/>
                </a:solidFill>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800"/>
              </a:spcBef>
              <a:spcAft>
                <a:spcPts val="0"/>
              </a:spcAft>
              <a:buClr>
                <a:srgbClr val="7030A0"/>
              </a:buClr>
              <a:buSzPts val="1800"/>
              <a:buFont typeface="Arial"/>
              <a:buAutoNum type="alphaUcPeriod"/>
            </a:pPr>
            <a:r>
              <a:rPr lang="en" b="1" dirty="0">
                <a:solidFill>
                  <a:srgbClr val="7030A0"/>
                </a:solidFill>
                <a:latin typeface="Times New Roman" panose="02020603050405020304" pitchFamily="18" charset="0"/>
                <a:cs typeface="Times New Roman" panose="02020603050405020304" pitchFamily="18" charset="0"/>
              </a:rPr>
              <a:t>Test</a:t>
            </a:r>
            <a:endParaRPr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800"/>
              </a:spcBef>
              <a:spcAft>
                <a:spcPts val="0"/>
              </a:spcAft>
              <a:buClr>
                <a:srgbClr val="7030A0"/>
              </a:buClr>
              <a:buSzPts val="1800"/>
              <a:buFont typeface="Arial"/>
              <a:buAutoNum type="alphaUcPeriod"/>
            </a:pPr>
            <a:r>
              <a:rPr lang="en" b="1" dirty="0">
                <a:solidFill>
                  <a:srgbClr val="7030A0"/>
                </a:solidFill>
                <a:latin typeface="Times New Roman" panose="02020603050405020304" pitchFamily="18" charset="0"/>
                <a:cs typeface="Times New Roman" panose="02020603050405020304" pitchFamily="18" charset="0"/>
              </a:rPr>
              <a:t>Implement</a:t>
            </a:r>
            <a:endParaRPr b="1" dirty="0">
              <a:solidFill>
                <a:srgbClr val="7030A0"/>
              </a:solidFill>
              <a:latin typeface="Times New Roman" panose="02020603050405020304" pitchFamily="18" charset="0"/>
              <a:cs typeface="Times New Roman" panose="02020603050405020304" pitchFamily="18" charset="0"/>
            </a:endParaRPr>
          </a:p>
          <a:p>
            <a:pPr marL="342900" lvl="0" indent="-317500" algn="l" rtl="0">
              <a:lnSpc>
                <a:spcPct val="90000"/>
              </a:lnSpc>
              <a:spcBef>
                <a:spcPts val="800"/>
              </a:spcBef>
              <a:spcAft>
                <a:spcPts val="0"/>
              </a:spcAft>
              <a:buClr>
                <a:srgbClr val="7030A0"/>
              </a:buClr>
              <a:buSzPts val="1400"/>
              <a:buAutoNum type="alphaUcPeriod"/>
            </a:pPr>
            <a:r>
              <a:rPr lang="en" b="1" dirty="0">
                <a:solidFill>
                  <a:srgbClr val="7030A0"/>
                </a:solidFill>
                <a:latin typeface="Times New Roman" panose="02020603050405020304" pitchFamily="18" charset="0"/>
                <a:cs typeface="Times New Roman" panose="02020603050405020304" pitchFamily="18" charset="0"/>
              </a:rPr>
              <a:t>Links </a:t>
            </a:r>
            <a:endParaRPr b="1" dirty="0">
              <a:solidFill>
                <a:srgbClr val="7030A0"/>
              </a:solidFill>
              <a:latin typeface="Times New Roman" panose="02020603050405020304" pitchFamily="18" charset="0"/>
              <a:cs typeface="Times New Roman" panose="02020603050405020304" pitchFamily="18" charset="0"/>
            </a:endParaRPr>
          </a:p>
          <a:p>
            <a:pPr marL="342900" lvl="0" indent="-317500" algn="l" rtl="0">
              <a:lnSpc>
                <a:spcPct val="90000"/>
              </a:lnSpc>
              <a:spcBef>
                <a:spcPts val="800"/>
              </a:spcBef>
              <a:spcAft>
                <a:spcPts val="0"/>
              </a:spcAft>
              <a:buClr>
                <a:srgbClr val="7030A0"/>
              </a:buClr>
              <a:buSzPts val="1400"/>
              <a:buAutoNum type="alphaUcPeriod"/>
            </a:pPr>
            <a:r>
              <a:rPr lang="en" b="1" dirty="0">
                <a:solidFill>
                  <a:srgbClr val="7030A0"/>
                </a:solidFill>
                <a:latin typeface="Times New Roman" panose="02020603050405020304" pitchFamily="18" charset="0"/>
                <a:cs typeface="Times New Roman" panose="02020603050405020304" pitchFamily="18" charset="0"/>
              </a:rPr>
              <a:t>reference</a:t>
            </a:r>
            <a:endParaRPr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312067c468e_0_18"/>
          <p:cNvSpPr txBox="1"/>
          <p:nvPr/>
        </p:nvSpPr>
        <p:spPr>
          <a:xfrm>
            <a:off x="1108710" y="341560"/>
            <a:ext cx="6103500" cy="4296531"/>
          </a:xfrm>
          <a:prstGeom prst="rect">
            <a:avLst/>
          </a:prstGeom>
          <a:noFill/>
          <a:ln>
            <a:noFill/>
          </a:ln>
        </p:spPr>
        <p:txBody>
          <a:bodyPr spcFirstLastPara="1" wrap="square" lIns="68575" tIns="34275" rIns="68575" bIns="34275" anchor="t" anchorCtr="0">
            <a:spAutoFit/>
          </a:bodyPr>
          <a:lstStyle/>
          <a:p>
            <a:pPr marL="342900" lvl="0" indent="-342900" algn="l" rtl="0">
              <a:lnSpc>
                <a:spcPct val="90000"/>
              </a:lnSpc>
              <a:spcBef>
                <a:spcPts val="0"/>
              </a:spcBef>
              <a:spcAft>
                <a:spcPts val="0"/>
              </a:spcAft>
              <a:buClr>
                <a:srgbClr val="7030A0"/>
              </a:buClr>
              <a:buSzPts val="1800"/>
              <a:buAutoNum type="alphaUcPeriod"/>
            </a:pPr>
            <a:r>
              <a:rPr lang="en" sz="1800" b="1" dirty="0">
                <a:solidFill>
                  <a:srgbClr val="7030A0"/>
                </a:solidFill>
                <a:latin typeface="Times New Roman" panose="02020603050405020304" pitchFamily="18" charset="0"/>
                <a:cs typeface="Times New Roman" panose="02020603050405020304" pitchFamily="18" charset="0"/>
              </a:rPr>
              <a:t>Introduction</a:t>
            </a:r>
          </a:p>
          <a:p>
            <a:pPr>
              <a:lnSpc>
                <a:spcPct val="90000"/>
              </a:lnSpc>
              <a:buClr>
                <a:srgbClr val="7030A0"/>
              </a:buClr>
              <a:buSzPts val="1800"/>
            </a:pPr>
            <a:endParaRPr lang="en-US" sz="1300" spc="-52" dirty="0">
              <a:solidFill>
                <a:schemeClr val="tx1"/>
              </a:solidFill>
              <a:latin typeface="Times New Roman" panose="02020603050405020304" pitchFamily="18" charset="0"/>
              <a:ea typeface="Inter"/>
              <a:cs typeface="Times New Roman" panose="02020603050405020304" pitchFamily="18" charset="0"/>
              <a:sym typeface="Inter"/>
            </a:endParaRPr>
          </a:p>
          <a:p>
            <a:pPr>
              <a:lnSpc>
                <a:spcPct val="90000"/>
              </a:lnSpc>
              <a:buClr>
                <a:srgbClr val="7030A0"/>
              </a:buClr>
              <a:buSzPts val="1800"/>
            </a:pPr>
            <a:r>
              <a:rPr lang="en-US" sz="1300" spc="-52" dirty="0">
                <a:solidFill>
                  <a:schemeClr val="tx1"/>
                </a:solidFill>
                <a:latin typeface="Times New Roman" panose="02020603050405020304" pitchFamily="18" charset="0"/>
                <a:ea typeface="Inter"/>
                <a:cs typeface="Times New Roman" panose="02020603050405020304" pitchFamily="18" charset="0"/>
                <a:sym typeface="Inter"/>
              </a:rPr>
              <a:t>Developing a comprehensive typing tutor application in the C programming language can be a rewarding project for aspiring programmers. This presentation will guide you through the key stages of the project, from initial research and ideation to building, testing, and deploying the final application.</a:t>
            </a:r>
          </a:p>
          <a:p>
            <a:pPr>
              <a:lnSpc>
                <a:spcPct val="90000"/>
              </a:lnSpc>
              <a:buClr>
                <a:srgbClr val="7030A0"/>
              </a:buClr>
              <a:buSzPts val="1800"/>
            </a:pPr>
            <a:endParaRPr lang="en" sz="1300" b="1" dirty="0">
              <a:solidFill>
                <a:schemeClr val="dk1"/>
              </a:solidFill>
              <a:latin typeface="Times New Roman" panose="02020603050405020304" pitchFamily="18" charset="0"/>
              <a:cs typeface="Times New Roman" panose="02020603050405020304" pitchFamily="18" charset="0"/>
            </a:endParaRPr>
          </a:p>
          <a:p>
            <a:pPr lvl="1">
              <a:lnSpc>
                <a:spcPct val="90000"/>
              </a:lnSpc>
            </a:pPr>
            <a:r>
              <a:rPr lang="en" sz="1300" b="1" dirty="0">
                <a:solidFill>
                  <a:schemeClr val="dk1"/>
                </a:solidFill>
                <a:latin typeface="Times New Roman" panose="02020603050405020304" pitchFamily="18" charset="0"/>
                <a:cs typeface="Times New Roman" panose="02020603050405020304" pitchFamily="18" charset="0"/>
              </a:rPr>
              <a:t>Purpose</a:t>
            </a:r>
            <a:r>
              <a:rPr lang="en" sz="1300" dirty="0">
                <a:solidFill>
                  <a:schemeClr val="dk1"/>
                </a:solidFill>
                <a:latin typeface="Times New Roman" panose="02020603050405020304" pitchFamily="18" charset="0"/>
                <a:cs typeface="Times New Roman" panose="02020603050405020304" pitchFamily="18" charset="0"/>
              </a:rPr>
              <a:t>: </a:t>
            </a:r>
          </a:p>
          <a:p>
            <a:pPr lvl="1">
              <a:lnSpc>
                <a:spcPct val="90000"/>
              </a:lnSpc>
            </a:pPr>
            <a:endParaRPr lang="en" sz="1300" dirty="0">
              <a:solidFill>
                <a:schemeClr val="dk1"/>
              </a:solidFill>
              <a:latin typeface="Times New Roman" panose="02020603050405020304" pitchFamily="18" charset="0"/>
              <a:cs typeface="Times New Roman" panose="02020603050405020304" pitchFamily="18" charset="0"/>
            </a:endParaRPr>
          </a:p>
          <a:p>
            <a:pPr lvl="1">
              <a:lnSpc>
                <a:spcPct val="90000"/>
              </a:lnSpc>
            </a:pPr>
            <a:r>
              <a:rPr lang="en-US" altLang="en-US" sz="1300" dirty="0">
                <a:solidFill>
                  <a:schemeClr val="tx1"/>
                </a:solidFill>
                <a:latin typeface="Times New Roman" panose="02020603050405020304" pitchFamily="18" charset="0"/>
                <a:cs typeface="Times New Roman" panose="02020603050405020304" pitchFamily="18" charset="0"/>
              </a:rPr>
              <a:t>• The </a:t>
            </a:r>
            <a:r>
              <a:rPr lang="en-US" altLang="en-US" sz="1300" i="1" dirty="0">
                <a:solidFill>
                  <a:schemeClr val="tx1"/>
                </a:solidFill>
                <a:latin typeface="Times New Roman" panose="02020603050405020304" pitchFamily="18" charset="0"/>
                <a:cs typeface="Times New Roman" panose="02020603050405020304" pitchFamily="18" charset="0"/>
              </a:rPr>
              <a:t>Typing Tutor Program</a:t>
            </a:r>
            <a:r>
              <a:rPr lang="en-US" altLang="en-US" sz="1300" dirty="0">
                <a:solidFill>
                  <a:schemeClr val="tx1"/>
                </a:solidFill>
                <a:latin typeface="Times New Roman" panose="02020603050405020304" pitchFamily="18" charset="0"/>
                <a:cs typeface="Times New Roman" panose="02020603050405020304" pitchFamily="18" charset="0"/>
              </a:rPr>
              <a:t> is designed to improve typing speed and accuracy.</a:t>
            </a:r>
            <a:endParaRPr lang="en" sz="1300" dirty="0">
              <a:solidFill>
                <a:schemeClr val="dk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Char char="•"/>
            </a:pPr>
            <a:r>
              <a:rPr lang="en-US" altLang="en-US" sz="1300" dirty="0">
                <a:solidFill>
                  <a:schemeClr val="tx1"/>
                </a:solidFill>
                <a:latin typeface="Times New Roman" panose="02020603050405020304" pitchFamily="18" charset="0"/>
                <a:cs typeface="Times New Roman" panose="02020603050405020304" pitchFamily="18" charset="0"/>
              </a:rPr>
              <a:t> It tracks user performance and provides feedback for continuous improvement.</a:t>
            </a:r>
          </a:p>
          <a:p>
            <a:pPr lvl="0" eaLnBrk="0" fontAlgn="base" hangingPunct="0">
              <a:spcBef>
                <a:spcPct val="0"/>
              </a:spcBef>
              <a:spcAft>
                <a:spcPct val="0"/>
              </a:spcAft>
              <a:buClrTx/>
              <a:buFontTx/>
              <a:buChar char="•"/>
            </a:pPr>
            <a:r>
              <a:rPr lang="en-US" altLang="en-US" sz="1300" dirty="0">
                <a:solidFill>
                  <a:schemeClr val="tx1"/>
                </a:solidFill>
                <a:latin typeface="Times New Roman" panose="02020603050405020304" pitchFamily="18" charset="0"/>
                <a:cs typeface="Times New Roman" panose="02020603050405020304" pitchFamily="18" charset="0"/>
              </a:rPr>
              <a:t> Key features include multiple attempts and detailed feedback. </a:t>
            </a:r>
            <a:endParaRPr sz="13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dk1"/>
              </a:buClr>
              <a:buSzPts val="1100"/>
              <a:buFont typeface="Arial"/>
              <a:buNone/>
            </a:pPr>
            <a:endParaRPr lang="en" sz="1300" b="1" dirty="0">
              <a:solidFill>
                <a:schemeClr val="dk1"/>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dk1"/>
              </a:buClr>
              <a:buSzPts val="1100"/>
              <a:buFont typeface="Arial"/>
              <a:buNone/>
            </a:pPr>
            <a:r>
              <a:rPr lang="en" sz="1300" b="1" dirty="0">
                <a:solidFill>
                  <a:schemeClr val="dk1"/>
                </a:solidFill>
                <a:latin typeface="Times New Roman" panose="02020603050405020304" pitchFamily="18" charset="0"/>
                <a:cs typeface="Times New Roman" panose="02020603050405020304" pitchFamily="18" charset="0"/>
              </a:rPr>
              <a:t>Overview</a:t>
            </a:r>
            <a:r>
              <a:rPr lang="en" sz="1300" dirty="0">
                <a:solidFill>
                  <a:schemeClr val="dk1"/>
                </a:solidFill>
                <a:latin typeface="Times New Roman" panose="02020603050405020304" pitchFamily="18" charset="0"/>
                <a:cs typeface="Times New Roman" panose="02020603050405020304" pitchFamily="18" charset="0"/>
              </a:rPr>
              <a:t>: Briefly explain the importance of having a structured workflow to monitor and improve department operations.</a:t>
            </a:r>
            <a:endParaRPr sz="13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dk1"/>
              </a:buClr>
              <a:buSzPts val="1100"/>
              <a:buFont typeface="Arial"/>
              <a:buNone/>
            </a:pPr>
            <a:endParaRPr lang="en" sz="1300" b="1" dirty="0">
              <a:solidFill>
                <a:schemeClr val="dk1"/>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dk1"/>
              </a:buClr>
              <a:buSzPts val="1100"/>
              <a:buFont typeface="Arial"/>
              <a:buNone/>
            </a:pPr>
            <a:r>
              <a:rPr lang="en" sz="1300" b="1" dirty="0">
                <a:solidFill>
                  <a:schemeClr val="dk1"/>
                </a:solidFill>
                <a:latin typeface="Times New Roman" panose="02020603050405020304" pitchFamily="18" charset="0"/>
                <a:cs typeface="Times New Roman" panose="02020603050405020304" pitchFamily="18" charset="0"/>
              </a:rPr>
              <a:t>Key Themes</a:t>
            </a:r>
            <a:r>
              <a:rPr lang="en" sz="1300" dirty="0">
                <a:solidFill>
                  <a:schemeClr val="dk1"/>
                </a:solidFill>
                <a:latin typeface="Times New Roman" panose="02020603050405020304" pitchFamily="18" charset="0"/>
                <a:cs typeface="Times New Roman" panose="02020603050405020304" pitchFamily="18" charset="0"/>
              </a:rPr>
              <a:t>: Research, analysis, ideation, building, testing, and implementation.</a:t>
            </a:r>
            <a:endParaRPr sz="13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None/>
            </a:pPr>
            <a:endParaRPr sz="2500" b="1" dirty="0">
              <a:solidFill>
                <a:srgbClr val="7030A0"/>
              </a:solidFill>
            </a:endParaRPr>
          </a:p>
          <a:p>
            <a:pPr marL="0" lvl="0" indent="0" algn="l" rtl="0">
              <a:lnSpc>
                <a:spcPct val="90000"/>
              </a:lnSpc>
              <a:spcBef>
                <a:spcPts val="0"/>
              </a:spcBef>
              <a:spcAft>
                <a:spcPts val="0"/>
              </a:spcAft>
              <a:buNone/>
            </a:pPr>
            <a:endParaRPr sz="1800" b="1" dirty="0">
              <a:solidFill>
                <a:srgbClr val="7030A0"/>
              </a:solidFill>
            </a:endParaRPr>
          </a:p>
          <a:p>
            <a:pPr marL="0" marR="0" lvl="0" indent="0" algn="l" rtl="0">
              <a:lnSpc>
                <a:spcPct val="100000"/>
              </a:lnSpc>
              <a:spcBef>
                <a:spcPts val="0"/>
              </a:spcBef>
              <a:spcAft>
                <a:spcPts val="0"/>
              </a:spcAft>
              <a:buClr>
                <a:srgbClr val="000000"/>
              </a:buClr>
              <a:buSzPts val="3000"/>
              <a:buFont typeface="Arial"/>
              <a:buNone/>
            </a:pPr>
            <a:endParaRPr sz="3000" b="1" dirty="0">
              <a:solidFill>
                <a:srgbClr val="C00000"/>
              </a:solidFill>
              <a:latin typeface="Calibri"/>
              <a:ea typeface="Calibri"/>
              <a:cs typeface="Calibri"/>
              <a:sym typeface="Calibri"/>
            </a:endParaRPr>
          </a:p>
        </p:txBody>
      </p:sp>
      <p:sp>
        <p:nvSpPr>
          <p:cNvPr id="82" name="Google Shape;82;g312067c468e_0_18"/>
          <p:cNvSpPr txBox="1"/>
          <p:nvPr/>
        </p:nvSpPr>
        <p:spPr>
          <a:xfrm>
            <a:off x="773231" y="2031843"/>
            <a:ext cx="8813186" cy="581154"/>
          </a:xfrm>
          <a:prstGeom prst="rect">
            <a:avLst/>
          </a:prstGeom>
          <a:noFill/>
          <a:ln>
            <a:noFill/>
          </a:ln>
        </p:spPr>
        <p:txBody>
          <a:bodyPr spcFirstLastPara="1" wrap="square" lIns="68575" tIns="34275" rIns="68575" bIns="34275" anchor="t" anchorCtr="0">
            <a:spAutoFit/>
          </a:bodyPr>
          <a:lstStyle/>
          <a:p>
            <a:pPr marL="0" marR="0" lvl="0" indent="0" algn="l" rtl="0">
              <a:lnSpc>
                <a:spcPct val="90000"/>
              </a:lnSpc>
              <a:spcBef>
                <a:spcPts val="800"/>
              </a:spcBef>
              <a:spcAft>
                <a:spcPts val="0"/>
              </a:spcAft>
              <a:buClr>
                <a:srgbClr val="000000"/>
              </a:buClr>
              <a:buSzPts val="2100"/>
              <a:buFont typeface="Arial"/>
              <a:buNone/>
            </a:pPr>
            <a:endParaRPr sz="1400" b="1" i="0" u="none" strike="noStrike" cap="none" dirty="0">
              <a:solidFill>
                <a:srgbClr val="7030A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7030A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C1D38C0C-6173-9E19-21C5-2965C8401503}"/>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312067c468e_0_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457200" lvl="0" indent="0" algn="l" rtl="0">
              <a:spcBef>
                <a:spcPts val="800"/>
              </a:spcBef>
              <a:spcAft>
                <a:spcPts val="0"/>
              </a:spcAft>
              <a:buNone/>
            </a:pPr>
            <a:r>
              <a:rPr lang="en" sz="1800" b="1" dirty="0">
                <a:solidFill>
                  <a:srgbClr val="7030A0"/>
                </a:solidFill>
              </a:rPr>
              <a:t>B. </a:t>
            </a:r>
            <a:r>
              <a:rPr lang="en" sz="1800" b="1" dirty="0">
                <a:solidFill>
                  <a:srgbClr val="7030A0"/>
                </a:solidFill>
                <a:latin typeface="Times New Roman" panose="02020603050405020304" pitchFamily="18" charset="0"/>
                <a:cs typeface="Times New Roman" panose="02020603050405020304" pitchFamily="18" charset="0"/>
              </a:rPr>
              <a:t>Research</a:t>
            </a:r>
            <a:endParaRPr dirty="0">
              <a:latin typeface="Times New Roman" panose="02020603050405020304" pitchFamily="18" charset="0"/>
              <a:cs typeface="Times New Roman" panose="02020603050405020304" pitchFamily="18" charset="0"/>
            </a:endParaRPr>
          </a:p>
        </p:txBody>
      </p:sp>
      <p:sp>
        <p:nvSpPr>
          <p:cNvPr id="88" name="Google Shape;88;g312067c468e_0_2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lvl="0" indent="0" algn="l" rtl="0">
              <a:lnSpc>
                <a:spcPct val="90000"/>
              </a:lnSpc>
              <a:spcBef>
                <a:spcPts val="0"/>
              </a:spcBef>
              <a:spcAft>
                <a:spcPts val="0"/>
              </a:spcAft>
              <a:buSzPts val="1400"/>
              <a:buNone/>
            </a:pPr>
            <a:endParaRPr lang="en-US" sz="2400" dirty="0">
              <a:latin typeface="Cambria"/>
              <a:ea typeface="Cambria"/>
              <a:cs typeface="Cambria"/>
              <a:sym typeface="Cambria"/>
            </a:endParaRPr>
          </a:p>
          <a:p>
            <a:pPr indent="0">
              <a:spcBef>
                <a:spcPts val="0"/>
              </a:spcBef>
              <a:buNone/>
            </a:pPr>
            <a:r>
              <a:rPr lang="en-US" sz="1300" b="1" dirty="0">
                <a:solidFill>
                  <a:schemeClr val="tx1"/>
                </a:solidFill>
                <a:latin typeface="Times New Roman" panose="02020603050405020304" pitchFamily="18" charset="0"/>
                <a:ea typeface="Cambria"/>
                <a:cs typeface="Times New Roman" panose="02020603050405020304" pitchFamily="18" charset="0"/>
                <a:sym typeface="Cambria"/>
              </a:rPr>
              <a:t>1.Understand the user needs: </a:t>
            </a:r>
            <a:r>
              <a:rPr lang="en-US" sz="1300" spc="-45" dirty="0">
                <a:solidFill>
                  <a:schemeClr val="tx1"/>
                </a:solidFill>
                <a:latin typeface="Times New Roman" panose="02020603050405020304" pitchFamily="18" charset="0"/>
                <a:ea typeface="Inter"/>
                <a:cs typeface="Times New Roman" panose="02020603050405020304" pitchFamily="18" charset="0"/>
                <a:sym typeface="Inter"/>
              </a:rPr>
              <a:t>Conduct market research to identify the pain points and preferences of target users, such as beginners, students, or professionals.</a:t>
            </a:r>
          </a:p>
          <a:p>
            <a:pPr indent="0">
              <a:spcBef>
                <a:spcPts val="0"/>
              </a:spcBef>
              <a:buNone/>
            </a:pPr>
            <a:endParaRPr lang="en-US" sz="1300" spc="-45" dirty="0">
              <a:solidFill>
                <a:schemeClr val="tx1"/>
              </a:solidFill>
              <a:latin typeface="Times New Roman" panose="02020603050405020304" pitchFamily="18" charset="0"/>
              <a:ea typeface="Inter"/>
              <a:cs typeface="Times New Roman" panose="02020603050405020304" pitchFamily="18" charset="0"/>
              <a:sym typeface="Inter"/>
            </a:endParaRPr>
          </a:p>
          <a:p>
            <a:pPr indent="0">
              <a:spcBef>
                <a:spcPts val="0"/>
              </a:spcBef>
              <a:buNone/>
            </a:pPr>
            <a:r>
              <a:rPr lang="en-US" sz="1300" b="1" dirty="0">
                <a:solidFill>
                  <a:schemeClr val="tx1"/>
                </a:solidFill>
                <a:latin typeface="Times New Roman" panose="02020603050405020304" pitchFamily="18" charset="0"/>
                <a:ea typeface="Cambria"/>
                <a:cs typeface="Times New Roman" panose="02020603050405020304" pitchFamily="18" charset="0"/>
                <a:sym typeface="Cambria"/>
              </a:rPr>
              <a:t>2.</a:t>
            </a:r>
            <a:r>
              <a:rPr lang="en-US" sz="1300" b="1" spc="-58" dirty="0">
                <a:solidFill>
                  <a:schemeClr val="tx1"/>
                </a:solidFill>
                <a:latin typeface="Times New Roman" panose="02020603050405020304" pitchFamily="18" charset="0"/>
                <a:ea typeface="Arimo Bold"/>
                <a:cs typeface="Times New Roman" panose="02020603050405020304" pitchFamily="18" charset="0"/>
                <a:sym typeface="Arimo Bold"/>
              </a:rPr>
              <a:t> Evaluate Competitor Features: </a:t>
            </a:r>
            <a:r>
              <a:rPr lang="en-US" sz="1300" spc="-45" dirty="0">
                <a:solidFill>
                  <a:schemeClr val="tx1"/>
                </a:solidFill>
                <a:latin typeface="Times New Roman" panose="02020603050405020304" pitchFamily="18" charset="0"/>
                <a:ea typeface="Inter"/>
                <a:cs typeface="Times New Roman" panose="02020603050405020304" pitchFamily="18" charset="0"/>
                <a:sym typeface="Inter"/>
              </a:rPr>
              <a:t>Analyze the features, user experience, and effectiveness of existing typing tutor applications to identify areas for improvement.</a:t>
            </a:r>
          </a:p>
          <a:p>
            <a:pPr indent="0">
              <a:spcBef>
                <a:spcPts val="0"/>
              </a:spcBef>
              <a:buNone/>
            </a:pPr>
            <a:endParaRPr lang="en-US" sz="1300" b="1" spc="-58" dirty="0">
              <a:solidFill>
                <a:schemeClr val="tx1"/>
              </a:solidFill>
              <a:latin typeface="Times New Roman" panose="02020603050405020304" pitchFamily="18" charset="0"/>
              <a:ea typeface="Arimo Bold"/>
              <a:cs typeface="Times New Roman" panose="02020603050405020304" pitchFamily="18" charset="0"/>
              <a:sym typeface="Arimo Bold"/>
            </a:endParaRPr>
          </a:p>
          <a:p>
            <a:pPr indent="0">
              <a:spcBef>
                <a:spcPts val="0"/>
              </a:spcBef>
              <a:buNone/>
            </a:pPr>
            <a:r>
              <a:rPr lang="en-US" sz="1300" b="1" spc="-58" dirty="0">
                <a:solidFill>
                  <a:schemeClr val="tx1"/>
                </a:solidFill>
                <a:latin typeface="Times New Roman" panose="02020603050405020304" pitchFamily="18" charset="0"/>
                <a:ea typeface="Arimo Bold"/>
                <a:cs typeface="Times New Roman" panose="02020603050405020304" pitchFamily="18" charset="0"/>
                <a:sym typeface="Arimo Bold"/>
              </a:rPr>
              <a:t>3. Gather Inspiration: </a:t>
            </a:r>
            <a:r>
              <a:rPr lang="en-US" sz="1300" spc="-45" dirty="0">
                <a:solidFill>
                  <a:schemeClr val="tx1"/>
                </a:solidFill>
                <a:latin typeface="Times New Roman" panose="02020603050405020304" pitchFamily="18" charset="0"/>
                <a:ea typeface="Inter"/>
                <a:cs typeface="Times New Roman" panose="02020603050405020304" pitchFamily="18" charset="0"/>
                <a:sym typeface="Inter"/>
              </a:rPr>
              <a:t>Explore innovative approaches and design elements from other typing tutor apps that could be incorporated into your project.</a:t>
            </a:r>
          </a:p>
          <a:p>
            <a:pPr indent="0">
              <a:spcBef>
                <a:spcPts val="0"/>
              </a:spcBef>
              <a:buNone/>
            </a:pPr>
            <a:endParaRPr lang="en-US" sz="1300" b="1" spc="-58" dirty="0">
              <a:solidFill>
                <a:schemeClr val="tx1"/>
              </a:solidFill>
              <a:latin typeface="Times New Roman" panose="02020603050405020304" pitchFamily="18" charset="0"/>
              <a:ea typeface="Arimo Bold"/>
              <a:cs typeface="Times New Roman" panose="02020603050405020304" pitchFamily="18" charset="0"/>
              <a:sym typeface="Arimo Bold"/>
            </a:endParaRPr>
          </a:p>
          <a:p>
            <a:pPr indent="0">
              <a:spcBef>
                <a:spcPts val="0"/>
              </a:spcBef>
              <a:buNone/>
            </a:pPr>
            <a:endParaRPr lang="en-US" sz="2400" b="1" spc="-58" dirty="0">
              <a:solidFill>
                <a:srgbClr val="E0D6DE"/>
              </a:solidFill>
              <a:latin typeface="Arimo Bold"/>
              <a:ea typeface="Arimo Bold"/>
              <a:cs typeface="Arimo Bold"/>
              <a:sym typeface="Arimo Bold"/>
            </a:endParaRPr>
          </a:p>
          <a:p>
            <a:pPr marL="457200" lvl="0" indent="0" algn="l" rtl="0">
              <a:lnSpc>
                <a:spcPct val="90000"/>
              </a:lnSpc>
              <a:spcBef>
                <a:spcPts val="0"/>
              </a:spcBef>
              <a:spcAft>
                <a:spcPts val="0"/>
              </a:spcAft>
              <a:buSzPts val="1400"/>
              <a:buNone/>
            </a:pPr>
            <a:endParaRPr lang="en-US" sz="2400" dirty="0">
              <a:latin typeface="Cambria"/>
              <a:ea typeface="Cambria"/>
              <a:cs typeface="Cambria"/>
              <a:sym typeface="Cambria"/>
            </a:endParaRPr>
          </a:p>
          <a:p>
            <a:pPr marL="177800" lvl="0" indent="0" algn="l" rtl="0">
              <a:lnSpc>
                <a:spcPct val="90000"/>
              </a:lnSpc>
              <a:spcBef>
                <a:spcPts val="0"/>
              </a:spcBef>
              <a:spcAft>
                <a:spcPts val="0"/>
              </a:spcAft>
              <a:buSzPts val="1400"/>
              <a:buNone/>
            </a:pPr>
            <a:endParaRPr sz="2400" dirty="0">
              <a:latin typeface="Cambria"/>
              <a:ea typeface="Cambria"/>
              <a:cs typeface="Cambria"/>
              <a:sym typeface="Cambria"/>
            </a:endParaRPr>
          </a:p>
          <a:p>
            <a:pPr marL="0" lvl="0" indent="0" algn="l" rtl="0">
              <a:lnSpc>
                <a:spcPct val="90000"/>
              </a:lnSpc>
              <a:spcBef>
                <a:spcPts val="800"/>
              </a:spcBef>
              <a:spcAft>
                <a:spcPts val="0"/>
              </a:spcAft>
              <a:buClr>
                <a:schemeClr val="dk1"/>
              </a:buClr>
              <a:buSzPts val="2400"/>
              <a:buFont typeface="Arial"/>
              <a:buNone/>
            </a:pPr>
            <a:endParaRPr sz="2400" dirty="0">
              <a:latin typeface="Cambria"/>
              <a:ea typeface="Cambria"/>
              <a:cs typeface="Cambria"/>
              <a:sym typeface="Cambria"/>
            </a:endParaRPr>
          </a:p>
          <a:p>
            <a:pPr marL="0" lvl="0" indent="0" algn="l" rtl="0">
              <a:lnSpc>
                <a:spcPct val="90000"/>
              </a:lnSpc>
              <a:spcBef>
                <a:spcPts val="800"/>
              </a:spcBef>
              <a:spcAft>
                <a:spcPts val="0"/>
              </a:spcAft>
              <a:buClr>
                <a:srgbClr val="7030A0"/>
              </a:buClr>
              <a:buSzPts val="1800"/>
              <a:buNone/>
            </a:pPr>
            <a:endParaRPr sz="1800" b="1" dirty="0">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12067c468e_0_28"/>
          <p:cNvSpPr txBox="1"/>
          <p:nvPr/>
        </p:nvSpPr>
        <p:spPr>
          <a:xfrm>
            <a:off x="213412" y="204244"/>
            <a:ext cx="4572000" cy="421111"/>
          </a:xfrm>
          <a:prstGeom prst="rect">
            <a:avLst/>
          </a:prstGeom>
          <a:noFill/>
          <a:ln>
            <a:noFill/>
          </a:ln>
        </p:spPr>
        <p:txBody>
          <a:bodyPr spcFirstLastPara="1" wrap="square" lIns="68575" tIns="34275" rIns="68575" bIns="34275" anchor="t" anchorCtr="0">
            <a:spAutoFit/>
          </a:bodyPr>
          <a:lstStyle/>
          <a:p>
            <a:pPr marL="457200" lvl="0" indent="0" algn="l" rtl="0">
              <a:lnSpc>
                <a:spcPct val="90000"/>
              </a:lnSpc>
              <a:spcBef>
                <a:spcPts val="800"/>
              </a:spcBef>
              <a:spcAft>
                <a:spcPts val="0"/>
              </a:spcAft>
              <a:buNone/>
            </a:pPr>
            <a:r>
              <a:rPr lang="en" sz="1800" b="1" dirty="0">
                <a:solidFill>
                  <a:srgbClr val="7030A0"/>
                </a:solidFill>
              </a:rPr>
              <a:t>C. </a:t>
            </a:r>
            <a:r>
              <a:rPr lang="en" sz="1800" b="1" dirty="0">
                <a:solidFill>
                  <a:srgbClr val="7030A0"/>
                </a:solidFill>
                <a:latin typeface="Times New Roman" panose="02020603050405020304" pitchFamily="18" charset="0"/>
                <a:cs typeface="Times New Roman" panose="02020603050405020304" pitchFamily="18" charset="0"/>
              </a:rPr>
              <a:t>Analysis</a:t>
            </a:r>
            <a:endParaRPr sz="3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33345FE0-61CE-C201-6388-8C80B939FB01}"/>
              </a:ext>
            </a:extLst>
          </p:cNvPr>
          <p:cNvSpPr txBox="1"/>
          <p:nvPr/>
        </p:nvSpPr>
        <p:spPr>
          <a:xfrm>
            <a:off x="620508" y="864296"/>
            <a:ext cx="8200947" cy="2477601"/>
          </a:xfrm>
          <a:prstGeom prst="rect">
            <a:avLst/>
          </a:prstGeom>
          <a:noFill/>
        </p:spPr>
        <p:txBody>
          <a:bodyPr wrap="square" rtlCol="0">
            <a:spAutoFit/>
          </a:bodyPr>
          <a:lstStyle/>
          <a:p>
            <a:r>
              <a:rPr lang="en-IN" sz="1300" b="1" dirty="0">
                <a:solidFill>
                  <a:schemeClr val="tx1"/>
                </a:solidFill>
              </a:rPr>
              <a:t>1.</a:t>
            </a:r>
            <a:r>
              <a:rPr lang="en-US" sz="1300" b="1" spc="-53" dirty="0">
                <a:solidFill>
                  <a:schemeClr val="tx1"/>
                </a:solidFill>
                <a:latin typeface="Arimo Bold"/>
                <a:ea typeface="Arimo Bold"/>
                <a:cs typeface="Arimo Bold"/>
                <a:sym typeface="Arimo Bold"/>
              </a:rPr>
              <a:t> </a:t>
            </a:r>
            <a:r>
              <a:rPr lang="en-US" sz="1300" b="1" spc="-53" dirty="0">
                <a:solidFill>
                  <a:schemeClr val="tx1"/>
                </a:solidFill>
                <a:latin typeface="Times New Roman" panose="02020603050405020304" pitchFamily="18" charset="0"/>
                <a:ea typeface="Arimo Bold"/>
                <a:cs typeface="Times New Roman" panose="02020603050405020304" pitchFamily="18" charset="0"/>
                <a:sym typeface="Arimo Bold"/>
              </a:rPr>
              <a:t>Core Functionality: </a:t>
            </a:r>
            <a:r>
              <a:rPr lang="en-US" sz="1300" spc="-41" dirty="0">
                <a:solidFill>
                  <a:schemeClr val="tx1"/>
                </a:solidFill>
                <a:latin typeface="Times New Roman" panose="02020603050405020304" pitchFamily="18" charset="0"/>
                <a:ea typeface="Inter"/>
                <a:cs typeface="Times New Roman" panose="02020603050405020304" pitchFamily="18" charset="0"/>
                <a:sym typeface="Inter"/>
              </a:rPr>
              <a:t>Determine the essential features, such as typing lessons, practice exercises, and performance tracking, that must be included in the application. </a:t>
            </a:r>
          </a:p>
          <a:p>
            <a:endParaRPr lang="en-US" sz="1300" spc="-41" dirty="0">
              <a:solidFill>
                <a:schemeClr val="tx1"/>
              </a:solidFill>
              <a:latin typeface="Times New Roman" panose="02020603050405020304" pitchFamily="18" charset="0"/>
              <a:ea typeface="Inter"/>
              <a:cs typeface="Times New Roman" panose="02020603050405020304" pitchFamily="18" charset="0"/>
              <a:sym typeface="Inter"/>
            </a:endParaRPr>
          </a:p>
          <a:p>
            <a:r>
              <a:rPr lang="en-US" sz="1300" b="1" spc="-53" dirty="0">
                <a:solidFill>
                  <a:schemeClr val="tx1"/>
                </a:solidFill>
                <a:latin typeface="Times New Roman" panose="02020603050405020304" pitchFamily="18" charset="0"/>
                <a:ea typeface="Arimo Bold"/>
                <a:cs typeface="Times New Roman" panose="02020603050405020304" pitchFamily="18" charset="0"/>
                <a:sym typeface="Arimo Bold"/>
              </a:rPr>
              <a:t>2. User Interaction: </a:t>
            </a:r>
            <a:r>
              <a:rPr lang="en-US" sz="1300" spc="-41" dirty="0">
                <a:solidFill>
                  <a:schemeClr val="tx1"/>
                </a:solidFill>
                <a:latin typeface="Times New Roman" panose="02020603050405020304" pitchFamily="18" charset="0"/>
                <a:ea typeface="Inter"/>
                <a:cs typeface="Times New Roman" panose="02020603050405020304" pitchFamily="18" charset="0"/>
                <a:sym typeface="Inter"/>
              </a:rPr>
              <a:t>Define the user interactions and expected behaviors, such as key input, visual feedback, and navigation.</a:t>
            </a:r>
          </a:p>
          <a:p>
            <a:endParaRPr lang="en-US" sz="1300" spc="-41" dirty="0">
              <a:solidFill>
                <a:schemeClr val="tx1"/>
              </a:solidFill>
              <a:latin typeface="Times New Roman" panose="02020603050405020304" pitchFamily="18" charset="0"/>
              <a:ea typeface="Inter"/>
              <a:cs typeface="Times New Roman" panose="02020603050405020304" pitchFamily="18" charset="0"/>
              <a:sym typeface="Inter"/>
            </a:endParaRPr>
          </a:p>
          <a:p>
            <a:r>
              <a:rPr lang="en-US" sz="1300" b="1" spc="-53" dirty="0">
                <a:solidFill>
                  <a:schemeClr val="tx1"/>
                </a:solidFill>
                <a:latin typeface="Times New Roman" panose="02020603050405020304" pitchFamily="18" charset="0"/>
                <a:ea typeface="Arimo Bold"/>
                <a:cs typeface="Times New Roman" panose="02020603050405020304" pitchFamily="18" charset="0"/>
                <a:sym typeface="Arimo Bold"/>
              </a:rPr>
              <a:t>3. Technical Requirements: </a:t>
            </a:r>
            <a:r>
              <a:rPr lang="en-US" sz="1300" spc="-41" dirty="0">
                <a:solidFill>
                  <a:schemeClr val="tx1"/>
                </a:solidFill>
                <a:latin typeface="Times New Roman" panose="02020603050405020304" pitchFamily="18" charset="0"/>
                <a:ea typeface="Inter"/>
                <a:cs typeface="Times New Roman" panose="02020603050405020304" pitchFamily="18" charset="0"/>
                <a:sym typeface="Inter"/>
              </a:rPr>
              <a:t>Identify the necessary programming constructs, data structures, and algorithms to implement the desired functionality.</a:t>
            </a:r>
          </a:p>
          <a:p>
            <a:endParaRPr lang="en-US" sz="1800" b="1" spc="-53" dirty="0">
              <a:solidFill>
                <a:schemeClr val="tx1"/>
              </a:solidFill>
              <a:latin typeface="Arimo Bold"/>
              <a:ea typeface="Arimo Bold"/>
              <a:cs typeface="Arimo Bold"/>
              <a:sym typeface="Arimo Bold"/>
            </a:endParaRPr>
          </a:p>
          <a:p>
            <a:endParaRPr lang="en-US" sz="1800" b="1" spc="-53" dirty="0">
              <a:solidFill>
                <a:srgbClr val="E0D6DE"/>
              </a:solidFill>
              <a:latin typeface="Times New Roman" panose="02020603050405020304" pitchFamily="18" charset="0"/>
              <a:ea typeface="Arimo Bold"/>
              <a:cs typeface="Times New Roman" panose="02020603050405020304" pitchFamily="18" charset="0"/>
              <a:sym typeface="Arimo Bold"/>
            </a:endParaRPr>
          </a:p>
          <a:p>
            <a:endParaRPr lang="en-US" sz="1400" b="1" spc="-53" dirty="0">
              <a:solidFill>
                <a:srgbClr val="E0D6DE"/>
              </a:solidFill>
              <a:latin typeface="Arimo Bold"/>
              <a:ea typeface="Arimo Bold"/>
              <a:cs typeface="Arimo Bold"/>
              <a:sym typeface="Arimo Bold"/>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 sz="1800" b="1" dirty="0">
                <a:solidFill>
                  <a:srgbClr val="7030A0"/>
                </a:solidFill>
                <a:latin typeface="Times New Roman" panose="02020603050405020304" pitchFamily="18" charset="0"/>
                <a:cs typeface="Times New Roman" panose="02020603050405020304" pitchFamily="18" charset="0"/>
              </a:rPr>
              <a:t>D.Ideate</a:t>
            </a:r>
            <a:endParaRPr sz="1800" dirty="0">
              <a:latin typeface="Times New Roman" panose="02020603050405020304" pitchFamily="18" charset="0"/>
              <a:cs typeface="Times New Roman" panose="02020603050405020304" pitchFamily="18" charset="0"/>
            </a:endParaRPr>
          </a:p>
        </p:txBody>
      </p:sp>
      <p:sp>
        <p:nvSpPr>
          <p:cNvPr id="99" name="Google Shape;99;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1200"/>
              </a:spcAft>
              <a:buSzPts val="1800"/>
              <a:buNone/>
            </a:pPr>
            <a:endParaRPr/>
          </a:p>
        </p:txBody>
      </p:sp>
      <p:sp>
        <p:nvSpPr>
          <p:cNvPr id="2" name="TextBox 1">
            <a:extLst>
              <a:ext uri="{FF2B5EF4-FFF2-40B4-BE49-F238E27FC236}">
                <a16:creationId xmlns:a16="http://schemas.microsoft.com/office/drawing/2014/main" id="{05DD64A3-F747-6FC9-C3FB-54897BFFD69B}"/>
              </a:ext>
            </a:extLst>
          </p:cNvPr>
          <p:cNvSpPr txBox="1"/>
          <p:nvPr/>
        </p:nvSpPr>
        <p:spPr>
          <a:xfrm>
            <a:off x="241126" y="1017725"/>
            <a:ext cx="7750479" cy="292388"/>
          </a:xfrm>
          <a:prstGeom prst="rect">
            <a:avLst/>
          </a:prstGeom>
          <a:noFill/>
        </p:spPr>
        <p:txBody>
          <a:bodyPr wrap="square" rtlCol="0">
            <a:spAutoFit/>
          </a:bodyPr>
          <a:lstStyle/>
          <a:p>
            <a:r>
              <a:rPr lang="en-US" sz="1300" b="1" spc="-119" dirty="0">
                <a:solidFill>
                  <a:schemeClr val="tx1"/>
                </a:solidFill>
                <a:latin typeface="Times New Roman" panose="02020603050405020304" pitchFamily="18" charset="0"/>
                <a:ea typeface="Arimo Bold"/>
                <a:cs typeface="Times New Roman" panose="02020603050405020304" pitchFamily="18" charset="0"/>
                <a:sym typeface="Arimo Bold"/>
              </a:rPr>
              <a:t>Conceptualizing a User-Friendly Typing Tutor</a:t>
            </a:r>
            <a:endParaRPr lang="en-IN" sz="130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28FF13-F47A-BEB3-A999-A173A9108114}"/>
              </a:ext>
            </a:extLst>
          </p:cNvPr>
          <p:cNvSpPr txBox="1"/>
          <p:nvPr/>
        </p:nvSpPr>
        <p:spPr>
          <a:xfrm>
            <a:off x="397701" y="1515649"/>
            <a:ext cx="8151313" cy="2523768"/>
          </a:xfrm>
          <a:prstGeom prst="rect">
            <a:avLst/>
          </a:prstGeom>
          <a:noFill/>
        </p:spPr>
        <p:txBody>
          <a:bodyPr wrap="square" rtlCol="0">
            <a:spAutoFit/>
          </a:bodyPr>
          <a:lstStyle/>
          <a:p>
            <a:r>
              <a:rPr lang="en-US" sz="1300" b="1" spc="-58" dirty="0">
                <a:solidFill>
                  <a:schemeClr val="tx1"/>
                </a:solidFill>
                <a:latin typeface="Times New Roman" panose="02020603050405020304" pitchFamily="18" charset="0"/>
                <a:ea typeface="Arimo Bold"/>
                <a:cs typeface="Times New Roman" panose="02020603050405020304" pitchFamily="18" charset="0"/>
                <a:sym typeface="Arimo Bold"/>
              </a:rPr>
              <a:t>1.Intuitive Interface: </a:t>
            </a:r>
            <a:r>
              <a:rPr lang="en-US" sz="1300" spc="-45" dirty="0">
                <a:solidFill>
                  <a:schemeClr val="tx1"/>
                </a:solidFill>
                <a:latin typeface="Times New Roman" panose="02020603050405020304" pitchFamily="18" charset="0"/>
                <a:ea typeface="Inter"/>
                <a:cs typeface="Times New Roman" panose="02020603050405020304" pitchFamily="18" charset="0"/>
                <a:sym typeface="Inter"/>
              </a:rPr>
              <a:t>Design a clean, modern, and intuitive user interface that guides users through the typing lessons and exercises.</a:t>
            </a:r>
          </a:p>
          <a:p>
            <a:pPr marL="342900" indent="-342900">
              <a:buAutoNum type="arabicPeriod"/>
            </a:pPr>
            <a:endParaRPr lang="en-US" sz="1300" spc="-45" dirty="0">
              <a:solidFill>
                <a:schemeClr val="tx1"/>
              </a:solidFill>
              <a:latin typeface="Times New Roman" panose="02020603050405020304" pitchFamily="18" charset="0"/>
              <a:ea typeface="Inter"/>
              <a:cs typeface="Times New Roman" panose="02020603050405020304" pitchFamily="18" charset="0"/>
              <a:sym typeface="Inter"/>
            </a:endParaRPr>
          </a:p>
          <a:p>
            <a:r>
              <a:rPr lang="en-US" sz="1300" b="1" spc="-58" dirty="0">
                <a:solidFill>
                  <a:schemeClr val="tx1"/>
                </a:solidFill>
                <a:latin typeface="Times New Roman" panose="02020603050405020304" pitchFamily="18" charset="0"/>
                <a:ea typeface="Arimo Bold"/>
                <a:cs typeface="Times New Roman" panose="02020603050405020304" pitchFamily="18" charset="0"/>
                <a:sym typeface="Arimo Bold"/>
              </a:rPr>
              <a:t>2. Gamification Elements: </a:t>
            </a:r>
            <a:r>
              <a:rPr lang="en-US" sz="1300" spc="-45" dirty="0">
                <a:solidFill>
                  <a:schemeClr val="tx1"/>
                </a:solidFill>
                <a:latin typeface="Times New Roman" panose="02020603050405020304" pitchFamily="18" charset="0"/>
                <a:ea typeface="Inter"/>
                <a:cs typeface="Times New Roman" panose="02020603050405020304" pitchFamily="18" charset="0"/>
                <a:sym typeface="Inter"/>
              </a:rPr>
              <a:t>Incorporate game-like features, such as scoring systems, progress tracking, and rewards, to keep users engaged and motivated.</a:t>
            </a:r>
          </a:p>
          <a:p>
            <a:endParaRPr lang="en-US" sz="1300" spc="-45" dirty="0">
              <a:solidFill>
                <a:schemeClr val="tx1"/>
              </a:solidFill>
              <a:latin typeface="Times New Roman" panose="02020603050405020304" pitchFamily="18" charset="0"/>
              <a:ea typeface="Inter"/>
              <a:cs typeface="Times New Roman" panose="02020603050405020304" pitchFamily="18" charset="0"/>
              <a:sym typeface="Inter"/>
            </a:endParaRPr>
          </a:p>
          <a:p>
            <a:r>
              <a:rPr lang="en-US" sz="1300" b="1" spc="-58" dirty="0">
                <a:solidFill>
                  <a:schemeClr val="tx1"/>
                </a:solidFill>
                <a:latin typeface="Times New Roman" panose="02020603050405020304" pitchFamily="18" charset="0"/>
                <a:ea typeface="Arimo Bold"/>
                <a:cs typeface="Times New Roman" panose="02020603050405020304" pitchFamily="18" charset="0"/>
                <a:sym typeface="Arimo Bold"/>
              </a:rPr>
              <a:t>3. Personalized Learning: </a:t>
            </a:r>
            <a:r>
              <a:rPr lang="en-US" sz="1300" spc="-45" dirty="0">
                <a:solidFill>
                  <a:schemeClr val="tx1"/>
                </a:solidFill>
                <a:latin typeface="Times New Roman" panose="02020603050405020304" pitchFamily="18" charset="0"/>
                <a:ea typeface="Inter"/>
                <a:cs typeface="Times New Roman" panose="02020603050405020304" pitchFamily="18" charset="0"/>
                <a:sym typeface="Inter"/>
              </a:rPr>
              <a:t>Develop adaptive algorithms that adjust the difficulty and pace of the lessons based on the user's skill level and progress.</a:t>
            </a:r>
          </a:p>
          <a:p>
            <a:endParaRPr lang="en-US" sz="1300" b="1" spc="-58" dirty="0">
              <a:solidFill>
                <a:srgbClr val="FF8AAF"/>
              </a:solidFill>
              <a:latin typeface="Arimo Bold"/>
              <a:ea typeface="Arimo Bold"/>
              <a:cs typeface="Arimo Bold"/>
              <a:sym typeface="Arimo Bold"/>
            </a:endParaRPr>
          </a:p>
          <a:p>
            <a:endParaRPr lang="en-US" sz="1300" b="1" spc="-58" dirty="0">
              <a:solidFill>
                <a:srgbClr val="FF8AAF"/>
              </a:solidFill>
              <a:latin typeface="Arimo Bold"/>
              <a:ea typeface="Arimo Bold"/>
              <a:cs typeface="Arimo Bold"/>
              <a:sym typeface="Arimo Bold"/>
            </a:endParaRPr>
          </a:p>
          <a:p>
            <a:endParaRPr lang="en-US" sz="1400" b="1" spc="-58" dirty="0">
              <a:solidFill>
                <a:srgbClr val="FF8AAF"/>
              </a:solidFill>
              <a:latin typeface="Arimo Bold"/>
              <a:ea typeface="Arimo Bold"/>
              <a:cs typeface="Arimo Bold"/>
              <a:sym typeface="Arimo Bold"/>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457200" lvl="0" indent="0" algn="l" rtl="0">
              <a:lnSpc>
                <a:spcPct val="90000"/>
              </a:lnSpc>
              <a:spcBef>
                <a:spcPts val="800"/>
              </a:spcBef>
              <a:spcAft>
                <a:spcPts val="0"/>
              </a:spcAft>
              <a:buNone/>
            </a:pPr>
            <a:r>
              <a:rPr lang="en" sz="1800" b="1" dirty="0">
                <a:solidFill>
                  <a:srgbClr val="7030A0"/>
                </a:solidFill>
                <a:latin typeface="Times New Roman" panose="02020603050405020304" pitchFamily="18" charset="0"/>
                <a:cs typeface="Times New Roman" panose="02020603050405020304" pitchFamily="18" charset="0"/>
              </a:rPr>
              <a:t>E. Build</a:t>
            </a:r>
            <a:endParaRPr sz="1800" dirty="0">
              <a:latin typeface="Times New Roman" panose="02020603050405020304" pitchFamily="18" charset="0"/>
              <a:cs typeface="Times New Roman" panose="02020603050405020304" pitchFamily="18" charset="0"/>
            </a:endParaRPr>
          </a:p>
        </p:txBody>
      </p:sp>
      <p:sp>
        <p:nvSpPr>
          <p:cNvPr id="105" name="Google Shape;10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marR="228600" lvl="0" indent="-314325" algn="l" rtl="0">
              <a:lnSpc>
                <a:spcPct val="120000"/>
              </a:lnSpc>
              <a:spcBef>
                <a:spcPts val="0"/>
              </a:spcBef>
              <a:spcAft>
                <a:spcPts val="0"/>
              </a:spcAft>
              <a:buClr>
                <a:srgbClr val="273239"/>
              </a:buClr>
              <a:buSzPts val="1350"/>
              <a:buFont typeface="Nunito"/>
              <a:buChar char="●"/>
            </a:pPr>
            <a:endParaRPr sz="1350">
              <a:solidFill>
                <a:srgbClr val="273239"/>
              </a:solidFill>
              <a:highlight>
                <a:srgbClr val="FFFFFF"/>
              </a:highlight>
              <a:latin typeface="Nunito"/>
              <a:ea typeface="Nunito"/>
              <a:cs typeface="Nunito"/>
              <a:sym typeface="Nunito"/>
            </a:endParaRPr>
          </a:p>
          <a:p>
            <a:pPr marL="0" lvl="0" indent="0" algn="l" rtl="0">
              <a:lnSpc>
                <a:spcPct val="115000"/>
              </a:lnSpc>
              <a:spcBef>
                <a:spcPts val="2600"/>
              </a:spcBef>
              <a:spcAft>
                <a:spcPts val="1200"/>
              </a:spcAft>
              <a:buSzPts val="1800"/>
              <a:buNone/>
            </a:pPr>
            <a:endParaRPr/>
          </a:p>
        </p:txBody>
      </p:sp>
      <p:sp>
        <p:nvSpPr>
          <p:cNvPr id="2" name="TextBox 1">
            <a:extLst>
              <a:ext uri="{FF2B5EF4-FFF2-40B4-BE49-F238E27FC236}">
                <a16:creationId xmlns:a16="http://schemas.microsoft.com/office/drawing/2014/main" id="{EE924424-4E44-F019-30BD-E94865934069}"/>
              </a:ext>
            </a:extLst>
          </p:cNvPr>
          <p:cNvSpPr txBox="1"/>
          <p:nvPr/>
        </p:nvSpPr>
        <p:spPr>
          <a:xfrm>
            <a:off x="244258" y="1152475"/>
            <a:ext cx="8458200" cy="3154710"/>
          </a:xfrm>
          <a:prstGeom prst="rect">
            <a:avLst/>
          </a:prstGeom>
          <a:noFill/>
        </p:spPr>
        <p:txBody>
          <a:bodyPr wrap="square" rtlCol="0">
            <a:spAutoFit/>
          </a:bodyPr>
          <a:lstStyle/>
          <a:p>
            <a:r>
              <a:rPr lang="en-US" sz="1300" b="1" spc="-52" dirty="0">
                <a:solidFill>
                  <a:schemeClr val="tx1"/>
                </a:solidFill>
                <a:latin typeface="Times New Roman" panose="02020603050405020304" pitchFamily="18" charset="0"/>
                <a:ea typeface="Arimo Bold"/>
                <a:cs typeface="Times New Roman" panose="02020603050405020304" pitchFamily="18" charset="0"/>
                <a:sym typeface="Arimo Bold"/>
              </a:rPr>
              <a:t>1. Key Input Handling:  </a:t>
            </a:r>
            <a:r>
              <a:rPr lang="en-US" sz="1300" spc="-40" dirty="0">
                <a:solidFill>
                  <a:schemeClr val="tx1"/>
                </a:solidFill>
                <a:latin typeface="Times New Roman" panose="02020603050405020304" pitchFamily="18" charset="0"/>
                <a:ea typeface="Inter"/>
                <a:cs typeface="Times New Roman" panose="02020603050405020304" pitchFamily="18" charset="0"/>
                <a:sym typeface="Inter"/>
              </a:rPr>
              <a:t>Implement efficient algorithms to capture and process user keystrokes, ensuring responsive and accurate typing feedback.</a:t>
            </a:r>
          </a:p>
          <a:p>
            <a:pPr marL="342900" indent="-342900">
              <a:buAutoNum type="arabicPeriod"/>
            </a:pPr>
            <a:endParaRPr lang="en-US" sz="1300" spc="-40" dirty="0">
              <a:solidFill>
                <a:schemeClr val="tx1"/>
              </a:solidFill>
              <a:latin typeface="Times New Roman" panose="02020603050405020304" pitchFamily="18" charset="0"/>
              <a:ea typeface="Inter"/>
              <a:cs typeface="Times New Roman" panose="02020603050405020304" pitchFamily="18" charset="0"/>
              <a:sym typeface="Inter"/>
            </a:endParaRPr>
          </a:p>
          <a:p>
            <a:r>
              <a:rPr lang="en-US" sz="1300" b="1" spc="-52" dirty="0">
                <a:solidFill>
                  <a:schemeClr val="tx1"/>
                </a:solidFill>
                <a:latin typeface="Times New Roman" panose="02020603050405020304" pitchFamily="18" charset="0"/>
                <a:ea typeface="Arimo Bold"/>
                <a:cs typeface="Times New Roman" panose="02020603050405020304" pitchFamily="18" charset="0"/>
                <a:sym typeface="Arimo Bold"/>
              </a:rPr>
              <a:t>2. Timing and Scoring: </a:t>
            </a:r>
            <a:r>
              <a:rPr lang="en-US" sz="1300" spc="-40" dirty="0">
                <a:solidFill>
                  <a:schemeClr val="tx1"/>
                </a:solidFill>
                <a:latin typeface="Times New Roman" panose="02020603050405020304" pitchFamily="18" charset="0"/>
                <a:ea typeface="Inter"/>
                <a:cs typeface="Times New Roman" panose="02020603050405020304" pitchFamily="18" charset="0"/>
                <a:sym typeface="Inter"/>
              </a:rPr>
              <a:t>Develop a timer and scoring system to track user performance, including words per minute, accuracy, and progress.</a:t>
            </a:r>
          </a:p>
          <a:p>
            <a:endParaRPr lang="en-US" sz="1300" spc="-40" dirty="0">
              <a:solidFill>
                <a:schemeClr val="tx1"/>
              </a:solidFill>
              <a:latin typeface="Times New Roman" panose="02020603050405020304" pitchFamily="18" charset="0"/>
              <a:ea typeface="Inter"/>
              <a:cs typeface="Times New Roman" panose="02020603050405020304" pitchFamily="18" charset="0"/>
              <a:sym typeface="Inter"/>
            </a:endParaRPr>
          </a:p>
          <a:p>
            <a:r>
              <a:rPr lang="en-US" sz="1300" b="1" spc="-52" dirty="0">
                <a:solidFill>
                  <a:schemeClr val="tx1"/>
                </a:solidFill>
                <a:latin typeface="Times New Roman" panose="02020603050405020304" pitchFamily="18" charset="0"/>
                <a:ea typeface="Arimo Bold"/>
                <a:cs typeface="Times New Roman" panose="02020603050405020304" pitchFamily="18" charset="0"/>
                <a:sym typeface="Arimo Bold"/>
              </a:rPr>
              <a:t>3. User Data Management: </a:t>
            </a:r>
            <a:r>
              <a:rPr lang="en-US" sz="1300" spc="-40" dirty="0">
                <a:solidFill>
                  <a:schemeClr val="tx1"/>
                </a:solidFill>
                <a:latin typeface="Times New Roman" panose="02020603050405020304" pitchFamily="18" charset="0"/>
                <a:ea typeface="Inter"/>
                <a:cs typeface="Times New Roman" panose="02020603050405020304" pitchFamily="18" charset="0"/>
                <a:sym typeface="Inter"/>
              </a:rPr>
              <a:t>Store and retrieve user profiles, lesson progress, and performance data using appropriate data structures and storage mechanisms.</a:t>
            </a:r>
          </a:p>
          <a:p>
            <a:endParaRPr lang="en-US" sz="1300" spc="-40" dirty="0">
              <a:solidFill>
                <a:schemeClr val="tx1"/>
              </a:solidFill>
              <a:latin typeface="Times New Roman" panose="02020603050405020304" pitchFamily="18" charset="0"/>
              <a:ea typeface="Inter"/>
              <a:cs typeface="Times New Roman" panose="02020603050405020304" pitchFamily="18" charset="0"/>
              <a:sym typeface="Inter"/>
            </a:endParaRPr>
          </a:p>
          <a:p>
            <a:r>
              <a:rPr lang="en-US" sz="1300" b="1" spc="-52" dirty="0">
                <a:solidFill>
                  <a:schemeClr val="tx1"/>
                </a:solidFill>
                <a:latin typeface="Times New Roman" panose="02020603050405020304" pitchFamily="18" charset="0"/>
                <a:ea typeface="Arimo Bold"/>
                <a:cs typeface="Times New Roman" panose="02020603050405020304" pitchFamily="18" charset="0"/>
                <a:sym typeface="Arimo Bold"/>
              </a:rPr>
              <a:t>4. Gamification Features: </a:t>
            </a:r>
            <a:r>
              <a:rPr lang="en-US" sz="1300" spc="-40" dirty="0">
                <a:solidFill>
                  <a:schemeClr val="tx1"/>
                </a:solidFill>
                <a:latin typeface="Times New Roman" panose="02020603050405020304" pitchFamily="18" charset="0"/>
                <a:ea typeface="Inter"/>
                <a:cs typeface="Times New Roman" panose="02020603050405020304" pitchFamily="18" charset="0"/>
                <a:sym typeface="Inter"/>
              </a:rPr>
              <a:t>Integrate game-like elements, such as leaderboards, achievements, and rewards, to enhance user engagement and motivation.</a:t>
            </a:r>
          </a:p>
          <a:p>
            <a:endParaRPr lang="en-US" sz="1400" b="1" spc="-52" dirty="0">
              <a:solidFill>
                <a:srgbClr val="E0D6DE"/>
              </a:solidFill>
              <a:latin typeface="Arimo Bold"/>
              <a:ea typeface="Arimo Bold"/>
              <a:cs typeface="Arimo Bold"/>
              <a:sym typeface="Arimo Bold"/>
            </a:endParaRPr>
          </a:p>
          <a:p>
            <a:endParaRPr lang="en-US" sz="1400" b="1" spc="-52" dirty="0">
              <a:solidFill>
                <a:srgbClr val="E0D6DE"/>
              </a:solidFill>
              <a:latin typeface="Arimo Bold"/>
              <a:ea typeface="Arimo Bold"/>
              <a:cs typeface="Arimo Bold"/>
              <a:sym typeface="Arimo Bold"/>
            </a:endParaRPr>
          </a:p>
          <a:p>
            <a:endParaRPr lang="en-US" sz="1400" b="1" spc="-52" dirty="0">
              <a:solidFill>
                <a:srgbClr val="E0D6DE"/>
              </a:solidFill>
              <a:latin typeface="Arimo Bold"/>
              <a:ea typeface="Arimo Bold"/>
              <a:cs typeface="Arimo Bold"/>
              <a:sym typeface="Arimo Bold"/>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457200" lvl="0" indent="0" algn="l" rtl="0">
              <a:lnSpc>
                <a:spcPct val="90000"/>
              </a:lnSpc>
              <a:spcBef>
                <a:spcPts val="800"/>
              </a:spcBef>
              <a:spcAft>
                <a:spcPts val="0"/>
              </a:spcAft>
              <a:buNone/>
            </a:pPr>
            <a:r>
              <a:rPr lang="en" sz="1800" b="1" dirty="0">
                <a:solidFill>
                  <a:srgbClr val="7030A0"/>
                </a:solidFill>
                <a:latin typeface="Times New Roman" panose="02020603050405020304" pitchFamily="18" charset="0"/>
                <a:cs typeface="Times New Roman" panose="02020603050405020304" pitchFamily="18" charset="0"/>
              </a:rPr>
              <a:t>F.Test</a:t>
            </a:r>
            <a:endParaRPr sz="1600" dirty="0">
              <a:solidFill>
                <a:srgbClr val="980000"/>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indent="0">
              <a:spcBef>
                <a:spcPts val="1200"/>
              </a:spcBef>
              <a:spcAft>
                <a:spcPts val="1200"/>
              </a:spcAft>
              <a:buNone/>
            </a:pPr>
            <a:r>
              <a:rPr lang="en-US" sz="1300" b="1" spc="-35" dirty="0">
                <a:solidFill>
                  <a:schemeClr val="tx1"/>
                </a:solidFill>
                <a:latin typeface="Times New Roman" panose="02020603050405020304" pitchFamily="18" charset="0"/>
                <a:ea typeface="Inter"/>
                <a:cs typeface="Times New Roman" panose="02020603050405020304" pitchFamily="18" charset="0"/>
                <a:sym typeface="Inter"/>
              </a:rPr>
              <a:t>1. Unit Testing: </a:t>
            </a:r>
            <a:r>
              <a:rPr lang="en-US" sz="1300" spc="-35" dirty="0">
                <a:solidFill>
                  <a:schemeClr val="tx1"/>
                </a:solidFill>
                <a:latin typeface="Times New Roman" panose="02020603050405020304" pitchFamily="18" charset="0"/>
                <a:ea typeface="Inter"/>
                <a:cs typeface="Times New Roman" panose="02020603050405020304" pitchFamily="18" charset="0"/>
                <a:sym typeface="Inter"/>
              </a:rPr>
              <a:t>Thoroughly test individual components and modules to ensure they meet the specified requirements and function correctly.</a:t>
            </a:r>
          </a:p>
          <a:p>
            <a:pPr marL="0" indent="0">
              <a:spcBef>
                <a:spcPts val="1200"/>
              </a:spcBef>
              <a:spcAft>
                <a:spcPts val="1200"/>
              </a:spcAft>
              <a:buNone/>
            </a:pPr>
            <a:r>
              <a:rPr lang="en-US" sz="1300" b="1" spc="-46" dirty="0">
                <a:solidFill>
                  <a:schemeClr val="tx1"/>
                </a:solidFill>
                <a:latin typeface="Times New Roman" panose="02020603050405020304" pitchFamily="18" charset="0"/>
                <a:ea typeface="Arimo Bold"/>
                <a:cs typeface="Times New Roman" panose="02020603050405020304" pitchFamily="18" charset="0"/>
                <a:sym typeface="Arimo Bold"/>
              </a:rPr>
              <a:t>2. Usability Testing: </a:t>
            </a:r>
            <a:r>
              <a:rPr lang="en-US" sz="1300" spc="-35" dirty="0">
                <a:solidFill>
                  <a:schemeClr val="tx1"/>
                </a:solidFill>
                <a:latin typeface="Times New Roman" panose="02020603050405020304" pitchFamily="18" charset="0"/>
                <a:ea typeface="Inter"/>
                <a:cs typeface="Times New Roman" panose="02020603050405020304" pitchFamily="18" charset="0"/>
                <a:sym typeface="Inter"/>
              </a:rPr>
              <a:t>Gather feedback from a diverse group of users to identify areas for improvement in the user experience and interface design.</a:t>
            </a:r>
          </a:p>
          <a:p>
            <a:pPr marL="0" indent="0">
              <a:spcBef>
                <a:spcPts val="1200"/>
              </a:spcBef>
              <a:spcAft>
                <a:spcPts val="1200"/>
              </a:spcAft>
              <a:buNone/>
            </a:pPr>
            <a:r>
              <a:rPr lang="en-US" sz="1300" b="1" spc="-46" dirty="0">
                <a:solidFill>
                  <a:schemeClr val="tx1"/>
                </a:solidFill>
                <a:latin typeface="Times New Roman" panose="02020603050405020304" pitchFamily="18" charset="0"/>
                <a:ea typeface="Arimo Bold"/>
                <a:cs typeface="Times New Roman" panose="02020603050405020304" pitchFamily="18" charset="0"/>
                <a:sym typeface="Arimo Bold"/>
              </a:rPr>
              <a:t>3. Performance Optimization: </a:t>
            </a:r>
            <a:r>
              <a:rPr lang="en-US" sz="1300" spc="-35" dirty="0">
                <a:solidFill>
                  <a:schemeClr val="tx1"/>
                </a:solidFill>
                <a:latin typeface="Times New Roman" panose="02020603050405020304" pitchFamily="18" charset="0"/>
                <a:ea typeface="Inter"/>
                <a:cs typeface="Times New Roman" panose="02020603050405020304" pitchFamily="18" charset="0"/>
                <a:sym typeface="Inter"/>
              </a:rPr>
              <a:t>Analyze the application's efficiency and identify opportunities to optimize resource utilization, response time, and overall performance.</a:t>
            </a:r>
          </a:p>
          <a:p>
            <a:pPr marL="0" indent="0">
              <a:spcBef>
                <a:spcPts val="1200"/>
              </a:spcBef>
              <a:spcAft>
                <a:spcPts val="1200"/>
              </a:spcAft>
              <a:buNone/>
            </a:pPr>
            <a:r>
              <a:rPr lang="en-US" sz="1300" b="1" spc="-46" dirty="0">
                <a:solidFill>
                  <a:schemeClr val="tx1"/>
                </a:solidFill>
                <a:latin typeface="Times New Roman" panose="02020603050405020304" pitchFamily="18" charset="0"/>
                <a:ea typeface="Arimo Bold"/>
                <a:cs typeface="Times New Roman" panose="02020603050405020304" pitchFamily="18" charset="0"/>
                <a:sym typeface="Arimo Bold"/>
              </a:rPr>
              <a:t>4. Bug Fixing: </a:t>
            </a:r>
            <a:r>
              <a:rPr lang="en-US" sz="1300" spc="-35" dirty="0">
                <a:solidFill>
                  <a:schemeClr val="tx1"/>
                </a:solidFill>
                <a:latin typeface="Times New Roman" panose="02020603050405020304" pitchFamily="18" charset="0"/>
                <a:ea typeface="Inter"/>
                <a:cs typeface="Times New Roman" panose="02020603050405020304" pitchFamily="18" charset="0"/>
                <a:sym typeface="Inter"/>
              </a:rPr>
              <a:t>Address any identified bugs or issues, ensuring the application is stable, reliable, and ready for deployment.</a:t>
            </a:r>
          </a:p>
          <a:p>
            <a:pPr marL="342900">
              <a:spcBef>
                <a:spcPts val="1200"/>
              </a:spcBef>
              <a:spcAft>
                <a:spcPts val="1200"/>
              </a:spcAft>
              <a:buFont typeface="Arial"/>
              <a:buAutoNum type="arabicPeriod"/>
            </a:pPr>
            <a:endParaRPr lang="en-US" sz="1800" b="1" spc="-46" dirty="0">
              <a:solidFill>
                <a:srgbClr val="E0D6DE"/>
              </a:solidFill>
              <a:latin typeface="Arimo Bold"/>
              <a:ea typeface="Arimo Bold"/>
              <a:cs typeface="Arimo Bold"/>
              <a:sym typeface="Arimo Bold"/>
            </a:endParaRPr>
          </a:p>
          <a:p>
            <a:pPr marL="342900">
              <a:spcBef>
                <a:spcPts val="1200"/>
              </a:spcBef>
              <a:spcAft>
                <a:spcPts val="1200"/>
              </a:spcAft>
              <a:buFont typeface="Arial"/>
              <a:buAutoNum type="arabicPeriod"/>
            </a:pPr>
            <a:endParaRPr lang="en-US" sz="1800" b="1" spc="-46" dirty="0">
              <a:solidFill>
                <a:srgbClr val="E0D6DE"/>
              </a:solidFill>
              <a:latin typeface="Arimo Bold"/>
              <a:ea typeface="Arimo Bold"/>
              <a:cs typeface="Arimo Bold"/>
              <a:sym typeface="Arimo Bold"/>
            </a:endParaRPr>
          </a:p>
          <a:p>
            <a:pPr marL="342900">
              <a:spcBef>
                <a:spcPts val="1200"/>
              </a:spcBef>
              <a:spcAft>
                <a:spcPts val="1200"/>
              </a:spcAft>
              <a:buFont typeface="Arial"/>
              <a:buAutoNum type="arabicPeriod"/>
            </a:pPr>
            <a:endParaRPr lang="en-US" sz="1800" spc="-35" dirty="0">
              <a:solidFill>
                <a:srgbClr val="E0D6DE"/>
              </a:solidFill>
              <a:latin typeface="Inter"/>
              <a:ea typeface="Inter"/>
              <a:cs typeface="Inter"/>
              <a:sym typeface="Inter"/>
            </a:endParaRPr>
          </a:p>
          <a:p>
            <a:pPr marL="342900">
              <a:spcBef>
                <a:spcPts val="1200"/>
              </a:spcBef>
              <a:spcAft>
                <a:spcPts val="1200"/>
              </a:spcAft>
              <a:buFont typeface="Arial"/>
              <a:buAutoNum type="arabicPeriod"/>
            </a:pPr>
            <a:endParaRPr lang="en-US" sz="1800" b="1" spc="-46" dirty="0">
              <a:solidFill>
                <a:srgbClr val="E0D6DE"/>
              </a:solidFill>
              <a:latin typeface="Arimo Bold"/>
              <a:ea typeface="Arimo Bold"/>
              <a:cs typeface="Arimo Bold"/>
              <a:sym typeface="Arimo Bold"/>
            </a:endParaRPr>
          </a:p>
          <a:p>
            <a:pPr marL="342900">
              <a:spcBef>
                <a:spcPts val="1200"/>
              </a:spcBef>
              <a:spcAft>
                <a:spcPts val="1200"/>
              </a:spcAft>
              <a:buAutoNum type="arabicPeriod"/>
            </a:pPr>
            <a:endParaRPr lang="en-US" sz="1800" spc="-35" dirty="0">
              <a:solidFill>
                <a:srgbClr val="E0D6DE"/>
              </a:solidFill>
              <a:latin typeface="Inter"/>
              <a:ea typeface="Inter"/>
              <a:cs typeface="Inter"/>
              <a:sym typeface="Inter"/>
            </a:endParaRPr>
          </a:p>
          <a:p>
            <a:pPr marL="0" lvl="0" indent="0" algn="l" rtl="0">
              <a:lnSpc>
                <a:spcPct val="115000"/>
              </a:lnSpc>
              <a:spcBef>
                <a:spcPts val="1200"/>
              </a:spcBef>
              <a:spcAft>
                <a:spcPts val="1200"/>
              </a:spcAft>
              <a:buSzPts val="1800"/>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1026</Words>
  <Application>Microsoft Office PowerPoint</Application>
  <PresentationFormat>On-screen Show (16:9)</PresentationFormat>
  <Paragraphs>122</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Cambria</vt:lpstr>
      <vt:lpstr>Arimo Bold</vt:lpstr>
      <vt:lpstr>Arial</vt:lpstr>
      <vt:lpstr>Calibri</vt:lpstr>
      <vt:lpstr>Inter</vt:lpstr>
      <vt:lpstr>Nunito</vt:lpstr>
      <vt:lpstr>Times New Roman</vt:lpstr>
      <vt:lpstr>Simple Light</vt:lpstr>
      <vt:lpstr>PowerPoint Presentation</vt:lpstr>
      <vt:lpstr>Group Information</vt:lpstr>
      <vt:lpstr>Outline: </vt:lpstr>
      <vt:lpstr>PowerPoint Presentation</vt:lpstr>
      <vt:lpstr>B. Research</vt:lpstr>
      <vt:lpstr>PowerPoint Presentation</vt:lpstr>
      <vt:lpstr>D.Ideate</vt:lpstr>
      <vt:lpstr>E. Build</vt:lpstr>
      <vt:lpstr>F.Test</vt:lpstr>
      <vt:lpstr>G.Implement </vt:lpstr>
      <vt:lpstr>H. Links</vt:lpstr>
      <vt:lpstr>Conclusion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Anirudh</dc:creator>
  <cp:lastModifiedBy>Anirudh Lakkavatri</cp:lastModifiedBy>
  <cp:revision>7</cp:revision>
  <dcterms:modified xsi:type="dcterms:W3CDTF">2024-11-29T14:25:27Z</dcterms:modified>
</cp:coreProperties>
</file>