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9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3C8DB-6F7B-412F-9512-B180C1122292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8EE12-C59A-4323-88FC-B7390989F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3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8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4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7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5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1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1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5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CE58-EB24-49CB-9D5A-BCC9A181A6B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BE76-9835-4B10-8F95-6615E4B33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8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EA8B9FC-ED90-4388-96A4-A16E53D9796C}"/>
              </a:ext>
            </a:extLst>
          </p:cNvPr>
          <p:cNvSpPr/>
          <p:nvPr/>
        </p:nvSpPr>
        <p:spPr>
          <a:xfrm>
            <a:off x="0" y="0"/>
            <a:ext cx="6561056" cy="565608"/>
          </a:xfrm>
          <a:custGeom>
            <a:avLst/>
            <a:gdLst>
              <a:gd name="connsiteX0" fmla="*/ 0 w 6489700"/>
              <a:gd name="connsiteY0" fmla="*/ 0 h 914400"/>
              <a:gd name="connsiteX1" fmla="*/ 6489700 w 6489700"/>
              <a:gd name="connsiteY1" fmla="*/ 0 h 914400"/>
              <a:gd name="connsiteX2" fmla="*/ 6489700 w 6489700"/>
              <a:gd name="connsiteY2" fmla="*/ 914400 h 914400"/>
              <a:gd name="connsiteX3" fmla="*/ 0 w 6489700"/>
              <a:gd name="connsiteY3" fmla="*/ 914400 h 914400"/>
              <a:gd name="connsiteX4" fmla="*/ 0 w 6489700"/>
              <a:gd name="connsiteY4" fmla="*/ 0 h 914400"/>
              <a:gd name="connsiteX0" fmla="*/ 219456 w 6709156"/>
              <a:gd name="connsiteY0" fmla="*/ 0 h 914400"/>
              <a:gd name="connsiteX1" fmla="*/ 6709156 w 6709156"/>
              <a:gd name="connsiteY1" fmla="*/ 0 h 914400"/>
              <a:gd name="connsiteX2" fmla="*/ 6709156 w 6709156"/>
              <a:gd name="connsiteY2" fmla="*/ 914400 h 914400"/>
              <a:gd name="connsiteX3" fmla="*/ 0 w 6709156"/>
              <a:gd name="connsiteY3" fmla="*/ 914400 h 914400"/>
              <a:gd name="connsiteX4" fmla="*/ 219456 w 6709156"/>
              <a:gd name="connsiteY4" fmla="*/ 0 h 914400"/>
              <a:gd name="connsiteX0" fmla="*/ 795 w 6709156"/>
              <a:gd name="connsiteY0" fmla="*/ 0 h 914400"/>
              <a:gd name="connsiteX1" fmla="*/ 6709156 w 6709156"/>
              <a:gd name="connsiteY1" fmla="*/ 0 h 914400"/>
              <a:gd name="connsiteX2" fmla="*/ 6709156 w 6709156"/>
              <a:gd name="connsiteY2" fmla="*/ 914400 h 914400"/>
              <a:gd name="connsiteX3" fmla="*/ 0 w 6709156"/>
              <a:gd name="connsiteY3" fmla="*/ 914400 h 914400"/>
              <a:gd name="connsiteX4" fmla="*/ 795 w 6709156"/>
              <a:gd name="connsiteY4" fmla="*/ 0 h 914400"/>
              <a:gd name="connsiteX0" fmla="*/ 795 w 6709156"/>
              <a:gd name="connsiteY0" fmla="*/ 0 h 914400"/>
              <a:gd name="connsiteX1" fmla="*/ 6341408 w 6709156"/>
              <a:gd name="connsiteY1" fmla="*/ 9939 h 914400"/>
              <a:gd name="connsiteX2" fmla="*/ 6709156 w 6709156"/>
              <a:gd name="connsiteY2" fmla="*/ 914400 h 914400"/>
              <a:gd name="connsiteX3" fmla="*/ 0 w 6709156"/>
              <a:gd name="connsiteY3" fmla="*/ 914400 h 914400"/>
              <a:gd name="connsiteX4" fmla="*/ 795 w 6709156"/>
              <a:gd name="connsiteY4" fmla="*/ 0 h 914400"/>
              <a:gd name="connsiteX0" fmla="*/ 795 w 6987452"/>
              <a:gd name="connsiteY0" fmla="*/ 0 h 924340"/>
              <a:gd name="connsiteX1" fmla="*/ 6341408 w 6987452"/>
              <a:gd name="connsiteY1" fmla="*/ 9939 h 924340"/>
              <a:gd name="connsiteX2" fmla="*/ 6987452 w 6987452"/>
              <a:gd name="connsiteY2" fmla="*/ 924340 h 924340"/>
              <a:gd name="connsiteX3" fmla="*/ 0 w 6987452"/>
              <a:gd name="connsiteY3" fmla="*/ 914400 h 924340"/>
              <a:gd name="connsiteX4" fmla="*/ 795 w 6987452"/>
              <a:gd name="connsiteY4" fmla="*/ 0 h 92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7452" h="924340">
                <a:moveTo>
                  <a:pt x="795" y="0"/>
                </a:moveTo>
                <a:lnTo>
                  <a:pt x="6341408" y="9939"/>
                </a:lnTo>
                <a:lnTo>
                  <a:pt x="6987452" y="924340"/>
                </a:lnTo>
                <a:lnTo>
                  <a:pt x="0" y="914400"/>
                </a:lnTo>
                <a:lnTo>
                  <a:pt x="795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Arunesh Dwivedi</a:t>
            </a:r>
            <a:endPara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4485" y="1331118"/>
            <a:ext cx="5820092" cy="2663038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  <a:miter lim="800000"/>
            <a:headEnd/>
            <a:tailEnd/>
          </a:ln>
        </p:spPr>
        <p:txBody>
          <a:bodyPr lIns="122767" tIns="230400" rIns="122767" bIns="230400"/>
          <a:lstStyle/>
          <a:p>
            <a:pPr algn="just" eaLnBrk="0" hangingPunct="0">
              <a:lnSpc>
                <a:spcPts val="1700"/>
              </a:lnSpc>
              <a:spcBef>
                <a:spcPct val="70000"/>
              </a:spcBef>
              <a:buClr>
                <a:schemeClr val="tx1"/>
              </a:buClr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Arunesh Dwivedi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an experienced patent professional. </a:t>
            </a:r>
          </a:p>
          <a:p>
            <a:pPr algn="just" eaLnBrk="0" hangingPunct="0">
              <a:lnSpc>
                <a:spcPts val="1700"/>
              </a:lnSpc>
              <a:spcBef>
                <a:spcPct val="70000"/>
              </a:spcBef>
              <a:buClr>
                <a:schemeClr val="tx1"/>
              </a:buClr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holds a Bachelor’s degree in Mechanical Engineering.</a:t>
            </a:r>
          </a:p>
          <a:p>
            <a:pPr algn="just" eaLnBrk="0" hangingPunct="0">
              <a:lnSpc>
                <a:spcPts val="1700"/>
              </a:lnSpc>
              <a:spcBef>
                <a:spcPct val="70000"/>
              </a:spcBef>
              <a:buClr>
                <a:schemeClr val="tx1"/>
              </a:buClr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has more than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 years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work experience in providing various patent related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services. He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experienced in patent databases like Derwent Innovation, Orbit Intelligence,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Patseer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along with other free and national patent databases like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Espacenet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Patents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 eaLnBrk="0" hangingPunct="0">
              <a:lnSpc>
                <a:spcPts val="1700"/>
              </a:lnSpc>
              <a:spcBef>
                <a:spcPct val="70000"/>
              </a:spcBef>
              <a:buClr>
                <a:schemeClr val="tx1"/>
              </a:buClr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specializes in domains like Automobiles (Hybrid vehicle, Autonomous vehicles &amp; Electric vehicles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Engines (Internal and External Combustion engines), Motors,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Pumps etc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3686" y="1009828"/>
            <a:ext cx="1534583" cy="3609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GB" altLang="zh-CN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Background: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849" y="4155088"/>
            <a:ext cx="2880783" cy="2598410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  <a:miter lim="800000"/>
            <a:headEnd/>
            <a:tailEnd/>
          </a:ln>
        </p:spPr>
        <p:txBody>
          <a:bodyPr lIns="122767" tIns="230400" rIns="122767" bIns="230400"/>
          <a:lstStyle/>
          <a:p>
            <a:pPr indent="-258227" eaLnBrk="0" hangingPunct="0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Invalidation searches</a:t>
            </a:r>
          </a:p>
          <a:p>
            <a:pPr indent="-258227" eaLnBrk="0" hangingPunct="0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Freedom to Operate Searches</a:t>
            </a:r>
          </a:p>
          <a:p>
            <a:pPr indent="-258227" eaLnBrk="0" hangingPunct="0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Patentability / Novelty</a:t>
            </a:r>
          </a:p>
          <a:p>
            <a:pPr indent="-258227" eaLnBrk="0" hangingPunct="0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 Searches (State of Art)</a:t>
            </a:r>
          </a:p>
          <a:p>
            <a:pPr indent="-258227" eaLnBrk="0" hangingPunct="0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Searches</a:t>
            </a:r>
          </a:p>
          <a:p>
            <a:pPr indent="-258227" eaLnBrk="0" hangingPunct="0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Trademark Searches</a:t>
            </a:r>
          </a:p>
          <a:p>
            <a:pPr indent="-258227" eaLnBrk="0" hangingPunct="0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Landscape Analysis</a:t>
            </a:r>
          </a:p>
          <a:p>
            <a:pPr indent="-258227" eaLnBrk="0" hangingPunct="0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Management</a:t>
            </a:r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hangingPunct="0">
              <a:spcBef>
                <a:spcPct val="70000"/>
              </a:spcBef>
              <a:buClr>
                <a:schemeClr val="tx1"/>
              </a:buClr>
            </a:pPr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8418" y="3973344"/>
            <a:ext cx="2188633" cy="339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spAutoFit/>
          </a:bodyPr>
          <a:lstStyle/>
          <a:p>
            <a:pPr eaLnBrk="0" hangingPunct="0"/>
            <a:r>
              <a:rPr lang="en-GB" altLang="zh-CN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Expertise: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10588" y="4155087"/>
            <a:ext cx="2726267" cy="2598412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  <a:miter lim="800000"/>
            <a:headEnd/>
            <a:tailEnd/>
          </a:ln>
        </p:spPr>
        <p:txBody>
          <a:bodyPr lIns="122767" tIns="230400" rIns="122767" bIns="230400"/>
          <a:lstStyle/>
          <a:p>
            <a:pPr indent="-258227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Automobiles</a:t>
            </a:r>
          </a:p>
          <a:p>
            <a:pPr indent="-258227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 Engines</a:t>
            </a:r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58227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Tires</a:t>
            </a:r>
          </a:p>
          <a:p>
            <a:pPr indent="-258227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Generation</a:t>
            </a:r>
          </a:p>
          <a:p>
            <a:pPr indent="-258227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Refrigeration</a:t>
            </a:r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58227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Printing</a:t>
            </a:r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58227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Heavy machinery</a:t>
            </a:r>
          </a:p>
          <a:p>
            <a:pPr indent="-258227">
              <a:spcBef>
                <a:spcPct val="7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Manufacturing Process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375281" y="3994156"/>
            <a:ext cx="2084916" cy="339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spAutoFit/>
          </a:bodyPr>
          <a:lstStyle/>
          <a:p>
            <a:pPr eaLnBrk="0" hangingPunct="0"/>
            <a:r>
              <a:rPr lang="en-GB" altLang="zh-CN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Expertise: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395380" y="1458167"/>
            <a:ext cx="5475816" cy="23283"/>
          </a:xfrm>
          <a:prstGeom prst="line">
            <a:avLst/>
          </a:prstGeom>
          <a:noFill/>
          <a:ln w="28575">
            <a:noFill/>
            <a:prstDash val="dash"/>
            <a:round/>
            <a:headEnd/>
            <a:tailEnd/>
          </a:ln>
        </p:spPr>
        <p:txBody>
          <a:bodyPr lIns="96000" tIns="96000" rIns="96000" bIns="96000" anchor="ctr"/>
          <a:lstStyle/>
          <a:p>
            <a:endParaRPr lang="en-US" sz="1333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250517" y="1055369"/>
            <a:ext cx="2136269" cy="3609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22767" tIns="61384" rIns="122767" bIns="61384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GB" altLang="zh-CN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Experience: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158952" y="1300352"/>
            <a:ext cx="5925694" cy="5453146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lIns="122767" tIns="230400" rIns="122767" bIns="230400"/>
          <a:lstStyle/>
          <a:p>
            <a:pPr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Worked on Patentability and Knockout searches in Mechanical and Automotive applications such as Engine valves,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Pumps,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Filters, Exhaust gas treatment, Electric vehicles, Hybrid vehicles etc. </a:t>
            </a:r>
          </a:p>
          <a:p>
            <a:pPr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Worked on Invalidity searches in the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 like wind turbines, Air Purifier, Medical Equipment, Compressors,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xhaust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 etc.</a:t>
            </a:r>
            <a:endParaRPr lang="en-US" altLang="zh-C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Performed FTO searches in the domain of hybrid vehicles, electric vehicles,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Airbags, Vehicle Tires,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ehicle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seating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Vehicle Brakes,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edical devices,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urgical instruments, Stroller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</a:t>
            </a:r>
          </a:p>
          <a:p>
            <a:pPr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Worked on Patent landscape analysis in the domain of Automobile Safety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Steering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wheel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air bag.</a:t>
            </a:r>
          </a:p>
          <a:p>
            <a:pPr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Worked on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Management in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 Vehicle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seating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zh-C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Conducted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searches on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NDT Method for rope testing.</a:t>
            </a:r>
          </a:p>
          <a:p>
            <a:pPr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Conducted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Searches </a:t>
            </a: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Invalidity like Medical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Devices etc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</a:p>
          <a:p>
            <a:pPr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Conducted </a:t>
            </a: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Trademark Searches.</a:t>
            </a:r>
          </a:p>
          <a:p>
            <a:pPr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Prepared Claim charts of Invalidity Searches.</a:t>
            </a:r>
          </a:p>
          <a:p>
            <a:pPr lvl="0" indent="-258227" algn="just" eaLnBrk="0" hangingPunct="0">
              <a:lnSpc>
                <a:spcPts val="1800"/>
              </a:lnSpc>
              <a:spcBef>
                <a:spcPts val="108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Performed assignee searches in the field of </a:t>
            </a:r>
            <a:r>
              <a:rPr lang="en-US" altLang="zh-CN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Automobile Applications.</a:t>
            </a:r>
            <a:endParaRPr lang="en-US" altLang="zh-CN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42" y="11351"/>
            <a:ext cx="1118696" cy="13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302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Arunesh Dwivedi</cp:lastModifiedBy>
  <cp:revision>37</cp:revision>
  <dcterms:created xsi:type="dcterms:W3CDTF">2022-07-04T15:58:20Z</dcterms:created>
  <dcterms:modified xsi:type="dcterms:W3CDTF">2022-08-03T10:24:20Z</dcterms:modified>
</cp:coreProperties>
</file>